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44" r:id="rId2"/>
    <p:sldId id="340" r:id="rId3"/>
    <p:sldId id="346" r:id="rId4"/>
    <p:sldId id="339" r:id="rId5"/>
    <p:sldId id="347" r:id="rId6"/>
    <p:sldId id="348" r:id="rId7"/>
    <p:sldId id="349" r:id="rId8"/>
    <p:sldId id="350" r:id="rId9"/>
    <p:sldId id="398" r:id="rId10"/>
    <p:sldId id="399" r:id="rId11"/>
    <p:sldId id="401" r:id="rId12"/>
    <p:sldId id="402" r:id="rId13"/>
    <p:sldId id="403" r:id="rId14"/>
    <p:sldId id="404" r:id="rId15"/>
    <p:sldId id="405" r:id="rId16"/>
    <p:sldId id="407" r:id="rId17"/>
    <p:sldId id="408" r:id="rId18"/>
    <p:sldId id="409" r:id="rId19"/>
    <p:sldId id="410" r:id="rId20"/>
    <p:sldId id="411" r:id="rId21"/>
    <p:sldId id="412" r:id="rId22"/>
    <p:sldId id="429" r:id="rId23"/>
    <p:sldId id="414" r:id="rId24"/>
    <p:sldId id="417" r:id="rId25"/>
    <p:sldId id="418" r:id="rId26"/>
    <p:sldId id="419" r:id="rId27"/>
    <p:sldId id="415" r:id="rId28"/>
    <p:sldId id="421" r:id="rId29"/>
    <p:sldId id="420" r:id="rId30"/>
    <p:sldId id="422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386">
          <p15:clr>
            <a:srgbClr val="A4A3A4"/>
          </p15:clr>
        </p15:guide>
        <p15:guide id="4" pos="3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71"/>
    <a:srgbClr val="3EA2A5"/>
    <a:srgbClr val="3DA0A3"/>
    <a:srgbClr val="757F5B"/>
    <a:srgbClr val="98D9D6"/>
    <a:srgbClr val="9EE3E3"/>
    <a:srgbClr val="000000"/>
    <a:srgbClr val="DDD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9485" autoAdjust="0"/>
    <p:restoredTop sz="96405" autoAdjust="0"/>
  </p:normalViewPr>
  <p:slideViewPr>
    <p:cSldViewPr>
      <p:cViewPr varScale="1">
        <p:scale>
          <a:sx n="72" d="100"/>
          <a:sy n="72" d="100"/>
        </p:scale>
        <p:origin x="1704" y="66"/>
      </p:cViewPr>
      <p:guideLst>
        <p:guide orient="horz" pos="2160"/>
        <p:guide pos="2880"/>
        <p:guide orient="horz" pos="2386"/>
        <p:guide pos="33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D78DF-4179-4578-A809-E59409CB05AB}" type="datetimeFigureOut">
              <a:rPr lang="pt-BR" smtClean="0"/>
              <a:pPr/>
              <a:t>17/06/2021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36257-5A55-476E-87C8-69D1C180F72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872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39260E-40DF-4FE1-8848-1394F41BD983}" type="datetimeFigureOut">
              <a:rPr lang="pt-BR" smtClean="0"/>
              <a:pPr/>
              <a:t>17/06/2021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7E183-E72B-4C71-9D3F-37E546540F6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16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39260E-40DF-4FE1-8848-1394F41BD983}" type="datetimeFigureOut">
              <a:rPr lang="pt-BR" smtClean="0"/>
              <a:pPr/>
              <a:t>17/06/2021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7E183-E72B-4C71-9D3F-37E546540F6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00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39260E-40DF-4FE1-8848-1394F41BD983}" type="datetimeFigureOut">
              <a:rPr lang="pt-BR" smtClean="0"/>
              <a:pPr/>
              <a:t>17/06/2021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7E183-E72B-4C71-9D3F-37E546540F6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42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-CAU-BR-powerpoint-0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9145588" cy="699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416300" y="4114800"/>
            <a:ext cx="5308600" cy="22415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400">
                <a:solidFill>
                  <a:srgbClr val="92B3BC"/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212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39260E-40DF-4FE1-8848-1394F41BD983}" type="datetimeFigureOut">
              <a:rPr lang="pt-BR" smtClean="0"/>
              <a:pPr/>
              <a:t>17/06/2021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7E183-E72B-4C71-9D3F-37E546540F6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3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39260E-40DF-4FE1-8848-1394F41BD983}" type="datetimeFigureOut">
              <a:rPr lang="pt-BR" smtClean="0"/>
              <a:pPr/>
              <a:t>17/06/2021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7E183-E72B-4C71-9D3F-37E546540F6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66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39260E-40DF-4FE1-8848-1394F41BD983}" type="datetimeFigureOut">
              <a:rPr lang="pt-BR" smtClean="0"/>
              <a:pPr/>
              <a:t>17/06/2021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7E183-E72B-4C71-9D3F-37E546540F6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288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39260E-40DF-4FE1-8848-1394F41BD983}" type="datetimeFigureOut">
              <a:rPr lang="pt-BR" smtClean="0"/>
              <a:pPr/>
              <a:t>17/06/2021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7E183-E72B-4C71-9D3F-37E546540F6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78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39260E-40DF-4FE1-8848-1394F41BD983}" type="datetimeFigureOut">
              <a:rPr lang="pt-BR" smtClean="0"/>
              <a:pPr/>
              <a:t>17/06/2021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7E183-E72B-4C71-9D3F-37E546540F6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0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39260E-40DF-4FE1-8848-1394F41BD983}" type="datetimeFigureOut">
              <a:rPr lang="pt-BR" smtClean="0"/>
              <a:pPr/>
              <a:t>17/06/2021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7E183-E72B-4C71-9D3F-37E546540F6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311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39260E-40DF-4FE1-8848-1394F41BD983}" type="datetimeFigureOut">
              <a:rPr lang="pt-BR" smtClean="0"/>
              <a:pPr/>
              <a:t>17/06/2021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7E183-E72B-4C71-9D3F-37E546540F6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279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39260E-40DF-4FE1-8848-1394F41BD983}" type="datetimeFigureOut">
              <a:rPr lang="pt-BR" smtClean="0"/>
              <a:pPr/>
              <a:t>17/06/2021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7E183-E72B-4C71-9D3F-37E546540F6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47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1.jpe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961256" y="629816"/>
            <a:ext cx="7787208" cy="566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71600" y="1600200"/>
            <a:ext cx="7488832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00681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 /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7" Type="http://schemas.openxmlformats.org/officeDocument/2006/relationships/image" Target="../media/image33.pn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2.png" /><Relationship Id="rId5" Type="http://schemas.openxmlformats.org/officeDocument/2006/relationships/image" Target="../media/image31.jpeg" /><Relationship Id="rId4" Type="http://schemas.openxmlformats.org/officeDocument/2006/relationships/image" Target="../media/image30.jpeg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.jpeg" /><Relationship Id="rId4" Type="http://schemas.openxmlformats.org/officeDocument/2006/relationships/image" Target="../media/image5.jpe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>
          <a:xfrm>
            <a:off x="683568" y="2420888"/>
            <a:ext cx="7704856" cy="500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pt-BR" b="1" dirty="0">
                <a:solidFill>
                  <a:srgbClr val="006A71"/>
                </a:solidFill>
              </a:rPr>
              <a:t>CONHECER A ATHIS:  Ambientar-se com suas características, circunstâncias e atores;</a:t>
            </a: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lang="pt-BR" b="1" dirty="0">
                <a:solidFill>
                  <a:srgbClr val="006A71"/>
                </a:solidFill>
              </a:rPr>
              <a:t>EMPREENDER COM A ATHIS: Buscar inovações metodológicas e estabelecer  novas técnicas, tecnologias e materiais;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006A71"/>
                </a:solidFill>
              </a:rPr>
              <a:t>3. BUSCAR APOIO À ATHIS: Articular apoio institucional; privado; social e                      interno, no âmbito do próprio CAU;</a:t>
            </a:r>
          </a:p>
          <a:p>
            <a:pPr marL="342900" indent="-342900">
              <a:lnSpc>
                <a:spcPct val="150000"/>
              </a:lnSpc>
              <a:buAutoNum type="arabicPeriod" startAt="4"/>
            </a:pPr>
            <a:r>
              <a:rPr lang="pt-BR" b="1" dirty="0">
                <a:solidFill>
                  <a:srgbClr val="006A71"/>
                </a:solidFill>
              </a:rPr>
              <a:t>UTILIZAR DADOS E DESENVOLVER INSTRUMENTOS DE GESTÃO:</a:t>
            </a:r>
          </a:p>
          <a:p>
            <a:pPr lvl="1">
              <a:lnSpc>
                <a:spcPct val="150000"/>
              </a:lnSpc>
            </a:pPr>
            <a:r>
              <a:rPr lang="pt-BR" b="1" dirty="0">
                <a:solidFill>
                  <a:srgbClr val="006A71"/>
                </a:solidFill>
              </a:rPr>
              <a:t>Gerar informações e instrumentos como: o RRT; o RRT Social; o IGEO; e futuramente uma nova plataforma para unificar todos esses dados, atores e circunstâncias, o PROJETO ARCHINEXUS.</a:t>
            </a:r>
          </a:p>
          <a:p>
            <a:pPr>
              <a:lnSpc>
                <a:spcPct val="200000"/>
              </a:lnSpc>
            </a:pPr>
            <a:endParaRPr lang="pt-BR" b="1" dirty="0">
              <a:solidFill>
                <a:srgbClr val="006A71"/>
              </a:solidFill>
            </a:endParaRPr>
          </a:p>
          <a:p>
            <a:pPr algn="ctr">
              <a:lnSpc>
                <a:spcPct val="200000"/>
              </a:lnSpc>
            </a:pPr>
            <a:endParaRPr lang="pt-BR" b="1" dirty="0">
              <a:solidFill>
                <a:srgbClr val="006A71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683568" y="1548081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  <a:latin typeface="DaxCondensed-Medium"/>
              </a:rPr>
              <a:t>ATHIS – </a:t>
            </a:r>
            <a:r>
              <a:rPr lang="en-US" sz="3200" b="1" dirty="0" err="1">
                <a:solidFill>
                  <a:srgbClr val="006A71"/>
                </a:solidFill>
                <a:latin typeface="DaxCondensed-Medium"/>
              </a:rPr>
              <a:t>Eixos</a:t>
            </a:r>
            <a:r>
              <a:rPr lang="en-US" sz="3200" b="1" dirty="0">
                <a:solidFill>
                  <a:srgbClr val="006A71"/>
                </a:solidFill>
                <a:latin typeface="DaxCondensed-Medium"/>
              </a:rPr>
              <a:t> de </a:t>
            </a:r>
            <a:r>
              <a:rPr lang="en-US" sz="3200" b="1" dirty="0" err="1">
                <a:solidFill>
                  <a:srgbClr val="006A71"/>
                </a:solidFill>
                <a:latin typeface="DaxCondensed-Medium"/>
              </a:rPr>
              <a:t>Sustentação</a:t>
            </a:r>
            <a:endParaRPr lang="x-none" sz="3200" b="1" dirty="0">
              <a:solidFill>
                <a:srgbClr val="006A71"/>
              </a:solidFill>
              <a:latin typeface="DaxCondensed-Medium"/>
            </a:endParaRPr>
          </a:p>
        </p:txBody>
      </p:sp>
    </p:spTree>
    <p:extLst>
      <p:ext uri="{BB962C8B-B14F-4D97-AF65-F5344CB8AC3E}">
        <p14:creationId xmlns:p14="http://schemas.microsoft.com/office/powerpoint/2010/main" val="18099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2018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2" t="16704" r="2396"/>
          <a:stretch/>
        </p:blipFill>
        <p:spPr>
          <a:xfrm>
            <a:off x="971600" y="2202305"/>
            <a:ext cx="5112568" cy="389099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265893" y="3651989"/>
            <a:ext cx="20505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Reunião Técnica na ABRAMAT, em São Paulo/SP, com a presença da Diretora Laura Marcellini, buscando apoio institucional para ações de ATHIS.</a:t>
            </a:r>
          </a:p>
        </p:txBody>
      </p:sp>
    </p:spTree>
    <p:extLst>
      <p:ext uri="{BB962C8B-B14F-4D97-AF65-F5344CB8AC3E}">
        <p14:creationId xmlns:p14="http://schemas.microsoft.com/office/powerpoint/2010/main" val="338153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pic>
        <p:nvPicPr>
          <p:cNvPr id="6" name="Picture 2" descr="https://www.caubr.gov.br/wp-content/uploads/2018/08/Confea_Semin%C3%A1rioHabitacional_PostFacebook_800x800px-1024x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5"/>
          <a:stretch/>
        </p:blipFill>
        <p:spPr bwMode="auto">
          <a:xfrm>
            <a:off x="1333418" y="1988840"/>
            <a:ext cx="6622958" cy="371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975387" y="5733256"/>
            <a:ext cx="7269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Seminário Conjunto com o CONFEA, reunindo vários atores da ATHIS, confirmando que o tema é multidisciplinar e que sozinhos não conseguiremos enfrentar esse gigantesco desafio.</a:t>
            </a:r>
          </a:p>
        </p:txBody>
      </p:sp>
      <p:pic>
        <p:nvPicPr>
          <p:cNvPr id="8" name="Picture 2" descr="https://www.caubr.gov.br/wp-content/uploads/2018/08/Confea_Semin%C3%A1rioHabitacional_PostFacebook_800x800px-1024x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5" t="82778" r="24262" b="8009"/>
          <a:stretch/>
        </p:blipFill>
        <p:spPr bwMode="auto">
          <a:xfrm>
            <a:off x="6120172" y="3935240"/>
            <a:ext cx="1656184" cy="46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2018</a:t>
            </a:r>
          </a:p>
        </p:txBody>
      </p:sp>
      <p:pic>
        <p:nvPicPr>
          <p:cNvPr id="10" name="Picture 2" descr="https://www.caubr.gov.br/wp-content/uploads/2018/08/Confea_Semin%C3%A1rioHabitacional_PostFacebook_800x800px-1024x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1" t="82774" r="53383" b="8216"/>
          <a:stretch/>
        </p:blipFill>
        <p:spPr bwMode="auto">
          <a:xfrm>
            <a:off x="1117394" y="3935240"/>
            <a:ext cx="1942438" cy="55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6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2018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r="7564"/>
          <a:stretch/>
        </p:blipFill>
        <p:spPr>
          <a:xfrm>
            <a:off x="1115616" y="2132856"/>
            <a:ext cx="4824536" cy="432048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084168" y="3663022"/>
            <a:ext cx="22341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Este seminário de empreendedorismo, em Palmas/TO, também foi contemplado </a:t>
            </a:r>
          </a:p>
          <a:p>
            <a:pPr algn="ctr"/>
            <a:r>
              <a:rPr lang="pt-BR" dirty="0"/>
              <a:t>com uma Oficina </a:t>
            </a:r>
          </a:p>
          <a:p>
            <a:pPr algn="ctr"/>
            <a:r>
              <a:rPr lang="pt-BR" dirty="0"/>
              <a:t>de Capacitação em ATHIS, com o enfoque no Empreendedorismo.</a:t>
            </a:r>
          </a:p>
        </p:txBody>
      </p:sp>
    </p:spTree>
    <p:extLst>
      <p:ext uri="{BB962C8B-B14F-4D97-AF65-F5344CB8AC3E}">
        <p14:creationId xmlns:p14="http://schemas.microsoft.com/office/powerpoint/2010/main" val="176200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2018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12840" t="9147" r="21813" b="20883"/>
          <a:stretch/>
        </p:blipFill>
        <p:spPr>
          <a:xfrm>
            <a:off x="1187623" y="2132856"/>
            <a:ext cx="5373397" cy="331236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11560" y="5589240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Em Boa Vista/RR, o seminário de ATHIS superou as expectativas pela participação do número de associações que envolvem a moradia.</a:t>
            </a:r>
          </a:p>
          <a:p>
            <a:pPr algn="ctr"/>
            <a:r>
              <a:rPr lang="pt-BR" dirty="0"/>
              <a:t> Mais de 20 entidades se fizeram representar no referido evento.</a:t>
            </a:r>
          </a:p>
        </p:txBody>
      </p:sp>
    </p:spTree>
    <p:extLst>
      <p:ext uri="{BB962C8B-B14F-4D97-AF65-F5344CB8AC3E}">
        <p14:creationId xmlns:p14="http://schemas.microsoft.com/office/powerpoint/2010/main" val="139239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2018</a:t>
            </a:r>
          </a:p>
        </p:txBody>
      </p:sp>
      <p:pic>
        <p:nvPicPr>
          <p:cNvPr id="6" name="Picture 2" descr="https://www.caubr.gov.br/wp-content/uploads/2018/11/ebaee8df-19de-459e-b371-07c48247b3a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2" b="6664"/>
          <a:stretch/>
        </p:blipFill>
        <p:spPr bwMode="auto">
          <a:xfrm>
            <a:off x="1039176" y="2204864"/>
            <a:ext cx="56930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755576" y="5602014"/>
            <a:ext cx="76542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Esta foto representa nossa busca pela proximidade ao Poder Legislativo.</a:t>
            </a:r>
          </a:p>
          <a:p>
            <a:pPr algn="ctr"/>
            <a:r>
              <a:rPr lang="pt-BR" dirty="0"/>
              <a:t>Aconteceu quando a CPP-CAU/BR, foi falar de ATHIS na Comissão de Desenvolvimento Urbano da Câmara Federal.</a:t>
            </a:r>
          </a:p>
        </p:txBody>
      </p:sp>
    </p:spTree>
    <p:extLst>
      <p:ext uri="{BB962C8B-B14F-4D97-AF65-F5344CB8AC3E}">
        <p14:creationId xmlns:p14="http://schemas.microsoft.com/office/powerpoint/2010/main" val="950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2018</a:t>
            </a:r>
          </a:p>
        </p:txBody>
      </p:sp>
      <p:pic>
        <p:nvPicPr>
          <p:cNvPr id="6" name="Picture 8" descr="http://www.asbea.org.br/assets/plugins/kcfinder/upload/images/Cartilha%20de%20Ath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6" b="32003"/>
          <a:stretch/>
        </p:blipFill>
        <p:spPr bwMode="auto">
          <a:xfrm>
            <a:off x="1128764" y="2989308"/>
            <a:ext cx="5020448" cy="36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DU e CAU/BR lançam cartilha sobre assistência técnica em habitação de interesse soc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81603"/>
            <a:ext cx="2272893" cy="199546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300192" y="3284984"/>
            <a:ext cx="20882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Lançamento da Cartilha de ATHIS no Salão Nobre </a:t>
            </a:r>
          </a:p>
          <a:p>
            <a:pPr algn="ctr"/>
            <a:r>
              <a:rPr lang="pt-BR" dirty="0"/>
              <a:t>do Congresso Nacional. </a:t>
            </a:r>
          </a:p>
          <a:p>
            <a:pPr algn="ctr"/>
            <a:r>
              <a:rPr lang="pt-BR" dirty="0"/>
              <a:t>Cartilha desenvolvida pelo CAU/SC e reeditada pelo CAU/BR,</a:t>
            </a:r>
          </a:p>
          <a:p>
            <a:pPr algn="ctr"/>
            <a:r>
              <a:rPr lang="pt-BR" dirty="0"/>
              <a:t> em parceria institucional. </a:t>
            </a:r>
          </a:p>
        </p:txBody>
      </p:sp>
    </p:spTree>
    <p:extLst>
      <p:ext uri="{BB962C8B-B14F-4D97-AF65-F5344CB8AC3E}">
        <p14:creationId xmlns:p14="http://schemas.microsoft.com/office/powerpoint/2010/main" val="386307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2018</a:t>
            </a:r>
          </a:p>
        </p:txBody>
      </p:sp>
      <p:pic>
        <p:nvPicPr>
          <p:cNvPr id="6" name="Picture 2" descr="https://revistaprojeto.com.br/wp-content/uploads/2020/05/especial_HIS_ATHI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7" t="15401" r="24833" b="17549"/>
          <a:stretch/>
        </p:blipFill>
        <p:spPr bwMode="auto">
          <a:xfrm rot="21018436">
            <a:off x="1060313" y="2165488"/>
            <a:ext cx="3300369" cy="408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DU e CAU/BR lançam cartilha sobre assistência técnica em habitação de interesse soc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8266">
            <a:off x="3714189" y="2254556"/>
            <a:ext cx="2629678" cy="230870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4066087" y="4121899"/>
            <a:ext cx="42503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/>
              <a:t>A distribuição </a:t>
            </a:r>
          </a:p>
          <a:p>
            <a:pPr algn="r"/>
            <a:r>
              <a:rPr lang="pt-BR" dirty="0"/>
              <a:t>da Cartilha de ATHIS, </a:t>
            </a:r>
          </a:p>
          <a:p>
            <a:pPr algn="r"/>
            <a:r>
              <a:rPr lang="pt-BR" dirty="0"/>
              <a:t>juntamente com um exemplar</a:t>
            </a:r>
          </a:p>
          <a:p>
            <a:pPr algn="r"/>
            <a:r>
              <a:rPr lang="pt-BR" dirty="0"/>
              <a:t> inédito da Revista Projeto contendo matérias de Habitação de Interesse Social e ações de todos os</a:t>
            </a:r>
          </a:p>
          <a:p>
            <a:pPr algn="r"/>
            <a:r>
              <a:rPr lang="pt-BR" dirty="0"/>
              <a:t> CAU/UF e CAU/BR. </a:t>
            </a:r>
          </a:p>
          <a:p>
            <a:pPr algn="r"/>
            <a:r>
              <a:rPr lang="pt-BR" dirty="0"/>
              <a:t>Uma quebra de paradigma.</a:t>
            </a:r>
          </a:p>
        </p:txBody>
      </p:sp>
    </p:spTree>
    <p:extLst>
      <p:ext uri="{BB962C8B-B14F-4D97-AF65-F5344CB8AC3E}">
        <p14:creationId xmlns:p14="http://schemas.microsoft.com/office/powerpoint/2010/main" val="93025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2019</a:t>
            </a:r>
          </a:p>
        </p:txBody>
      </p:sp>
      <p:sp>
        <p:nvSpPr>
          <p:cNvPr id="6" name="Retângulo 5"/>
          <p:cNvSpPr/>
          <p:nvPr/>
        </p:nvSpPr>
        <p:spPr>
          <a:xfrm>
            <a:off x="755576" y="4941168"/>
            <a:ext cx="76994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A CPP-CAU/BR, juntamente com o CAU/PA, promoveu o evento </a:t>
            </a:r>
            <a:r>
              <a:rPr lang="pt-BR" dirty="0" err="1"/>
              <a:t>Arq.Conecta</a:t>
            </a:r>
            <a:r>
              <a:rPr lang="pt-BR" dirty="0"/>
              <a:t>. Em pauta a importância, o fortalecimento das entidades de arquitetos e urbanistas e as práticas de marketing aplicadas à profissão. O evento contou com a presença do deputado federal Joaquim Passarinho e os representantes nacionais das entidades de Arquitetura e Urbanismo (CEAU). .</a:t>
            </a:r>
          </a:p>
        </p:txBody>
      </p:sp>
      <p:pic>
        <p:nvPicPr>
          <p:cNvPr id="7" name="Picture 2" descr="https://i2.wp.com/www.caupa.gov.br/wp-content/uploads/2019/02/d941c161-2622-4521-8899-bc9a68efa031.jpg?fit=640%2C4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3" b="11005"/>
          <a:stretch/>
        </p:blipFill>
        <p:spPr bwMode="auto">
          <a:xfrm>
            <a:off x="932944" y="2060848"/>
            <a:ext cx="4423247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1.wp.com/www.caupa.gov.br/wp-content/uploads/2019/01/FACEBOOK.png?resize=640%2C24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6"/>
          <a:stretch/>
        </p:blipFill>
        <p:spPr bwMode="auto">
          <a:xfrm>
            <a:off x="5117467" y="3377861"/>
            <a:ext cx="3198949" cy="146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8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2019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14022" b="16073"/>
          <a:stretch/>
        </p:blipFill>
        <p:spPr>
          <a:xfrm>
            <a:off x="899592" y="2132856"/>
            <a:ext cx="5760640" cy="324036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83568" y="5602014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A CPP-CAU/BR, juntamente com o CAU/PA, reunida na com a Comissão de Regularização Fundiária, ratificando a importância do tema fundiário para a Arquitetura e Urbanismo, principalmente para a ATHIS.</a:t>
            </a:r>
          </a:p>
        </p:txBody>
      </p:sp>
    </p:spTree>
    <p:extLst>
      <p:ext uri="{BB962C8B-B14F-4D97-AF65-F5344CB8AC3E}">
        <p14:creationId xmlns:p14="http://schemas.microsoft.com/office/powerpoint/2010/main" val="174047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2019</a:t>
            </a:r>
          </a:p>
        </p:txBody>
      </p:sp>
      <p:sp>
        <p:nvSpPr>
          <p:cNvPr id="7" name="Retângulo 6"/>
          <p:cNvSpPr/>
          <p:nvPr/>
        </p:nvSpPr>
        <p:spPr>
          <a:xfrm>
            <a:off x="5292080" y="2852936"/>
            <a:ext cx="31683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6A71"/>
                </a:solidFill>
                <a:latin typeface="Arial" panose="020B0604020202020204" pitchFamily="34" charset="0"/>
              </a:rPr>
              <a:t>II Congresso </a:t>
            </a:r>
          </a:p>
          <a:p>
            <a:r>
              <a:rPr lang="pt-BR" dirty="0">
                <a:solidFill>
                  <a:srgbClr val="006A71"/>
                </a:solidFill>
                <a:latin typeface="Arial" panose="020B0604020202020204" pitchFamily="34" charset="0"/>
              </a:rPr>
              <a:t>de Habitação Social, oportunidade que a comissão reuniu com a representante da Secretaria Nacional de Habitação, vinculada ao Ministério do Desenvolvimento Regional, onde foram alinhadas ações para um Plano Nacional de Melhorias Habitacionais tendo como desdobramento o ACT com MDR e CONFEA.</a:t>
            </a:r>
            <a:endParaRPr lang="pt-BR" dirty="0">
              <a:solidFill>
                <a:srgbClr val="006A7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7"/>
          <a:stretch/>
        </p:blipFill>
        <p:spPr>
          <a:xfrm>
            <a:off x="899592" y="2194836"/>
            <a:ext cx="4032424" cy="231428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t="10626" b="10702"/>
          <a:stretch/>
        </p:blipFill>
        <p:spPr>
          <a:xfrm>
            <a:off x="1619672" y="4365104"/>
            <a:ext cx="3455301" cy="20882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0088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Realizações</a:t>
            </a:r>
            <a:r>
              <a:rPr lang="en-US" sz="3200" b="1" dirty="0">
                <a:solidFill>
                  <a:srgbClr val="006A71"/>
                </a:solidFill>
              </a:rPr>
              <a:t> de </a:t>
            </a:r>
            <a:r>
              <a:rPr lang="en-US" sz="3200" b="1" dirty="0" err="1">
                <a:solidFill>
                  <a:srgbClr val="006A71"/>
                </a:solidFill>
              </a:rPr>
              <a:t>Gestão</a:t>
            </a:r>
            <a:r>
              <a:rPr lang="en-US" sz="3200" b="1" dirty="0">
                <a:solidFill>
                  <a:srgbClr val="006A71"/>
                </a:solidFill>
              </a:rPr>
              <a:t> do </a:t>
            </a:r>
            <a:r>
              <a:rPr lang="en-US" sz="3200" b="1" dirty="0" err="1">
                <a:solidFill>
                  <a:srgbClr val="006A71"/>
                </a:solidFill>
              </a:rPr>
              <a:t>Triênio</a:t>
            </a:r>
            <a:r>
              <a:rPr lang="en-US" sz="3200" b="1" dirty="0">
                <a:solidFill>
                  <a:srgbClr val="006A71"/>
                </a:solidFill>
              </a:rPr>
              <a:t> - (</a:t>
            </a:r>
            <a:r>
              <a:rPr lang="en-US" sz="3200" b="1" dirty="0">
                <a:solidFill>
                  <a:srgbClr val="006A71"/>
                </a:solidFill>
                <a:latin typeface="+mj-lt"/>
              </a:rPr>
              <a:t>2018-2020)</a:t>
            </a:r>
            <a:endParaRPr lang="x-none" sz="32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584" y="2492896"/>
            <a:ext cx="763284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pt-BR" sz="2000" b="1" dirty="0">
                <a:solidFill>
                  <a:srgbClr val="006A71"/>
                </a:solidFill>
                <a:latin typeface="+mj-lt"/>
              </a:rPr>
              <a:t>Nesse triênio que termina, a CPP-CAU/BR desenvolveu: 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6A71"/>
                </a:solidFill>
                <a:latin typeface="+mj-lt"/>
              </a:rPr>
              <a:t>32 Reuniões Ordinárias;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6A71"/>
                </a:solidFill>
                <a:latin typeface="+mj-lt"/>
              </a:rPr>
              <a:t>08 Reuniões Extraordinárias; 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6A71"/>
                </a:solidFill>
                <a:latin typeface="+mj-lt"/>
              </a:rPr>
              <a:t>91 Deliberações de Comissões; 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6A71"/>
                </a:solidFill>
                <a:latin typeface="+mj-lt"/>
              </a:rPr>
              <a:t>19 Reuniões com os CAU/UF; 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6A71"/>
                </a:solidFill>
                <a:latin typeface="+mj-lt"/>
              </a:rPr>
              <a:t>21 Reuniões Institucionais; e 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6A71"/>
                </a:solidFill>
                <a:latin typeface="+mj-lt"/>
              </a:rPr>
              <a:t>Dezenas de representações em eventos educativos e institucionais.</a:t>
            </a:r>
            <a:endParaRPr lang="en-US" sz="1600" dirty="0">
              <a:solidFill>
                <a:srgbClr val="757F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2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2019</a:t>
            </a:r>
          </a:p>
        </p:txBody>
      </p:sp>
      <p:pic>
        <p:nvPicPr>
          <p:cNvPr id="6" name="Imagem 5"/>
          <p:cNvPicPr/>
          <p:nvPr/>
        </p:nvPicPr>
        <p:blipFill rotWithShape="1">
          <a:blip r:embed="rId2"/>
          <a:srcRect t="20631"/>
          <a:stretch/>
        </p:blipFill>
        <p:spPr>
          <a:xfrm>
            <a:off x="1137229" y="2092804"/>
            <a:ext cx="3938827" cy="2128283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 rotWithShape="1">
          <a:blip r:embed="rId3"/>
          <a:srcRect b="26545"/>
          <a:stretch/>
        </p:blipFill>
        <p:spPr bwMode="auto">
          <a:xfrm>
            <a:off x="4283968" y="3429000"/>
            <a:ext cx="3848418" cy="1821857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tângulo 7"/>
          <p:cNvSpPr/>
          <p:nvPr/>
        </p:nvSpPr>
        <p:spPr>
          <a:xfrm>
            <a:off x="903929" y="4653136"/>
            <a:ext cx="75565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Reuniões institucionais com a</a:t>
            </a:r>
          </a:p>
          <a:p>
            <a:r>
              <a:rPr lang="pt-BR" dirty="0"/>
              <a:t>Confederação Nacional dos</a:t>
            </a:r>
          </a:p>
          <a:p>
            <a:r>
              <a:rPr lang="pt-BR" dirty="0"/>
              <a:t>Municípios e o Instituto de </a:t>
            </a:r>
          </a:p>
          <a:p>
            <a:r>
              <a:rPr lang="pt-BR" dirty="0"/>
              <a:t>Pesquisa e Estatística Aplicada, buscando a participação dos arquitetos e urbanistas nas prefeituras brasileiras e a possibilidade de ocupação dos centros urbanos e/ou históricos com Habitação de Interesse Social, respectivamente.</a:t>
            </a:r>
          </a:p>
        </p:txBody>
      </p:sp>
    </p:spTree>
    <p:extLst>
      <p:ext uri="{BB962C8B-B14F-4D97-AF65-F5344CB8AC3E}">
        <p14:creationId xmlns:p14="http://schemas.microsoft.com/office/powerpoint/2010/main" val="108461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2019</a:t>
            </a:r>
          </a:p>
        </p:txBody>
      </p:sp>
      <p:pic>
        <p:nvPicPr>
          <p:cNvPr id="6" name="Imagem 9" descr="Arquiteto da Família - ONG Soluções Urbanas | Projeto Arquiteto d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0" t="33347" r="33588" b="34531"/>
          <a:stretch>
            <a:fillRect/>
          </a:stretch>
        </p:blipFill>
        <p:spPr bwMode="auto">
          <a:xfrm>
            <a:off x="1105079" y="2175382"/>
            <a:ext cx="1337270" cy="101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7" descr="Negócios sociais: conceito e impacto - Programa Viven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15118" r="11287" b="17435"/>
          <a:stretch>
            <a:fillRect/>
          </a:stretch>
        </p:blipFill>
        <p:spPr bwMode="auto">
          <a:xfrm>
            <a:off x="3334611" y="3563928"/>
            <a:ext cx="2065307" cy="114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10" descr="Inova Urbis – Amani Institu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7" r="15276" b="-8"/>
          <a:stretch>
            <a:fillRect/>
          </a:stretch>
        </p:blipFill>
        <p:spPr bwMode="auto">
          <a:xfrm>
            <a:off x="1105079" y="3563928"/>
            <a:ext cx="1255235" cy="107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12" descr="Voluntários melhoraram a vida de quase 7 mil pessoas na América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6" r="253" b="21420"/>
          <a:stretch>
            <a:fillRect/>
          </a:stretch>
        </p:blipFill>
        <p:spPr bwMode="auto">
          <a:xfrm>
            <a:off x="6192865" y="3695247"/>
            <a:ext cx="2088784" cy="103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7" descr="Resultado de imagem para assistencia técnica em arquitetura e engenharia ufb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t="10347" r="6560"/>
          <a:stretch>
            <a:fillRect/>
          </a:stretch>
        </p:blipFill>
        <p:spPr bwMode="auto">
          <a:xfrm>
            <a:off x="3127521" y="2322770"/>
            <a:ext cx="3065344" cy="83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 descr="Lab Habitação: Inovação e Mora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94" y="5347124"/>
            <a:ext cx="2236109" cy="61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4355976" y="5253007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Estes são os principais parceiros operacionais do CAU/BR nessa caminhada de “levar a Arquitetura e Urbanismo para todos”.</a:t>
            </a:r>
          </a:p>
        </p:txBody>
      </p:sp>
    </p:spTree>
    <p:extLst>
      <p:ext uri="{BB962C8B-B14F-4D97-AF65-F5344CB8AC3E}">
        <p14:creationId xmlns:p14="http://schemas.microsoft.com/office/powerpoint/2010/main" val="247561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2" descr="INSCRIÇÕES ABERTAS PARA O LAB HABITAÇÃO E MORADIA - Sebrae Inteligência  Seto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91" y="2204864"/>
            <a:ext cx="748780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212862" y="4125135"/>
            <a:ext cx="4067550" cy="1392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139952" y="4103201"/>
            <a:ext cx="432048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ARTEMÍSA, criou o </a:t>
            </a:r>
            <a:r>
              <a:rPr lang="pt-B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habitação, que com o apoio da CPP analisou entre 2018 a 2020, 1107 negócios de impacto social, inscritos, e acelerou 48 deles, contemplando os estados BA, MG, PE, RJ, AL, MA, CE, SE, SP!</a:t>
            </a:r>
          </a:p>
          <a:p>
            <a:pPr algn="ctr"/>
            <a:endParaRPr lang="pt-BR" sz="1600" dirty="0"/>
          </a:p>
        </p:txBody>
      </p:sp>
      <p:sp>
        <p:nvSpPr>
          <p:cNvPr id="2" name="Retângulo 1"/>
          <p:cNvSpPr/>
          <p:nvPr/>
        </p:nvSpPr>
        <p:spPr>
          <a:xfrm>
            <a:off x="6948264" y="1988840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07164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2019</a:t>
            </a:r>
          </a:p>
        </p:txBody>
      </p:sp>
      <p:pic>
        <p:nvPicPr>
          <p:cNvPr id="6" name="Picture 2" descr="Seminário 'Archinexus' amplia o debate sobre Assistência Técnica e  empreendedorismo | CAU/S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3" b="9565"/>
          <a:stretch/>
        </p:blipFill>
        <p:spPr bwMode="auto">
          <a:xfrm>
            <a:off x="1048258" y="2204864"/>
            <a:ext cx="556923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11560" y="5445224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Lançamento do Projeto ARCHINEXUS, sendo consolidado paulatinamente, buscando reunir em uma plataforma todos os atores da ATHIS, e posteriormente da Arquitetura em Urbanismo, viabilizando </a:t>
            </a:r>
          </a:p>
          <a:p>
            <a:pPr algn="ctr"/>
            <a:r>
              <a:rPr lang="pt-BR" dirty="0"/>
              <a:t>os Nexos e Fluxos dos processos construtivos.</a:t>
            </a:r>
          </a:p>
        </p:txBody>
      </p:sp>
    </p:spTree>
    <p:extLst>
      <p:ext uri="{BB962C8B-B14F-4D97-AF65-F5344CB8AC3E}">
        <p14:creationId xmlns:p14="http://schemas.microsoft.com/office/powerpoint/2010/main" val="38147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2020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-208" t="-747" b="-1"/>
          <a:stretch/>
        </p:blipFill>
        <p:spPr>
          <a:xfrm>
            <a:off x="1046312" y="2378472"/>
            <a:ext cx="4965848" cy="410445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012160" y="3245024"/>
            <a:ext cx="2448272" cy="3352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Em Aracajú/SE, na oportunidade do Seminário de Empreendedorismo, mostra os membros da CPP-CAU/BR ao lado da Exposição Itinerante de Ações de ATHIS promovidas pelos CAU/UF e CAU/BR.</a:t>
            </a:r>
            <a:endParaRPr lang="pt-B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2020</a:t>
            </a:r>
          </a:p>
        </p:txBody>
      </p:sp>
      <p:pic>
        <p:nvPicPr>
          <p:cNvPr id="6" name="Picture 2" descr="studiomarcosbatis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" b="29264"/>
          <a:stretch/>
        </p:blipFill>
        <p:spPr bwMode="auto">
          <a:xfrm>
            <a:off x="954184" y="2276872"/>
            <a:ext cx="5274000" cy="414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300192" y="3469379"/>
            <a:ext cx="2088232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O IV Seminário ARCHINEXUX, primeiro virtual, reuniu atores da ATHIS e enfatizou a ressignificação da Arquitetura e Urbanismo devido a pandemia do </a:t>
            </a:r>
            <a:r>
              <a:rPr lang="pt-BR" dirty="0" err="1">
                <a:ea typeface="Calibri" panose="020F0502020204030204" pitchFamily="34" charset="0"/>
                <a:cs typeface="Times New Roman" panose="02020603050405020304" pitchFamily="18" charset="0"/>
              </a:rPr>
              <a:t>Coronavirus</a:t>
            </a: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2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2020</a:t>
            </a:r>
          </a:p>
        </p:txBody>
      </p:sp>
      <p:sp>
        <p:nvSpPr>
          <p:cNvPr id="6" name="Retângulo 5"/>
          <p:cNvSpPr/>
          <p:nvPr/>
        </p:nvSpPr>
        <p:spPr>
          <a:xfrm>
            <a:off x="827584" y="5373216"/>
            <a:ext cx="7344816" cy="1561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O I Seminário de Urbanismo, promovido pela CPP, CPUA, CEP e CTEG, comissões do CAU/BR e a Comissão de Desenvolvimento Profissional do CAU/SP, buscando enfatizar a importância do planejamento coletivo e da Arquitetura e Urbanismo para a sociedade. Na abertura denunciamos o “ caso Braskem”</a:t>
            </a:r>
            <a:endParaRPr lang="pt-B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I Seminário Nacional de Urbanismo acontece dia 10 de novembro | CAU/R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64" y="2204864"/>
            <a:ext cx="5781876" cy="312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3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Outras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Matérias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899592" y="2145630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Embora na ATHIS se concentre a grande maioria dos temas de responsabilidade da CPP-CAU/BR outros assuntos têm sido</a:t>
            </a:r>
          </a:p>
          <a:p>
            <a:pPr algn="ctr"/>
            <a:r>
              <a:rPr lang="pt-BR" dirty="0"/>
              <a:t> tratados na Comissão: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475656" y="3441774"/>
            <a:ext cx="69931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   Engenharia de Segurança do Trabalho;</a:t>
            </a:r>
          </a:p>
          <a:p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   Disseminação do BIM;</a:t>
            </a:r>
          </a:p>
          <a:p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   Representações Institucionais; e</a:t>
            </a:r>
          </a:p>
          <a:p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   Honorários e Salário Mínimo Profissional</a:t>
            </a:r>
          </a:p>
        </p:txBody>
      </p:sp>
    </p:spTree>
    <p:extLst>
      <p:ext uri="{BB962C8B-B14F-4D97-AF65-F5344CB8AC3E}">
        <p14:creationId xmlns:p14="http://schemas.microsoft.com/office/powerpoint/2010/main" val="31810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Outras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220072" y="2564904"/>
            <a:ext cx="3168352" cy="3352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A Engenharia de Segurança do Trabalho começou a ser tratada este ano pela CPP, com a realização de um seminário em Porto Velho/RO, mostrando a importância social, o recorte ético de responsabilidades profissionais, e a amplitude do mercado de trabalho da atividade profissional.</a:t>
            </a:r>
            <a:endParaRPr lang="pt-B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16832"/>
            <a:ext cx="3888432" cy="477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1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Outras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55576" y="5517232"/>
            <a:ext cx="7632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A tecnologia BIM também foi um tema acompanhado pela CPP-CAU/BR, participando de alguns seminários, encontros e reuniões institucionais, pois acreditamos que novos instrumentos, novas técnicas e inovadoras metodologia devem conversar com a Arquitetura e Urbanismo.</a:t>
            </a:r>
          </a:p>
          <a:p>
            <a:pPr algn="ctr"/>
            <a:r>
              <a:rPr lang="pt-BR" dirty="0"/>
              <a:t>.</a:t>
            </a:r>
          </a:p>
        </p:txBody>
      </p:sp>
      <p:pic>
        <p:nvPicPr>
          <p:cNvPr id="1026" name="Picture 2" descr="BIM: transformação no fazer arquitetura | CAU/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2856"/>
            <a:ext cx="5670239" cy="309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0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43670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Realizações</a:t>
            </a:r>
            <a:r>
              <a:rPr lang="en-US" sz="3200" b="1" dirty="0">
                <a:solidFill>
                  <a:srgbClr val="006A71"/>
                </a:solidFill>
              </a:rPr>
              <a:t> de </a:t>
            </a:r>
            <a:r>
              <a:rPr lang="en-US" sz="3200" b="1" dirty="0" err="1">
                <a:solidFill>
                  <a:srgbClr val="006A71"/>
                </a:solidFill>
              </a:rPr>
              <a:t>Gestão</a:t>
            </a:r>
            <a:r>
              <a:rPr lang="en-US" sz="3200" b="1" dirty="0">
                <a:solidFill>
                  <a:srgbClr val="006A71"/>
                </a:solidFill>
              </a:rPr>
              <a:t> do </a:t>
            </a:r>
            <a:r>
              <a:rPr lang="en-US" sz="3200" b="1" dirty="0" err="1">
                <a:solidFill>
                  <a:srgbClr val="006A71"/>
                </a:solidFill>
              </a:rPr>
              <a:t>Triênio</a:t>
            </a:r>
            <a:r>
              <a:rPr lang="en-US" sz="3200" b="1" dirty="0">
                <a:solidFill>
                  <a:srgbClr val="006A71"/>
                </a:solidFill>
              </a:rPr>
              <a:t> - (</a:t>
            </a:r>
            <a:r>
              <a:rPr lang="en-US" sz="3200" b="1" dirty="0">
                <a:solidFill>
                  <a:srgbClr val="006A71"/>
                </a:solidFill>
                <a:latin typeface="+mj-lt"/>
              </a:rPr>
              <a:t>2018-2020)</a:t>
            </a:r>
            <a:endParaRPr lang="x-none" sz="32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2636912"/>
            <a:ext cx="792088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pt-BR" sz="2000" b="1" dirty="0">
                <a:solidFill>
                  <a:srgbClr val="006A71"/>
                </a:solidFill>
                <a:latin typeface="+mj-lt"/>
              </a:rPr>
              <a:t>Também foram realizados 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6A71"/>
                </a:solidFill>
                <a:latin typeface="+mj-lt"/>
              </a:rPr>
              <a:t>15 seminários presenciais, com a participação de mais de   2500 pessoas;                                                                                 </a:t>
            </a:r>
            <a:r>
              <a:rPr lang="pt-BR" sz="2000" b="1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6A71"/>
                </a:solidFill>
                <a:latin typeface="+mj-lt"/>
              </a:rPr>
              <a:t>12 atividades complementares, como: oficinas, minicursos      e capacitações em ATHIS e Empreendedorismo, capacitando mais de 500 arquitetos e alunos de Arquitetura e Urbanismo; e 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6A71"/>
                </a:solidFill>
                <a:latin typeface="+mj-lt"/>
              </a:rPr>
              <a:t>05 exposições em banners de Ações de ATHIS desenvolvidas pelos CAU/UF e CAU/BR. </a:t>
            </a:r>
            <a:endParaRPr lang="en-US" sz="1600" dirty="0">
              <a:solidFill>
                <a:srgbClr val="757F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8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Outras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99592" y="5373216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Sobre o tema a Tabela de Honorários e o Salário Mínimo Profissional, a CPP_CAU/BR está apoiando os CAU/UF na fiscalização dos temas e tentando estabelecer uma melhor integração com o CEAU/BR, pois o tema é comum nos dois fóruns de discussão..</a:t>
            </a:r>
          </a:p>
        </p:txBody>
      </p:sp>
      <p:pic>
        <p:nvPicPr>
          <p:cNvPr id="7" name="Picture 2" descr="Resultado de imagem para salario minimo profission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" r="9477" b="11435"/>
          <a:stretch/>
        </p:blipFill>
        <p:spPr bwMode="auto">
          <a:xfrm>
            <a:off x="913003" y="2060848"/>
            <a:ext cx="405605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b="13251"/>
          <a:stretch/>
        </p:blipFill>
        <p:spPr>
          <a:xfrm>
            <a:off x="5182219" y="2040852"/>
            <a:ext cx="3062189" cy="29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8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2400" b="1" dirty="0">
                <a:solidFill>
                  <a:srgbClr val="006A71"/>
                </a:solidFill>
              </a:rPr>
              <a:t>(</a:t>
            </a:r>
            <a:r>
              <a:rPr lang="en-US" sz="2400" b="1" dirty="0" err="1">
                <a:solidFill>
                  <a:srgbClr val="006A71"/>
                </a:solidFill>
              </a:rPr>
              <a:t>Contextualização</a:t>
            </a:r>
            <a:r>
              <a:rPr lang="en-US" sz="2400" b="1" dirty="0">
                <a:solidFill>
                  <a:srgbClr val="006A71"/>
                </a:solidFill>
              </a:rPr>
              <a:t> – 2015 / 2017)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233862"/>
            <a:ext cx="576064" cy="579514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m 4" descr="https://www.caubr.gov.br/wp-content/uploads/2015/08/DSC_0324-1024x68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" t="2419" r="9002" b="2177"/>
          <a:stretch/>
        </p:blipFill>
        <p:spPr bwMode="auto">
          <a:xfrm>
            <a:off x="5076057" y="4248851"/>
            <a:ext cx="3240360" cy="242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3" descr="http://www.caurn.gov.br/wp-content/uploads/2015/08/DSC_0122-1024x68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2"/>
          <a:stretch/>
        </p:blipFill>
        <p:spPr bwMode="auto">
          <a:xfrm>
            <a:off x="777388" y="2319625"/>
            <a:ext cx="4838365" cy="239041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672353" y="4853478"/>
            <a:ext cx="4547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6A71"/>
                </a:solidFill>
              </a:rPr>
              <a:t>Depois da aprovação da Resolução 94, de Apoio Institucional do CAU/BR, destinando R$150mil para projetos de ATHIS, a realização do I Seminário de ATHIS, em Maceió/AL, com</a:t>
            </a:r>
          </a:p>
          <a:p>
            <a:r>
              <a:rPr lang="pt-BR" sz="1600" dirty="0">
                <a:solidFill>
                  <a:srgbClr val="006A71"/>
                </a:solidFill>
              </a:rPr>
              <a:t>a assinatura do contrato do edital de patrocínio com as arquitetas do Projeto CANHEMA II - Diadema/SP.</a:t>
            </a: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35862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2400" b="1" dirty="0">
                <a:solidFill>
                  <a:srgbClr val="006A71"/>
                </a:solidFill>
              </a:rPr>
              <a:t>(</a:t>
            </a:r>
            <a:r>
              <a:rPr lang="en-US" sz="2400" b="1" dirty="0" err="1">
                <a:solidFill>
                  <a:srgbClr val="006A71"/>
                </a:solidFill>
              </a:rPr>
              <a:t>Contextualização</a:t>
            </a:r>
            <a:r>
              <a:rPr lang="en-US" sz="2400" b="1" dirty="0">
                <a:solidFill>
                  <a:srgbClr val="006A71"/>
                </a:solidFill>
              </a:rPr>
              <a:t> – 2015 / 2017)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2016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31"/>
          <a:stretch/>
        </p:blipFill>
        <p:spPr>
          <a:xfrm>
            <a:off x="971600" y="2378472"/>
            <a:ext cx="5750353" cy="3096344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87524" y="5517232"/>
            <a:ext cx="8496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 II Seminário de Assistência Técnica em Habitação de Interesse Social, </a:t>
            </a:r>
          </a:p>
          <a:p>
            <a:pPr algn="ctr"/>
            <a:r>
              <a:rPr lang="pt-BR" dirty="0"/>
              <a:t>realizado em Belém/PA, onde foram reunidos os melhores </a:t>
            </a:r>
          </a:p>
          <a:p>
            <a:pPr algn="ctr"/>
            <a:r>
              <a:rPr lang="pt-BR" dirty="0"/>
              <a:t>exemplos ATHIS em desenvolvimento no Brasil. </a:t>
            </a:r>
          </a:p>
          <a:p>
            <a:pPr algn="ctr"/>
            <a:r>
              <a:rPr lang="pt-BR" dirty="0"/>
              <a:t>Foi quando evidenciou-se a clara necessidade da criação do RRT Social.</a:t>
            </a:r>
          </a:p>
        </p:txBody>
      </p:sp>
    </p:spTree>
    <p:extLst>
      <p:ext uri="{BB962C8B-B14F-4D97-AF65-F5344CB8AC3E}">
        <p14:creationId xmlns:p14="http://schemas.microsoft.com/office/powerpoint/2010/main" val="230614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2400" b="1" dirty="0">
                <a:solidFill>
                  <a:srgbClr val="006A71"/>
                </a:solidFill>
              </a:rPr>
              <a:t>(</a:t>
            </a:r>
            <a:r>
              <a:rPr lang="en-US" sz="2400" b="1" dirty="0" err="1">
                <a:solidFill>
                  <a:srgbClr val="006A71"/>
                </a:solidFill>
              </a:rPr>
              <a:t>Contextualização</a:t>
            </a:r>
            <a:r>
              <a:rPr lang="en-US" sz="2400" b="1" dirty="0">
                <a:solidFill>
                  <a:srgbClr val="006A71"/>
                </a:solidFill>
              </a:rPr>
              <a:t> – 2015 / 2017)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2016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097150" y="3212976"/>
            <a:ext cx="22912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dirty="0"/>
          </a:p>
          <a:p>
            <a:pPr algn="ctr"/>
            <a:r>
              <a:rPr lang="pt-BR" dirty="0"/>
              <a:t>O tema de ATHIS foi exibida no FANTÁSTICO, da Rede Globo, </a:t>
            </a:r>
          </a:p>
          <a:p>
            <a:pPr algn="ctr"/>
            <a:r>
              <a:rPr lang="pt-BR" dirty="0"/>
              <a:t>em uma matéria jornalística que tratou da auto construção e da importância do arquiteto e urbanista para sociedade.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2"/>
          <a:srcRect l="20826" t="8019" r="20189" b="11942"/>
          <a:stretch/>
        </p:blipFill>
        <p:spPr>
          <a:xfrm>
            <a:off x="812404" y="2378471"/>
            <a:ext cx="5271764" cy="425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2400" b="1" dirty="0">
                <a:solidFill>
                  <a:srgbClr val="006A71"/>
                </a:solidFill>
              </a:rPr>
              <a:t>(</a:t>
            </a:r>
            <a:r>
              <a:rPr lang="en-US" sz="2400" b="1" dirty="0" err="1">
                <a:solidFill>
                  <a:srgbClr val="006A71"/>
                </a:solidFill>
              </a:rPr>
              <a:t>Contextualização</a:t>
            </a:r>
            <a:r>
              <a:rPr lang="en-US" sz="2400" b="1" dirty="0">
                <a:solidFill>
                  <a:srgbClr val="006A71"/>
                </a:solidFill>
              </a:rPr>
              <a:t> – 2015 / 2017)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2017</a:t>
            </a:r>
          </a:p>
        </p:txBody>
      </p:sp>
      <p:pic>
        <p:nvPicPr>
          <p:cNvPr id="12" name="Picture 2" descr="https://cauac.gov.br/wp-content/uploads/2017/12/DSC_0026-300x2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6" t="14050" r="321" b="25620"/>
          <a:stretch/>
        </p:blipFill>
        <p:spPr bwMode="auto">
          <a:xfrm>
            <a:off x="899592" y="2378472"/>
            <a:ext cx="5112568" cy="304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cauac.gov.br/wp-content/uploads/2017/12/DSC_0130-300x2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7" r="13676"/>
          <a:stretch/>
        </p:blipFill>
        <p:spPr bwMode="auto">
          <a:xfrm>
            <a:off x="4683786" y="3479333"/>
            <a:ext cx="3636404" cy="21602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711732" y="5757063"/>
            <a:ext cx="774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 CPP-CAU/BR, sempre preocupada em estar próxima aos CAU Básicos, realizou um seminário de ATHIS em Rio Branco/AC, onde foi feita, como parte integrante do evento, nossa primeira capacitação em ATHIS.</a:t>
            </a:r>
          </a:p>
        </p:txBody>
      </p:sp>
    </p:spTree>
    <p:extLst>
      <p:ext uri="{BB962C8B-B14F-4D97-AF65-F5344CB8AC3E}">
        <p14:creationId xmlns:p14="http://schemas.microsoft.com/office/powerpoint/2010/main" val="213925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2018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508104" y="3573016"/>
            <a:ext cx="3096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Evoluindo nossa missão </a:t>
            </a:r>
          </a:p>
          <a:p>
            <a:r>
              <a:rPr lang="pt-BR" dirty="0"/>
              <a:t>de “viabilizar a inserção da </a:t>
            </a:r>
          </a:p>
          <a:p>
            <a:r>
              <a:rPr lang="pt-BR" dirty="0"/>
              <a:t>Arquitetura e Urbanismo </a:t>
            </a:r>
          </a:p>
          <a:p>
            <a:r>
              <a:rPr lang="pt-BR" dirty="0"/>
              <a:t>na sociedade”, passamos </a:t>
            </a:r>
          </a:p>
          <a:p>
            <a:r>
              <a:rPr lang="pt-BR" dirty="0"/>
              <a:t>a ver a ATHIS como um  NEGÓCIO a ser explorado pelos arquitetos e urbanistas. Assim, foi criando os uma série de seminários de empreendedorismo.</a:t>
            </a:r>
          </a:p>
        </p:txBody>
      </p:sp>
      <p:pic>
        <p:nvPicPr>
          <p:cNvPr id="13" name="Picture 2" descr="https://www.caubr.gov.br/wp-content/uploads/2018/03/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44546"/>
            <a:ext cx="4320480" cy="44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caubr.gov.br/wp-content/uploads/2018/03/bann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27" b="92402"/>
          <a:stretch/>
        </p:blipFill>
        <p:spPr bwMode="auto">
          <a:xfrm>
            <a:off x="1907704" y="2419754"/>
            <a:ext cx="279648" cy="33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3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5576" y="133205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A71"/>
                </a:solidFill>
              </a:rPr>
              <a:t>CPP-CAU/BR – </a:t>
            </a:r>
            <a:r>
              <a:rPr lang="en-US" sz="3200" b="1" dirty="0" err="1">
                <a:solidFill>
                  <a:srgbClr val="006A71"/>
                </a:solidFill>
              </a:rPr>
              <a:t>Ações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r>
              <a:rPr lang="en-US" sz="3200" b="1" dirty="0" err="1">
                <a:solidFill>
                  <a:srgbClr val="006A71"/>
                </a:solidFill>
              </a:rPr>
              <a:t>Desenvolvidas</a:t>
            </a:r>
            <a:r>
              <a:rPr lang="en-US" sz="3200" b="1" dirty="0">
                <a:solidFill>
                  <a:srgbClr val="006A71"/>
                </a:solidFill>
              </a:rPr>
              <a:t> </a:t>
            </a:r>
            <a:endParaRPr lang="x-none" sz="2400" b="1" dirty="0">
              <a:solidFill>
                <a:srgbClr val="006A71"/>
              </a:solidFill>
              <a:latin typeface="+mj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23682" y="4341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48264" y="2378472"/>
            <a:ext cx="1368152" cy="762496"/>
          </a:xfrm>
          <a:prstGeom prst="rect">
            <a:avLst/>
          </a:prstGeom>
          <a:solidFill>
            <a:srgbClr val="006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2018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4"/>
          <a:stretch/>
        </p:blipFill>
        <p:spPr>
          <a:xfrm>
            <a:off x="971600" y="2126535"/>
            <a:ext cx="5688632" cy="276504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27584" y="5157192"/>
            <a:ext cx="7776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Reunião Ordinária da CPP-CAU/BR em Brasília/DF, com a presença do Sr. Fernando Assad, da Vivenda, e a Sra. Maure Pessanha, da Artemísia (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aceleradora de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start-up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nunca havia investido em habitação)</a:t>
            </a:r>
            <a:r>
              <a:rPr lang="pt-BR" dirty="0"/>
              <a:t>.</a:t>
            </a:r>
          </a:p>
          <a:p>
            <a:r>
              <a:rPr lang="pt-BR" dirty="0"/>
              <a:t>Nessa reunião nasce na Artemísia a ideia do </a:t>
            </a:r>
            <a:r>
              <a:rPr lang="pt-BR" dirty="0" err="1"/>
              <a:t>Lab</a:t>
            </a:r>
            <a:r>
              <a:rPr lang="pt-BR" dirty="0"/>
              <a:t> Habitação, projeto apoiado pelo CAU/BR que acelera startups de Impacto Social em Habitação de Interesse Social.</a:t>
            </a:r>
          </a:p>
        </p:txBody>
      </p:sp>
    </p:spTree>
    <p:extLst>
      <p:ext uri="{BB962C8B-B14F-4D97-AF65-F5344CB8AC3E}">
        <p14:creationId xmlns:p14="http://schemas.microsoft.com/office/powerpoint/2010/main" val="30401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Personalizada 2">
      <a:dk1>
        <a:srgbClr val="006A71"/>
      </a:dk1>
      <a:lt1>
        <a:sysClr val="window" lastClr="FFFFFF"/>
      </a:lt1>
      <a:dk2>
        <a:srgbClr val="1F497D"/>
      </a:dk2>
      <a:lt2>
        <a:srgbClr val="BFBFBF"/>
      </a:lt2>
      <a:accent1>
        <a:srgbClr val="183C47"/>
      </a:accent1>
      <a:accent2>
        <a:srgbClr val="93B7BB"/>
      </a:accent2>
      <a:accent3>
        <a:srgbClr val="D8E9E8"/>
      </a:accent3>
      <a:accent4>
        <a:srgbClr val="183C47"/>
      </a:accent4>
      <a:accent5>
        <a:srgbClr val="93B7BB"/>
      </a:accent5>
      <a:accent6>
        <a:srgbClr val="006A71"/>
      </a:accent6>
      <a:hlink>
        <a:srgbClr val="93B7BB"/>
      </a:hlink>
      <a:folHlink>
        <a:srgbClr val="006A71"/>
      </a:folHlink>
    </a:clrScheme>
    <a:fontScheme name="CAU">
      <a:majorFont>
        <a:latin typeface="Dax"/>
        <a:ea typeface=""/>
        <a:cs typeface=""/>
      </a:majorFont>
      <a:minorFont>
        <a:latin typeface="DaxCondensed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5801</TotalTime>
  <Words>1600</Words>
  <Application>Microsoft Office PowerPoint</Application>
  <PresentationFormat>Apresentação na tela (4:3)</PresentationFormat>
  <Paragraphs>151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Encontro das Assessorias de Comunicação do CAU</dc:title>
  <dc:creator>Emerson Fraga</dc:creator>
  <cp:lastModifiedBy>josemee lima</cp:lastModifiedBy>
  <cp:revision>440</cp:revision>
  <dcterms:created xsi:type="dcterms:W3CDTF">2016-04-07T14:55:08Z</dcterms:created>
  <dcterms:modified xsi:type="dcterms:W3CDTF">2021-06-17T18:11:36Z</dcterms:modified>
</cp:coreProperties>
</file>