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8" r:id="rId5"/>
    <p:sldId id="882" r:id="rId6"/>
    <p:sldId id="935" r:id="rId7"/>
    <p:sldId id="938" r:id="rId8"/>
    <p:sldId id="939" r:id="rId9"/>
    <p:sldId id="936" r:id="rId10"/>
    <p:sldId id="954" r:id="rId11"/>
    <p:sldId id="953" r:id="rId12"/>
    <p:sldId id="949" r:id="rId13"/>
    <p:sldId id="940" r:id="rId14"/>
    <p:sldId id="944" r:id="rId15"/>
    <p:sldId id="950" r:id="rId16"/>
    <p:sldId id="951" r:id="rId17"/>
    <p:sldId id="955" r:id="rId18"/>
    <p:sldId id="945" r:id="rId19"/>
    <p:sldId id="952" r:id="rId20"/>
    <p:sldId id="959" r:id="rId21"/>
    <p:sldId id="891" r:id="rId22"/>
    <p:sldId id="963" r:id="rId23"/>
    <p:sldId id="964" r:id="rId24"/>
    <p:sldId id="960" r:id="rId25"/>
    <p:sldId id="961" r:id="rId26"/>
    <p:sldId id="965" r:id="rId27"/>
    <p:sldId id="957" r:id="rId28"/>
  </p:sldIdLst>
  <p:sldSz cx="9906000" cy="6858000" type="A4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143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866"/>
    <a:srgbClr val="F2F2F2"/>
    <a:srgbClr val="215967"/>
    <a:srgbClr val="D9D9D9"/>
    <a:srgbClr val="0D6B74"/>
    <a:srgbClr val="9BC5C9"/>
    <a:srgbClr val="092113"/>
    <a:srgbClr val="E4F0F0"/>
    <a:srgbClr val="6F894C"/>
    <a:srgbClr val="AE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0E977-FC5D-45C5-9F54-400AFC32A0CE}" v="70" dt="2021-02-11T21:50:34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1897" autoAdjust="0"/>
  </p:normalViewPr>
  <p:slideViewPr>
    <p:cSldViewPr showGuides="1">
      <p:cViewPr>
        <p:scale>
          <a:sx n="90" d="100"/>
          <a:sy n="90" d="100"/>
        </p:scale>
        <p:origin x="1056" y="53"/>
      </p:cViewPr>
      <p:guideLst>
        <p:guide orient="horz" pos="935"/>
        <p:guide pos="3143"/>
        <p:guide orient="horz" pos="3952"/>
        <p:guide orient="horz" pos="2523"/>
      </p:guideLst>
    </p:cSldViewPr>
  </p:slideViewPr>
  <p:outlineViewPr>
    <p:cViewPr>
      <p:scale>
        <a:sx n="33" d="100"/>
        <a:sy n="33" d="100"/>
      </p:scale>
      <p:origin x="0" y="-2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4236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50400" cy="50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23F4313-9FCE-4A92-819A-FAD0FCF0E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D8F2DB-1094-477F-B0A7-6AC3F2199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2CC55B-871C-4BC8-8B8C-3EB969575B4F}" type="datetime1">
              <a:rPr lang="pt-BR" smtClean="0"/>
              <a:pPr rtl="0"/>
              <a:t>11/02/2021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06BA01-9EAD-49E8-91CF-2A395945EA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C7E85C4-F9C1-42D8-B803-39C514A3B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74F99-60BC-462F-82FF-AD0F7D3371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019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736FCC-0514-4F82-A0E6-E84B23DCFD16}" type="datetime1">
              <a:rPr lang="pt-BR" noProof="0" smtClean="0"/>
              <a:pPr rtl="0"/>
              <a:t>11/02/2021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226AB8-ACBE-42E6-92F5-667EDDCD965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226AB8-ACBE-42E6-92F5-667EDDCD9652}" type="slidenum">
              <a:rPr lang="pt-BR" noProof="0" smtClean="0"/>
              <a:pPr rtl="0"/>
              <a:t>11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012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C17748-8F7A-4FF1-B3BC-71583E4C10C0}" type="datetime1">
              <a:rPr lang="pt-BR" noProof="0" smtClean="0"/>
              <a:pPr rtl="0"/>
              <a:t>11/02/2021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42AB5F-D9BE-404C-A66A-94F0CFBDC736}" type="datetime1">
              <a:rPr lang="pt-BR" noProof="0" smtClean="0"/>
              <a:pPr rtl="0"/>
              <a:t>11/02/2021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4A7955-6230-48B4-BD8B-A7C460F7594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535A942-78FF-4795-BF39-24093F36E42C}" type="datetime1">
              <a:rPr lang="pt-BR" noProof="0" smtClean="0"/>
              <a:pPr rtl="0"/>
              <a:t>11/02/2021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4A7955-6230-48B4-BD8B-A7C460F7594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935173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E5FE2C1-8F3F-481E-BFAE-DFCF1EA422F4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r="24636"/>
          <a:stretch/>
        </p:blipFill>
        <p:spPr bwMode="auto">
          <a:xfrm>
            <a:off x="3336173" y="10"/>
            <a:ext cx="6569826" cy="6857990"/>
          </a:xfrm>
          <a:custGeom>
            <a:avLst/>
            <a:gdLst/>
            <a:ahLst/>
            <a:cxnLst/>
            <a:rect l="l" t="t" r="r" b="b"/>
            <a:pathLst>
              <a:path w="9070044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6179699" y="0"/>
                </a:lnTo>
                <a:lnTo>
                  <a:pt x="8129366" y="0"/>
                </a:lnTo>
                <a:lnTo>
                  <a:pt x="9070044" y="0"/>
                </a:lnTo>
                <a:lnTo>
                  <a:pt x="9070044" y="6858000"/>
                </a:lnTo>
                <a:lnTo>
                  <a:pt x="8129366" y="6858000"/>
                </a:lnTo>
                <a:lnTo>
                  <a:pt x="6179699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noFill/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D4BF1465-336C-4F3F-B221-7C93D4D1BA7C}"/>
              </a:ext>
            </a:extLst>
          </p:cNvPr>
          <p:cNvGrpSpPr/>
          <p:nvPr/>
        </p:nvGrpSpPr>
        <p:grpSpPr>
          <a:xfrm>
            <a:off x="-256040" y="3076200"/>
            <a:ext cx="4352240" cy="3339841"/>
            <a:chOff x="-256040" y="3076200"/>
            <a:chExt cx="4352240" cy="3339841"/>
          </a:xfrm>
        </p:grpSpPr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9B0523DB-EC5E-4AF7-BB1C-7FF103FD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09" y="3076200"/>
              <a:ext cx="2721891" cy="2739384"/>
            </a:xfrm>
            <a:prstGeom prst="rect">
              <a:avLst/>
            </a:prstGeom>
            <a:ln>
              <a:solidFill>
                <a:srgbClr val="236866"/>
              </a:solidFill>
            </a:ln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D98A719-D586-4BE9-A45D-1A153895B912}"/>
                </a:ext>
              </a:extLst>
            </p:cNvPr>
            <p:cNvSpPr txBox="1"/>
            <p:nvPr/>
          </p:nvSpPr>
          <p:spPr>
            <a:xfrm>
              <a:off x="-256040" y="5646600"/>
              <a:ext cx="43522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rPr>
                <a:t>Localizado na Av. Comendador Gustavo Paiva, n. 2789 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rPr>
                <a:t>Ed. Norcon Empresarial - Loja 08 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rPr>
                <a:t>Mangabeiras - </a:t>
              </a:r>
              <a:r>
                <a:rPr lang="pt-BR" sz="11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rPr>
                <a:t>CEP: 57038-900 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rPr>
                <a:t>Maceió/AL</a:t>
              </a:r>
              <a:endParaRPr lang="pt-B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7" name="Imagem 6" descr="Uma imagem contendo montanha, edifício, escuro, em pé&#10;&#10;Descrição gerada automaticamente">
            <a:extLst>
              <a:ext uri="{FF2B5EF4-FFF2-40B4-BE49-F238E27FC236}">
                <a16:creationId xmlns:a16="http://schemas.microsoft.com/office/drawing/2014/main" id="{AB5C9AFD-56B2-4C0C-93FD-12D6232FD7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" y="572024"/>
            <a:ext cx="9273600" cy="4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"/>
            <a:ext cx="7120200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" panose="00000400000000000000" pitchFamily="2" charset="0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x" panose="000004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177907" y="203400"/>
            <a:ext cx="6829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O que é FUNDO DE APOIO ?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(CAU Básico)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BA20A7-084C-4E22-88B8-668EC1CFB7CB}"/>
              </a:ext>
            </a:extLst>
          </p:cNvPr>
          <p:cNvSpPr txBox="1"/>
          <p:nvPr/>
        </p:nvSpPr>
        <p:spPr>
          <a:xfrm>
            <a:off x="0" y="1114093"/>
            <a:ext cx="71329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0" i="0" u="none" strike="noStrike" baseline="0" dirty="0">
              <a:solidFill>
                <a:schemeClr val="bg1"/>
              </a:solidFill>
              <a:highlight>
                <a:srgbClr val="FFFF00"/>
              </a:highlight>
              <a:latin typeface="+mj-lt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Criado pela </a:t>
            </a: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RESOLUÇÃO N° 27, DE 6 DE JULHO DE 2012</a:t>
            </a:r>
            <a:r>
              <a:rPr lang="pt-BR" sz="1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o Fundo de Apoio aos Conselhos de Arquitetura e Urbanismo dos Estados e do Distrito Federal, destina-se a cumprir os  termos previstos no art. 60 da Lei n° 12.378, de 31 de dezembro de 2010;</a:t>
            </a:r>
          </a:p>
          <a:p>
            <a:pPr algn="just"/>
            <a:endParaRPr lang="pt-BR" sz="14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	Art. 9° O Fundo será administrado pelo CAU/BR, por meio do Colegiado de Governança do Fundo de  Apoio  Financeiro  aos  CAU/UF,  composto  pelo  coordenador  e  mais  2  (dois)  membros  da Comissão  de  Planejamento  e  Finanças  do  CAU/BR  e  por  3  (três)  presidentes  representantes  dos CAU/UF,  escolhidos  anualmente  na  primeira  reunião  plenária  ampliada  de  cada  ano,  entre  o CAU/BR e os CAU/UF, podendo haver recondução. (Redação dada pela Resolução nº 97, de 2014)</a:t>
            </a:r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3A7D2D-596F-415E-82B5-0958CF7C0786}"/>
              </a:ext>
            </a:extLst>
          </p:cNvPr>
          <p:cNvSpPr txBox="1"/>
          <p:nvPr/>
        </p:nvSpPr>
        <p:spPr>
          <a:xfrm>
            <a:off x="165198" y="3933000"/>
            <a:ext cx="682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ax-Bold" pitchFamily="2" charset="0"/>
              </a:rPr>
              <a:t>FUNDO DE APOIO</a:t>
            </a:r>
            <a:endParaRPr lang="pt-BR" sz="3200" b="1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014CE7-9244-44AE-A446-B808EF07A7D9}"/>
              </a:ext>
            </a:extLst>
          </p:cNvPr>
          <p:cNvSpPr txBox="1"/>
          <p:nvPr/>
        </p:nvSpPr>
        <p:spPr>
          <a:xfrm>
            <a:off x="-12709" y="4371275"/>
            <a:ext cx="7132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1400" b="0" i="0" u="none" strike="noStrike" baseline="0" dirty="0">
                <a:solidFill>
                  <a:schemeClr val="bg1"/>
                </a:solidFill>
                <a:latin typeface="+mj-lt"/>
              </a:rPr>
              <a:t>	Em conformidade com a Resolução nº 119, e as Diretrizes do P.O. o CAU Básico está dividido em 02 grupos, são eles: </a:t>
            </a:r>
          </a:p>
          <a:p>
            <a:pPr algn="just"/>
            <a:endParaRPr lang="pt-BR" sz="14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1400" b="0" i="1" u="none" strike="noStrike" baseline="0" dirty="0">
                <a:solidFill>
                  <a:schemeClr val="bg1"/>
                </a:solidFill>
                <a:latin typeface="+mj-lt"/>
              </a:rPr>
              <a:t>	</a:t>
            </a:r>
            <a:r>
              <a:rPr lang="pt-BR" sz="1400" b="1" i="1" u="none" strike="noStrike" baseline="0" dirty="0">
                <a:solidFill>
                  <a:schemeClr val="bg1"/>
                </a:solidFill>
                <a:latin typeface="+mj-lt"/>
              </a:rPr>
              <a:t>Grupo 1 - R$ 1.079.376 - CAU Básico com até 1.200 (um mil e duzentos) registros ativos (AC, AP, RR e TO); </a:t>
            </a:r>
          </a:p>
          <a:p>
            <a:pPr algn="just"/>
            <a:endParaRPr lang="pt-BR" sz="1400" b="1" i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1400" b="1" i="1" u="none" strike="noStrike" baseline="0" dirty="0">
                <a:solidFill>
                  <a:schemeClr val="bg1"/>
                </a:solidFill>
                <a:latin typeface="+mj-lt"/>
              </a:rPr>
              <a:t>	</a:t>
            </a:r>
            <a:r>
              <a:rPr lang="pt-BR" sz="1400" b="1" i="1" dirty="0">
                <a:solidFill>
                  <a:schemeClr val="bg1"/>
                </a:solidFill>
                <a:latin typeface="+mj-lt"/>
              </a:rPr>
              <a:t>Grupo 2 - </a:t>
            </a:r>
            <a:r>
              <a:rPr lang="pt-BR" sz="1400" b="1" i="1" u="none" strike="noStrike" baseline="0" dirty="0">
                <a:solidFill>
                  <a:schemeClr val="bg1"/>
                </a:solidFill>
                <a:latin typeface="+mj-lt"/>
              </a:rPr>
              <a:t>R$ 1.124.350 - CAU Básico com 1.201 (um mil, duzentos e um) ou mais registros ativos (AL, AM, MA, PI, RO e SE).</a:t>
            </a:r>
          </a:p>
          <a:p>
            <a:pPr algn="just"/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43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0071034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13800" y="116260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Fundo de Apoio Financeiro aos CAU/UF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– Exercício 2021 –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Destinação dos Recursos por CAU/Básico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02CB1A-4C8E-4F97-9DFA-F7670B435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" y="1665000"/>
            <a:ext cx="10057234" cy="4838400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1DAF622A-A8DB-4A7A-803E-6C50C38A67A7}"/>
              </a:ext>
            </a:extLst>
          </p:cNvPr>
          <p:cNvSpPr txBox="1"/>
          <p:nvPr/>
        </p:nvSpPr>
        <p:spPr>
          <a:xfrm>
            <a:off x="7170600" y="5118405"/>
            <a:ext cx="274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“Art. 6° Os recursos provenientes do Fundo de Apoio deverão ser utilizados em estrita conformidade com o Plano de Ação aprovado, sendo vedada a sua utilização para despesas de capital” – Resolução 119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68AB772-62C7-4702-AB7C-070EEA66E82C}"/>
              </a:ext>
            </a:extLst>
          </p:cNvPr>
          <p:cNvSpPr/>
          <p:nvPr/>
        </p:nvSpPr>
        <p:spPr>
          <a:xfrm>
            <a:off x="114600" y="3933000"/>
            <a:ext cx="9805200" cy="15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39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A60F1D-9E5F-44A6-8B8E-410EDBAD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" y="627617"/>
            <a:ext cx="9906000" cy="5602765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E82FD33D-3211-47C4-8F52-1EF97D49BEC9}"/>
              </a:ext>
            </a:extLst>
          </p:cNvPr>
          <p:cNvSpPr/>
          <p:nvPr/>
        </p:nvSpPr>
        <p:spPr>
          <a:xfrm rot="2066052">
            <a:off x="2634322" y="2263926"/>
            <a:ext cx="554400" cy="705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5B204360-4AD0-45FF-BB3F-867B7A9AE831}"/>
              </a:ext>
            </a:extLst>
          </p:cNvPr>
          <p:cNvSpPr/>
          <p:nvPr/>
        </p:nvSpPr>
        <p:spPr>
          <a:xfrm rot="2066052">
            <a:off x="6615921" y="3449052"/>
            <a:ext cx="554400" cy="705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A4553256-1C9D-4BCB-9D17-0C877A642F19}"/>
              </a:ext>
            </a:extLst>
          </p:cNvPr>
          <p:cNvSpPr/>
          <p:nvPr/>
        </p:nvSpPr>
        <p:spPr>
          <a:xfrm rot="2066052">
            <a:off x="9440485" y="3423126"/>
            <a:ext cx="554400" cy="705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71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"/>
            <a:ext cx="7120200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" panose="00000400000000000000" pitchFamily="2" charset="0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x" panose="000004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177907" y="405000"/>
            <a:ext cx="6829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1"/>
                </a:solidFill>
                <a:latin typeface="+mj-lt"/>
              </a:rPr>
              <a:t>O Plano de Ação do CAU/AL, na forma da Programação proposta para o exercício de 2021, visando ao desenvolvimento e fortalecimento dos profissionais e da arquitetura e urbanismo no estado do Alagoas, está composto por 16 iniciativas estratégicas sendo 6 projetos e 10 atividades. </a:t>
            </a:r>
          </a:p>
          <a:p>
            <a:pPr algn="just"/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1400" b="1" dirty="0">
                <a:solidFill>
                  <a:schemeClr val="bg1"/>
                </a:solidFill>
                <a:latin typeface="+mj-lt"/>
              </a:rPr>
              <a:t>Para essas implementações os recursos envolvidos são da ordem de R$ 1,68 milhão, representando um incremento de 20,4% da Reprogramação Extraordinária 2020. Frente ao exercício 2020, houve a  inclusão de um projeto (CAU+) e a exclusão de duas iniciativas, o projeto "Processo Eleitoral 2020" e a atividade "Acerto de contas". </a:t>
            </a:r>
          </a:p>
          <a:p>
            <a:pPr algn="just"/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1400" b="1" dirty="0">
                <a:solidFill>
                  <a:schemeClr val="bg1"/>
                </a:solidFill>
                <a:latin typeface="+mj-lt"/>
              </a:rPr>
              <a:t>Prioritariamente, a atuação do CAU/AL está embasada nos direcionadores estratégicos nacionais de: </a:t>
            </a: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• Tornar a fiscalização um vetor de melhoria do exercício da arquitetura e urbanismo.</a:t>
            </a: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• Estimular a produção da Arquitetura e Urbanismo como política de Estado.</a:t>
            </a: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• Fomentar o acesso da sociedade à Arquitetura e Urbanismo.</a:t>
            </a:r>
          </a:p>
          <a:p>
            <a:pPr algn="just"/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pt-BR" sz="1400" b="1" dirty="0">
                <a:solidFill>
                  <a:schemeClr val="bg1"/>
                </a:solidFill>
                <a:latin typeface="+mj-lt"/>
              </a:rPr>
              <a:t>A atuação também foca as prioridades estratégicas estaduais de:</a:t>
            </a: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• Assegurar a eficácia no atendimento e no relacionamento com os arquitetos e urbanistas e a sociedade;</a:t>
            </a: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• Estimular o conhecimento, o uso de processos criativos e a difusão das melhores práticas em Arquitetura e Urbanismo; e</a:t>
            </a: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• Assegurar a eficácia no relacionamento e comunicação com a sociedade.</a:t>
            </a:r>
          </a:p>
        </p:txBody>
      </p:sp>
    </p:spTree>
    <p:extLst>
      <p:ext uri="{BB962C8B-B14F-4D97-AF65-F5344CB8AC3E}">
        <p14:creationId xmlns:p14="http://schemas.microsoft.com/office/powerpoint/2010/main" val="20863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97352DA-0636-4DC8-9277-060B9B3B8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10407"/>
              </p:ext>
            </p:extLst>
          </p:nvPr>
        </p:nvGraphicFramePr>
        <p:xfrm>
          <a:off x="64200" y="1312200"/>
          <a:ext cx="9906000" cy="3819999"/>
        </p:xfrm>
        <a:graphic>
          <a:graphicData uri="http://schemas.openxmlformats.org/drawingml/2006/table">
            <a:tbl>
              <a:tblPr/>
              <a:tblGrid>
                <a:gridCol w="4340321">
                  <a:extLst>
                    <a:ext uri="{9D8B030D-6E8A-4147-A177-3AD203B41FA5}">
                      <a16:colId xmlns:a16="http://schemas.microsoft.com/office/drawing/2014/main" val="336722634"/>
                    </a:ext>
                  </a:extLst>
                </a:gridCol>
                <a:gridCol w="2183809">
                  <a:extLst>
                    <a:ext uri="{9D8B030D-6E8A-4147-A177-3AD203B41FA5}">
                      <a16:colId xmlns:a16="http://schemas.microsoft.com/office/drawing/2014/main" val="2235859304"/>
                    </a:ext>
                  </a:extLst>
                </a:gridCol>
                <a:gridCol w="2183809">
                  <a:extLst>
                    <a:ext uri="{9D8B030D-6E8A-4147-A177-3AD203B41FA5}">
                      <a16:colId xmlns:a16="http://schemas.microsoft.com/office/drawing/2014/main" val="438274990"/>
                    </a:ext>
                  </a:extLst>
                </a:gridCol>
                <a:gridCol w="1198061">
                  <a:extLst>
                    <a:ext uri="{9D8B030D-6E8A-4147-A177-3AD203B41FA5}">
                      <a16:colId xmlns:a16="http://schemas.microsoft.com/office/drawing/2014/main" val="3515862035"/>
                    </a:ext>
                  </a:extLst>
                </a:gridCol>
              </a:tblGrid>
              <a:tr h="8587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APLICAÇÕES DE RECURSOS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</a:t>
                      </a:r>
                      <a:b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</a:t>
                      </a:r>
                      <a:b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Variação 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70147"/>
                  </a:ext>
                </a:extLst>
              </a:tr>
              <a:tr h="59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Receita de Arrecadação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1.007.346,11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1.193.527,33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18,5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96584"/>
                  </a:ext>
                </a:extLst>
              </a:tr>
              <a:tr h="59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Recursos do fundo de apoio (CAU Básico)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172.791,79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50926"/>
                  </a:ext>
                </a:extLst>
              </a:tr>
              <a:tr h="59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3. Soma (1+2)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1.007.346,11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1.366.319,12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35,6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5732"/>
                  </a:ext>
                </a:extLst>
              </a:tr>
              <a:tr h="59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Aportes ao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15.874,36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46132"/>
                  </a:ext>
                </a:extLst>
              </a:tr>
              <a:tr h="592248"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 startAt="5"/>
                      </a:pP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Receita da Arrecadação Líquida 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(RAL = 3 - 4)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991.471,75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1.335.622,92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34,7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2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C9C986B-8045-4345-A566-73E758B65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75944"/>
              </p:ext>
            </p:extLst>
          </p:nvPr>
        </p:nvGraphicFramePr>
        <p:xfrm>
          <a:off x="50627" y="-52200"/>
          <a:ext cx="9855374" cy="6876798"/>
        </p:xfrm>
        <a:graphic>
          <a:graphicData uri="http://schemas.openxmlformats.org/drawingml/2006/table">
            <a:tbl>
              <a:tblPr/>
              <a:tblGrid>
                <a:gridCol w="3970055">
                  <a:extLst>
                    <a:ext uri="{9D8B030D-6E8A-4147-A177-3AD203B41FA5}">
                      <a16:colId xmlns:a16="http://schemas.microsoft.com/office/drawing/2014/main" val="2313784649"/>
                    </a:ext>
                  </a:extLst>
                </a:gridCol>
                <a:gridCol w="1069177">
                  <a:extLst>
                    <a:ext uri="{9D8B030D-6E8A-4147-A177-3AD203B41FA5}">
                      <a16:colId xmlns:a16="http://schemas.microsoft.com/office/drawing/2014/main" val="2768890281"/>
                    </a:ext>
                  </a:extLst>
                </a:gridCol>
                <a:gridCol w="1889713">
                  <a:extLst>
                    <a:ext uri="{9D8B030D-6E8A-4147-A177-3AD203B41FA5}">
                      <a16:colId xmlns:a16="http://schemas.microsoft.com/office/drawing/2014/main" val="1881796136"/>
                    </a:ext>
                  </a:extLst>
                </a:gridCol>
                <a:gridCol w="1889713">
                  <a:extLst>
                    <a:ext uri="{9D8B030D-6E8A-4147-A177-3AD203B41FA5}">
                      <a16:colId xmlns:a16="http://schemas.microsoft.com/office/drawing/2014/main" val="1253573734"/>
                    </a:ext>
                  </a:extLst>
                </a:gridCol>
                <a:gridCol w="1036716">
                  <a:extLst>
                    <a:ext uri="{9D8B030D-6E8A-4147-A177-3AD203B41FA5}">
                      <a16:colId xmlns:a16="http://schemas.microsoft.com/office/drawing/2014/main" val="4127429310"/>
                    </a:ext>
                  </a:extLst>
                </a:gridCol>
              </a:tblGrid>
              <a:tr h="8511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</a:t>
                      </a:r>
                      <a:b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</a:t>
                      </a:r>
                      <a:b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9950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15 % do total da RAL)  </a:t>
                      </a:r>
                      <a:r>
                        <a:rPr lang="pt-BR" sz="1600" b="1" i="0" u="none" strike="noStrike" dirty="0">
                          <a:solidFill>
                            <a:srgbClr val="009999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298.399,19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369.424,60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23,8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6100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(2,4)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59744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Atendimento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10 % do total da RAL)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182.101,44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192.444,32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803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(4,0)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418573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3% do total da RAL)</a:t>
                      </a:r>
                      <a:r>
                        <a:rPr lang="pt-BR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pt-BR" sz="1600" b="1" i="0" u="none" strike="noStrike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t-BR" sz="1600" b="1" i="0" u="none" strike="noStrike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90480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(1,3)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44806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Patrocínio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(máximo de 5% do total da RAL)</a:t>
                      </a:r>
                      <a:r>
                        <a:rPr lang="pt-BR" sz="1600" b="1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20857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03027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Objetivos Estratégicos Locais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6 % do total da RAL)</a:t>
                      </a:r>
                      <a:r>
                        <a:rPr lang="pt-BR" sz="16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223.101,44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307.444,32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43796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45674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Técnica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2% do total da RAL) </a:t>
                      </a: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33,3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70200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(0,1)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66245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Despesas com Pessoal</a:t>
                      </a:r>
                      <a:b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5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(máximo de 55% sobre as Receitas Correntes)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665.000,00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38062"/>
                  </a:ext>
                </a:extLst>
              </a:tr>
              <a:tr h="2269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(6,1)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59167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</a:t>
                      </a:r>
                      <a:r>
                        <a:rPr lang="pt-B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5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2% e máximo de 4% da Folha de Pagamento)</a:t>
                      </a:r>
                      <a:r>
                        <a:rPr lang="pt-BR" sz="15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pt-B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53965"/>
                  </a:ext>
                </a:extLst>
              </a:tr>
              <a:tr h="25533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(0,1)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68723"/>
                  </a:ext>
                </a:extLst>
              </a:tr>
              <a:tr h="425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 de Contingência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(até 2 % do total da RAL)   </a:t>
                      </a:r>
                      <a:r>
                        <a:rPr lang="pt-BR" sz="16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968,2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92934"/>
                  </a:ext>
                </a:extLst>
              </a:tr>
              <a:tr h="242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14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51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Reserva de Contingência:  O valor atribuído a reserva de contingência está incluso o valor de R$ 40.281,53 referente ao desconto dado ao CSC que deverá ser ajustado na possível reprogramação. </a:t>
            </a:r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740E74D-C14C-4A8D-BFFD-8A087153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6213"/>
              </p:ext>
            </p:extLst>
          </p:nvPr>
        </p:nvGraphicFramePr>
        <p:xfrm>
          <a:off x="114599" y="87527"/>
          <a:ext cx="9928801" cy="5939808"/>
        </p:xfrm>
        <a:graphic>
          <a:graphicData uri="http://schemas.openxmlformats.org/drawingml/2006/table">
            <a:tbl>
              <a:tblPr/>
              <a:tblGrid>
                <a:gridCol w="3276001">
                  <a:extLst>
                    <a:ext uri="{9D8B030D-6E8A-4147-A177-3AD203B41FA5}">
                      <a16:colId xmlns:a16="http://schemas.microsoft.com/office/drawing/2014/main" val="2480444410"/>
                    </a:ext>
                  </a:extLst>
                </a:gridCol>
                <a:gridCol w="1965600">
                  <a:extLst>
                    <a:ext uri="{9D8B030D-6E8A-4147-A177-3AD203B41FA5}">
                      <a16:colId xmlns:a16="http://schemas.microsoft.com/office/drawing/2014/main" val="2334202063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593696042"/>
                    </a:ext>
                  </a:extLst>
                </a:gridCol>
                <a:gridCol w="1159200">
                  <a:extLst>
                    <a:ext uri="{9D8B030D-6E8A-4147-A177-3AD203B41FA5}">
                      <a16:colId xmlns:a16="http://schemas.microsoft.com/office/drawing/2014/main" val="2115650872"/>
                    </a:ext>
                  </a:extLst>
                </a:gridCol>
                <a:gridCol w="655200">
                  <a:extLst>
                    <a:ext uri="{9D8B030D-6E8A-4147-A177-3AD203B41FA5}">
                      <a16:colId xmlns:a16="http://schemas.microsoft.com/office/drawing/2014/main" val="945482270"/>
                    </a:ext>
                  </a:extLst>
                </a:gridCol>
                <a:gridCol w="1108800">
                  <a:extLst>
                    <a:ext uri="{9D8B030D-6E8A-4147-A177-3AD203B41FA5}">
                      <a16:colId xmlns:a16="http://schemas.microsoft.com/office/drawing/2014/main" val="3212423815"/>
                    </a:ext>
                  </a:extLst>
                </a:gridCol>
              </a:tblGrid>
              <a:tr h="8433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APLICAÇÕES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Reprogramação 2020</a:t>
                      </a:r>
                      <a:b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(A)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Programação 2021</a:t>
                      </a:r>
                      <a:b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(B)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Variação (2021/2020)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Part. %</a:t>
                      </a:r>
                      <a:b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(E)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72093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 Programação Operacional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1.345.295,93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1.528.217,00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182.921,07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07284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1.1. Projetos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330.997,88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435.100,00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104.102,12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85246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1.2. Atividades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1.014.298,05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1.093.117,00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78.818,95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327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2. Aportes ao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15.874,36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14.821,84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13988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3. Aporte ao CSC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30.383,01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68.928,92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38.545,91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94568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4. Reserva de Contingência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968,2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24835"/>
                  </a:ext>
                </a:extLst>
              </a:tr>
              <a:tr h="728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1.396.553,30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1.681.249,72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284.696,42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1623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A228E24-F5EB-4B82-BE21-939F31E69ABC}"/>
              </a:ext>
            </a:extLst>
          </p:cNvPr>
          <p:cNvSpPr txBox="1"/>
          <p:nvPr/>
        </p:nvSpPr>
        <p:spPr>
          <a:xfrm>
            <a:off x="265800" y="6100200"/>
            <a:ext cx="987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</a:rPr>
              <a:t>Reserva de Contingência: O valor atribuído a reserva de contingência está incluso o valor de R$ 40.281,53 referente ao desconto dado ao CSC que deverá ser ajustado na possível reprogramação. </a:t>
            </a:r>
          </a:p>
        </p:txBody>
      </p:sp>
    </p:spTree>
    <p:extLst>
      <p:ext uri="{BB962C8B-B14F-4D97-AF65-F5344CB8AC3E}">
        <p14:creationId xmlns:p14="http://schemas.microsoft.com/office/powerpoint/2010/main" val="69697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0D503A-7CAA-4D18-98CA-064B6CCA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73252"/>
              </p:ext>
            </p:extLst>
          </p:nvPr>
        </p:nvGraphicFramePr>
        <p:xfrm>
          <a:off x="13800" y="52199"/>
          <a:ext cx="9979200" cy="6652802"/>
        </p:xfrm>
        <a:graphic>
          <a:graphicData uri="http://schemas.openxmlformats.org/drawingml/2006/table">
            <a:tbl>
              <a:tblPr/>
              <a:tblGrid>
                <a:gridCol w="1449979">
                  <a:extLst>
                    <a:ext uri="{9D8B030D-6E8A-4147-A177-3AD203B41FA5}">
                      <a16:colId xmlns:a16="http://schemas.microsoft.com/office/drawing/2014/main" val="1197243638"/>
                    </a:ext>
                  </a:extLst>
                </a:gridCol>
                <a:gridCol w="1522479">
                  <a:extLst>
                    <a:ext uri="{9D8B030D-6E8A-4147-A177-3AD203B41FA5}">
                      <a16:colId xmlns:a16="http://schemas.microsoft.com/office/drawing/2014/main" val="84317879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1409624016"/>
                    </a:ext>
                  </a:extLst>
                </a:gridCol>
                <a:gridCol w="1756902">
                  <a:extLst>
                    <a:ext uri="{9D8B030D-6E8A-4147-A177-3AD203B41FA5}">
                      <a16:colId xmlns:a16="http://schemas.microsoft.com/office/drawing/2014/main" val="3361131521"/>
                    </a:ext>
                  </a:extLst>
                </a:gridCol>
                <a:gridCol w="1405521">
                  <a:extLst>
                    <a:ext uri="{9D8B030D-6E8A-4147-A177-3AD203B41FA5}">
                      <a16:colId xmlns:a16="http://schemas.microsoft.com/office/drawing/2014/main" val="3254158316"/>
                    </a:ext>
                  </a:extLst>
                </a:gridCol>
                <a:gridCol w="1616349">
                  <a:extLst>
                    <a:ext uri="{9D8B030D-6E8A-4147-A177-3AD203B41FA5}">
                      <a16:colId xmlns:a16="http://schemas.microsoft.com/office/drawing/2014/main" val="1898710636"/>
                    </a:ext>
                  </a:extLst>
                </a:gridCol>
              </a:tblGrid>
              <a:tr h="16884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Unidade</a:t>
                      </a:r>
                      <a:b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 Geral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  <a:b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Estratégico </a:t>
                      </a:r>
                      <a:b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Programação</a:t>
                      </a:r>
                      <a:b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830"/>
                  </a:ext>
                </a:extLst>
              </a:tr>
              <a:tr h="16884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Aporte ao centro de serviços compartilhados - CSC - Fiscalização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Gerir e manter a evolução e despesas relativas ao CSC-CAU resolução CAU/BR n° 60, de 07/11/2013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Tornar a fiscalização um vetor de melhoria do exercício da Arquitetura e Urbanismo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Aporte financeiro realizado.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61.484,60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748190"/>
                  </a:ext>
                </a:extLst>
              </a:tr>
              <a:tr h="18688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Aporte ao centro de serviços compartilhados - CSC - Atendimento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Gerir e manter a evolução e despesas relativas ao CSC-CAU resolução CAU/BR n° 60, de 07/11/2013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Assegurar a eficácia no atendimento e no relacionamento com os Arquitetos e Urbanistas e a Sociedade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Aporte financeiro realizado.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7.444,32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86964"/>
                  </a:ext>
                </a:extLst>
              </a:tr>
              <a:tr h="1407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Contribuição ao fundo nacional de apoio aos CAU/UF's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Contribuição ao fundo nacional de apoio aos CAU/UF's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Assegurar a sustentabilidade financeira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Contribuição realizada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0" i="0" u="none" strike="noStrike" kern="1200" baseline="5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30.696,20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5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40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0D503A-7CAA-4D18-98CA-064B6CCA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70505"/>
              </p:ext>
            </p:extLst>
          </p:nvPr>
        </p:nvGraphicFramePr>
        <p:xfrm>
          <a:off x="178342" y="657000"/>
          <a:ext cx="9727658" cy="5809441"/>
        </p:xfrm>
        <a:graphic>
          <a:graphicData uri="http://schemas.openxmlformats.org/drawingml/2006/table">
            <a:tbl>
              <a:tblPr/>
              <a:tblGrid>
                <a:gridCol w="994658">
                  <a:extLst>
                    <a:ext uri="{9D8B030D-6E8A-4147-A177-3AD203B41FA5}">
                      <a16:colId xmlns:a16="http://schemas.microsoft.com/office/drawing/2014/main" val="1197243638"/>
                    </a:ext>
                  </a:extLst>
                </a:gridCol>
                <a:gridCol w="1209600">
                  <a:extLst>
                    <a:ext uri="{9D8B030D-6E8A-4147-A177-3AD203B41FA5}">
                      <a16:colId xmlns:a16="http://schemas.microsoft.com/office/drawing/2014/main" val="84317879"/>
                    </a:ext>
                  </a:extLst>
                </a:gridCol>
                <a:gridCol w="2368800">
                  <a:extLst>
                    <a:ext uri="{9D8B030D-6E8A-4147-A177-3AD203B41FA5}">
                      <a16:colId xmlns:a16="http://schemas.microsoft.com/office/drawing/2014/main" val="1409624016"/>
                    </a:ext>
                  </a:extLst>
                </a:gridCol>
                <a:gridCol w="2469600">
                  <a:extLst>
                    <a:ext uri="{9D8B030D-6E8A-4147-A177-3AD203B41FA5}">
                      <a16:colId xmlns:a16="http://schemas.microsoft.com/office/drawing/2014/main" val="3361131521"/>
                    </a:ext>
                  </a:extLst>
                </a:gridCol>
                <a:gridCol w="1312803">
                  <a:extLst>
                    <a:ext uri="{9D8B030D-6E8A-4147-A177-3AD203B41FA5}">
                      <a16:colId xmlns:a16="http://schemas.microsoft.com/office/drawing/2014/main" val="3254158316"/>
                    </a:ext>
                  </a:extLst>
                </a:gridCol>
                <a:gridCol w="1372197">
                  <a:extLst>
                    <a:ext uri="{9D8B030D-6E8A-4147-A177-3AD203B41FA5}">
                      <a16:colId xmlns:a16="http://schemas.microsoft.com/office/drawing/2014/main" val="1898710636"/>
                    </a:ext>
                  </a:extLst>
                </a:gridCol>
              </a:tblGrid>
              <a:tr h="1411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Geral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Estratégico 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Programação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830"/>
                  </a:ext>
                </a:extLst>
              </a:tr>
              <a:tr h="1411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 arquiteto, e agora?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de profissionais, estudantes e gestores públicos com cursos de empreendedorismo, contratos, orçamentos ou seminários e palestras sobre o planejamento urbano regional.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Estimular o conhecimento, o uso de processos criativos e a difusão das melhores práticas em arquitetura e urbanismo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profissionais e estudantes capacitados.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67176"/>
                  </a:ext>
                </a:extLst>
              </a:tr>
              <a:tr h="1411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 do Arquiteto (Prêmio TFG)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evento comemorativo, com premiações e palestras; Solenidade de premiação para os 03 primeiros lugares, de acordo com edital de concurso do Prêmio Zélia Maia Nobre.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Estimular o conhecimento, o uso de processos criativos e a difusão das melhores práticas em arquitetura e urbanismo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Participação de 30 estudantes / profissionais.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32618"/>
                  </a:ext>
                </a:extLst>
              </a:tr>
              <a:tr h="1411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 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Formação Continuada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de 80 arquitetos e  estudantes.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8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2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0D503A-7CAA-4D18-98CA-064B6CCA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60486"/>
              </p:ext>
            </p:extLst>
          </p:nvPr>
        </p:nvGraphicFramePr>
        <p:xfrm>
          <a:off x="0" y="808200"/>
          <a:ext cx="10144656" cy="4536000"/>
        </p:xfrm>
        <a:graphic>
          <a:graphicData uri="http://schemas.openxmlformats.org/drawingml/2006/table">
            <a:tbl>
              <a:tblPr/>
              <a:tblGrid>
                <a:gridCol w="946511">
                  <a:extLst>
                    <a:ext uri="{9D8B030D-6E8A-4147-A177-3AD203B41FA5}">
                      <a16:colId xmlns:a16="http://schemas.microsoft.com/office/drawing/2014/main" val="1197243638"/>
                    </a:ext>
                  </a:extLst>
                </a:gridCol>
                <a:gridCol w="1234489">
                  <a:extLst>
                    <a:ext uri="{9D8B030D-6E8A-4147-A177-3AD203B41FA5}">
                      <a16:colId xmlns:a16="http://schemas.microsoft.com/office/drawing/2014/main" val="84317879"/>
                    </a:ext>
                  </a:extLst>
                </a:gridCol>
                <a:gridCol w="2570400">
                  <a:extLst>
                    <a:ext uri="{9D8B030D-6E8A-4147-A177-3AD203B41FA5}">
                      <a16:colId xmlns:a16="http://schemas.microsoft.com/office/drawing/2014/main" val="1409624016"/>
                    </a:ext>
                  </a:extLst>
                </a:gridCol>
                <a:gridCol w="2131431">
                  <a:extLst>
                    <a:ext uri="{9D8B030D-6E8A-4147-A177-3AD203B41FA5}">
                      <a16:colId xmlns:a16="http://schemas.microsoft.com/office/drawing/2014/main" val="3361131521"/>
                    </a:ext>
                  </a:extLst>
                </a:gridCol>
                <a:gridCol w="1547769">
                  <a:extLst>
                    <a:ext uri="{9D8B030D-6E8A-4147-A177-3AD203B41FA5}">
                      <a16:colId xmlns:a16="http://schemas.microsoft.com/office/drawing/2014/main" val="3254158316"/>
                    </a:ext>
                  </a:extLst>
                </a:gridCol>
                <a:gridCol w="1714056">
                  <a:extLst>
                    <a:ext uri="{9D8B030D-6E8A-4147-A177-3AD203B41FA5}">
                      <a16:colId xmlns:a16="http://schemas.microsoft.com/office/drawing/2014/main" val="1898710636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Unidade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Geral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Estratégico 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Principal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Programação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83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Atendimento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Atender os profissionais e ao publico em geral de forma eficiente, rápida e proativa; aplicação de pesquisa de satisfação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Assegurar a eficácia no atendimento e no relacionamento com os arquitetos e urbanistas e a sociedade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4.000 atendimentos / ano.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185.000,00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01978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Aporte ao centro de serviços compartilhados - CSC - Atendimento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Gerir e manter a evolução e despesas relativas ao CSC-CAU resolução CAU/BR n° 60, de 07/11/2013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Aporte financeiro realizado.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7.444,32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8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9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"/>
            <a:ext cx="7120200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" panose="00000400000000000000" pitchFamily="2" charset="0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x" panose="000004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0">
            <a:extLst>
              <a:ext uri="{FF2B5EF4-FFF2-40B4-BE49-F238E27FC236}">
                <a16:creationId xmlns:a16="http://schemas.microsoft.com/office/drawing/2014/main" id="{FE23E01F-D7B3-4A2F-BCF3-7A8548F0CD46}"/>
              </a:ext>
            </a:extLst>
          </p:cNvPr>
          <p:cNvSpPr txBox="1"/>
          <p:nvPr/>
        </p:nvSpPr>
        <p:spPr>
          <a:xfrm>
            <a:off x="-24520" y="2782668"/>
            <a:ext cx="6943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Dax-Medium" pitchFamily="2" charset="0"/>
              </a:rPr>
              <a:t>Diretrizes para Elaboração do Plano de Ação e Orçamento 2021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FBA07E8F-3185-41F2-8870-F8EE32903E6A}"/>
              </a:ext>
            </a:extLst>
          </p:cNvPr>
          <p:cNvSpPr txBox="1"/>
          <p:nvPr/>
        </p:nvSpPr>
        <p:spPr>
          <a:xfrm>
            <a:off x="127880" y="5627782"/>
            <a:ext cx="694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104ª Reunião Plenária Ordinária do CAU/BR </a:t>
            </a:r>
            <a:endParaRPr lang="pt-BR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pt-BR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Brasília, 24 de setembro de 2020 </a:t>
            </a:r>
            <a:endParaRPr lang="pt-BR" sz="3200" b="1" dirty="0">
              <a:solidFill>
                <a:schemeClr val="bg1"/>
              </a:solidFill>
              <a:latin typeface="Dax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3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0D503A-7CAA-4D18-98CA-064B6CCA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86530"/>
              </p:ext>
            </p:extLst>
          </p:nvPr>
        </p:nvGraphicFramePr>
        <p:xfrm>
          <a:off x="0" y="405000"/>
          <a:ext cx="10144656" cy="4233600"/>
        </p:xfrm>
        <a:graphic>
          <a:graphicData uri="http://schemas.openxmlformats.org/drawingml/2006/table">
            <a:tbl>
              <a:tblPr/>
              <a:tblGrid>
                <a:gridCol w="1154145">
                  <a:extLst>
                    <a:ext uri="{9D8B030D-6E8A-4147-A177-3AD203B41FA5}">
                      <a16:colId xmlns:a16="http://schemas.microsoft.com/office/drawing/2014/main" val="1197243638"/>
                    </a:ext>
                  </a:extLst>
                </a:gridCol>
                <a:gridCol w="1408647">
                  <a:extLst>
                    <a:ext uri="{9D8B030D-6E8A-4147-A177-3AD203B41FA5}">
                      <a16:colId xmlns:a16="http://schemas.microsoft.com/office/drawing/2014/main" val="84317879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1409624016"/>
                    </a:ext>
                  </a:extLst>
                </a:gridCol>
                <a:gridCol w="2001024">
                  <a:extLst>
                    <a:ext uri="{9D8B030D-6E8A-4147-A177-3AD203B41FA5}">
                      <a16:colId xmlns:a16="http://schemas.microsoft.com/office/drawing/2014/main" val="3361131521"/>
                    </a:ext>
                  </a:extLst>
                </a:gridCol>
                <a:gridCol w="1657992">
                  <a:extLst>
                    <a:ext uri="{9D8B030D-6E8A-4147-A177-3AD203B41FA5}">
                      <a16:colId xmlns:a16="http://schemas.microsoft.com/office/drawing/2014/main" val="3254158316"/>
                    </a:ext>
                  </a:extLst>
                </a:gridCol>
                <a:gridCol w="1372132">
                  <a:extLst>
                    <a:ext uri="{9D8B030D-6E8A-4147-A177-3AD203B41FA5}">
                      <a16:colId xmlns:a16="http://schemas.microsoft.com/office/drawing/2014/main" val="1898710636"/>
                    </a:ext>
                  </a:extLst>
                </a:gridCol>
              </a:tblGrid>
              <a:tr h="875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Geral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Estratégico 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Programação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830"/>
                  </a:ext>
                </a:extLst>
              </a:tr>
              <a:tr h="33579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- plano de mídia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 divulgação ampla e efetiva junto aos arquitetos e a sociedade das ações e resultados do CAU/AL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Assegurar a eficácia no relacionamento e comunicação com a sociedade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Melhoria da imagem do CAU/AL junto a sociedade, esclarecendo qual o papel do Conselho e do Arquiteto para sociedade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9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1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7400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0D503A-7CAA-4D18-98CA-064B6CCA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22081"/>
              </p:ext>
            </p:extLst>
          </p:nvPr>
        </p:nvGraphicFramePr>
        <p:xfrm>
          <a:off x="-2402" y="1413000"/>
          <a:ext cx="10144655" cy="2987040"/>
        </p:xfrm>
        <a:graphic>
          <a:graphicData uri="http://schemas.openxmlformats.org/drawingml/2006/table">
            <a:tbl>
              <a:tblPr/>
              <a:tblGrid>
                <a:gridCol w="946510">
                  <a:extLst>
                    <a:ext uri="{9D8B030D-6E8A-4147-A177-3AD203B41FA5}">
                      <a16:colId xmlns:a16="http://schemas.microsoft.com/office/drawing/2014/main" val="1197243638"/>
                    </a:ext>
                  </a:extLst>
                </a:gridCol>
                <a:gridCol w="1155230">
                  <a:extLst>
                    <a:ext uri="{9D8B030D-6E8A-4147-A177-3AD203B41FA5}">
                      <a16:colId xmlns:a16="http://schemas.microsoft.com/office/drawing/2014/main" val="84317879"/>
                    </a:ext>
                  </a:extLst>
                </a:gridCol>
                <a:gridCol w="2450462">
                  <a:extLst>
                    <a:ext uri="{9D8B030D-6E8A-4147-A177-3AD203B41FA5}">
                      <a16:colId xmlns:a16="http://schemas.microsoft.com/office/drawing/2014/main" val="1409624016"/>
                    </a:ext>
                  </a:extLst>
                </a:gridCol>
                <a:gridCol w="2330629">
                  <a:extLst>
                    <a:ext uri="{9D8B030D-6E8A-4147-A177-3AD203B41FA5}">
                      <a16:colId xmlns:a16="http://schemas.microsoft.com/office/drawing/2014/main" val="3361131521"/>
                    </a:ext>
                  </a:extLst>
                </a:gridCol>
                <a:gridCol w="2255771">
                  <a:extLst>
                    <a:ext uri="{9D8B030D-6E8A-4147-A177-3AD203B41FA5}">
                      <a16:colId xmlns:a16="http://schemas.microsoft.com/office/drawing/2014/main" val="3254158316"/>
                    </a:ext>
                  </a:extLst>
                </a:gridCol>
                <a:gridCol w="1006053">
                  <a:extLst>
                    <a:ext uri="{9D8B030D-6E8A-4147-A177-3AD203B41FA5}">
                      <a16:colId xmlns:a16="http://schemas.microsoft.com/office/drawing/2014/main" val="1898710636"/>
                    </a:ext>
                  </a:extLst>
                </a:gridCol>
              </a:tblGrid>
              <a:tr h="585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Unidade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Geral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Estratégico 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Principal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Resultado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Programação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6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830"/>
                  </a:ext>
                </a:extLst>
              </a:tr>
              <a:tr h="780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Assistência Técnica em Habitação de Interesse Social - ATHIS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Implantar programa de capacitação e operacionalização em assistência técnica - Lei 11.124/2005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Fomentar o acesso da sociedade à Arquitetura e Urbanismo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"Atender a comunidade carente, no total de 40 famílias assistidas . 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80.000,00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83090"/>
                  </a:ext>
                </a:extLst>
              </a:tr>
              <a:tr h="780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ATHIS no interior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Divulgar e apoiar na capacitação da Lei assistência técnica - Lei 11.888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Estimular a produção da Arquitetura e Urbanismo como política de 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Protocolo de Ofício orientativo em 20 prefeituras do Estado de Alagoas, com intuído de participação de membros do CAU em conselhos e/ou Grupos de Trabalhos.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100,00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021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9002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0D503A-7CAA-4D18-98CA-064B6CCA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32503"/>
              </p:ext>
            </p:extLst>
          </p:nvPr>
        </p:nvGraphicFramePr>
        <p:xfrm>
          <a:off x="13800" y="52200"/>
          <a:ext cx="10029600" cy="6451201"/>
        </p:xfrm>
        <a:graphic>
          <a:graphicData uri="http://schemas.openxmlformats.org/drawingml/2006/table">
            <a:tbl>
              <a:tblPr/>
              <a:tblGrid>
                <a:gridCol w="978572">
                  <a:extLst>
                    <a:ext uri="{9D8B030D-6E8A-4147-A177-3AD203B41FA5}">
                      <a16:colId xmlns:a16="http://schemas.microsoft.com/office/drawing/2014/main" val="1197243638"/>
                    </a:ext>
                  </a:extLst>
                </a:gridCol>
                <a:gridCol w="1099331">
                  <a:extLst>
                    <a:ext uri="{9D8B030D-6E8A-4147-A177-3AD203B41FA5}">
                      <a16:colId xmlns:a16="http://schemas.microsoft.com/office/drawing/2014/main" val="84317879"/>
                    </a:ext>
                  </a:extLst>
                </a:gridCol>
                <a:gridCol w="3109654">
                  <a:extLst>
                    <a:ext uri="{9D8B030D-6E8A-4147-A177-3AD203B41FA5}">
                      <a16:colId xmlns:a16="http://schemas.microsoft.com/office/drawing/2014/main" val="1409624016"/>
                    </a:ext>
                  </a:extLst>
                </a:gridCol>
                <a:gridCol w="1617212">
                  <a:extLst>
                    <a:ext uri="{9D8B030D-6E8A-4147-A177-3AD203B41FA5}">
                      <a16:colId xmlns:a16="http://schemas.microsoft.com/office/drawing/2014/main" val="3361131521"/>
                    </a:ext>
                  </a:extLst>
                </a:gridCol>
                <a:gridCol w="2072003">
                  <a:extLst>
                    <a:ext uri="{9D8B030D-6E8A-4147-A177-3AD203B41FA5}">
                      <a16:colId xmlns:a16="http://schemas.microsoft.com/office/drawing/2014/main" val="3254158316"/>
                    </a:ext>
                  </a:extLst>
                </a:gridCol>
                <a:gridCol w="1152828">
                  <a:extLst>
                    <a:ext uri="{9D8B030D-6E8A-4147-A177-3AD203B41FA5}">
                      <a16:colId xmlns:a16="http://schemas.microsoft.com/office/drawing/2014/main" val="1898710636"/>
                    </a:ext>
                  </a:extLst>
                </a:gridCol>
              </a:tblGrid>
              <a:tr h="6673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Unidade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Responsável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 Geral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Objetivo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Estratégico 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Resultado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Programação</a:t>
                      </a:r>
                      <a:b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830"/>
                  </a:ext>
                </a:extLst>
              </a:tr>
              <a:tr h="889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Capacitação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Realização de: 01 curso de gestão pública e 01 curso no tema em gestão da qualidade, com a formação de 04 funcionários e 02 conselheiros.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Desenvolver competências de dirigentes e colaboradores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Corpo funcional do CAU/AL treinado e capacitado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88415"/>
                  </a:ext>
                </a:extLst>
              </a:tr>
              <a:tr h="889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Manutenção das rotinas administrativas do CAU/AL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Pagamentos em dia de fornecedores, funcionários e colaboradores.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Assegurar a sustentabilidade financeira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Sede em pleno funcionamento.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490.177,00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17801"/>
                  </a:ext>
                </a:extLst>
              </a:tr>
              <a:tr h="17796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Fiscalização sistemática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Fiscalizar na capital e no interior do estado, efetivamente, dentro da programação do Plano de Fiscalização, com o traçado de rotas estratégicas e empreendimentos de grande porte, dentro da área da grande Maceió e principais municípios do Estado de Alagoas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Tornar a fiscalização um vetor de melhoria do exercício da arquitetura e urbanismo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Fiscalizar e apurar 38% das obras conhecidas; Fiscalizar e apurar 95% das denúncias registradas.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307.940,00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1696"/>
                  </a:ext>
                </a:extLst>
              </a:tr>
              <a:tr h="15571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Ações de suprimento a demanda de deslocamento de pessoal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Atendimento das demandas de deslocamento dos funcionários e conselheiros do CAU/AL.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Aprimorar e inovar os processos e as 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Participação efetiva dos funcionários e conselheiros no processo de elaboração e tomada de decisão das normativas do CAU/BR e/ou eventos do CAU/AL em eventos regionais.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70229"/>
                  </a:ext>
                </a:extLst>
              </a:tr>
              <a:tr h="6673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Presidência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Reserva de contingência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Manter uma reserva para emergências não contempladas pelo planejamento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Assegurar a sustentabilidade financeira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Utilização de no máximo de 50% do valor orçado.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7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74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3B03DFC-0D67-412E-B956-510C5BFEF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21496"/>
              </p:ext>
            </p:extLst>
          </p:nvPr>
        </p:nvGraphicFramePr>
        <p:xfrm>
          <a:off x="1" y="-2"/>
          <a:ext cx="9906000" cy="6808526"/>
        </p:xfrm>
        <a:graphic>
          <a:graphicData uri="http://schemas.openxmlformats.org/drawingml/2006/table">
            <a:tbl>
              <a:tblPr/>
              <a:tblGrid>
                <a:gridCol w="1952320">
                  <a:extLst>
                    <a:ext uri="{9D8B030D-6E8A-4147-A177-3AD203B41FA5}">
                      <a16:colId xmlns:a16="http://schemas.microsoft.com/office/drawing/2014/main" val="293130196"/>
                    </a:ext>
                  </a:extLst>
                </a:gridCol>
                <a:gridCol w="1143341">
                  <a:extLst>
                    <a:ext uri="{9D8B030D-6E8A-4147-A177-3AD203B41FA5}">
                      <a16:colId xmlns:a16="http://schemas.microsoft.com/office/drawing/2014/main" val="3105941264"/>
                    </a:ext>
                  </a:extLst>
                </a:gridCol>
                <a:gridCol w="1010451">
                  <a:extLst>
                    <a:ext uri="{9D8B030D-6E8A-4147-A177-3AD203B41FA5}">
                      <a16:colId xmlns:a16="http://schemas.microsoft.com/office/drawing/2014/main" val="2459533909"/>
                    </a:ext>
                  </a:extLst>
                </a:gridCol>
                <a:gridCol w="594887">
                  <a:extLst>
                    <a:ext uri="{9D8B030D-6E8A-4147-A177-3AD203B41FA5}">
                      <a16:colId xmlns:a16="http://schemas.microsoft.com/office/drawing/2014/main" val="3203676757"/>
                    </a:ext>
                  </a:extLst>
                </a:gridCol>
                <a:gridCol w="705600">
                  <a:extLst>
                    <a:ext uri="{9D8B030D-6E8A-4147-A177-3AD203B41FA5}">
                      <a16:colId xmlns:a16="http://schemas.microsoft.com/office/drawing/2014/main" val="3374578015"/>
                    </a:ext>
                  </a:extLst>
                </a:gridCol>
                <a:gridCol w="705600">
                  <a:extLst>
                    <a:ext uri="{9D8B030D-6E8A-4147-A177-3AD203B41FA5}">
                      <a16:colId xmlns:a16="http://schemas.microsoft.com/office/drawing/2014/main" val="662346484"/>
                    </a:ext>
                  </a:extLst>
                </a:gridCol>
                <a:gridCol w="893857">
                  <a:extLst>
                    <a:ext uri="{9D8B030D-6E8A-4147-A177-3AD203B41FA5}">
                      <a16:colId xmlns:a16="http://schemas.microsoft.com/office/drawing/2014/main" val="135860075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val="2784015046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val="3184487064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val="90600671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val="551107358"/>
                    </a:ext>
                  </a:extLst>
                </a:gridCol>
              </a:tblGrid>
              <a:tr h="258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Denominação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(Projeto/Atividade)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Programação 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Pessoal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Material de 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Serviços de Terceiros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Transf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. </a:t>
                      </a:r>
                      <a:b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Correntes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Reserva de 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Contingência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Encargos 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Diversos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35128"/>
                  </a:ext>
                </a:extLst>
              </a:tr>
              <a:tr h="4553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Pessoal e 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Encargos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Passagens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Serviços 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Prestados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46119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 arquiteto, e agora?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99759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Dia do Arquiteto (Prêmio TFG)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57214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37872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Comunicação - plano de mídia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10841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30115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Manutenção das rotinas administrativas do CAU/AL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490.177,00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194.677,00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39625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Fiscalização sistemática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307.940,00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21.600,00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40.340,00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5913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Ações de suprimento a demanda de deslocamento de pessoal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57300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CSC - Fiscalização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61.484,60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61.484,60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79190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CSC - 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352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Contribuição ao fundo nacional de apoio aos CAU/UF's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73827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Reserva de contingência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59179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ATHIS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68249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ATHIS no 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72181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CAU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81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61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0AABAA-C265-4AF1-A526-21A842D40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60" y="40522"/>
            <a:ext cx="8923440" cy="68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"/>
            <a:ext cx="7120200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" panose="00000400000000000000" pitchFamily="2" charset="0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x" panose="000004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177907" y="807708"/>
            <a:ext cx="6829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O Plano de Ação do CAU orienta-se pela missão da instituição, definida no Planejamento Estratégico 2023, de “Promover a Arquitetura e Urbanismo para Todos”; e por sua visão de futuro, de “Ser reconhecido como referência na defesa e fomento das boas práticas da Arquitetura e Urbanismo”.</a:t>
            </a:r>
          </a:p>
        </p:txBody>
      </p:sp>
    </p:spTree>
    <p:extLst>
      <p:ext uri="{BB962C8B-B14F-4D97-AF65-F5344CB8AC3E}">
        <p14:creationId xmlns:p14="http://schemas.microsoft.com/office/powerpoint/2010/main" val="122365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" panose="00000400000000000000" pitchFamily="2" charset="0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x" panose="000004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1865957" y="295037"/>
            <a:ext cx="682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ax-Bold" pitchFamily="2" charset="0"/>
              </a:rPr>
              <a:t>MAPA ESTRATÉICO DO CAU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64EB749-D34C-4024-9EE3-DAB047989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18" y="56122"/>
            <a:ext cx="9358733" cy="67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5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"/>
            <a:ext cx="7120200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0" y="409932"/>
            <a:ext cx="7086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+mj-lt"/>
              </a:rPr>
              <a:t>Limites de Aplicações dos Recursos Estratégicos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7B707A7-2E8F-4AC0-A3D0-CFCCBD387FC2}"/>
              </a:ext>
            </a:extLst>
          </p:cNvPr>
          <p:cNvSpPr txBox="1">
            <a:spLocks/>
          </p:cNvSpPr>
          <p:nvPr/>
        </p:nvSpPr>
        <p:spPr>
          <a:xfrm>
            <a:off x="0" y="1487150"/>
            <a:ext cx="7086377" cy="5153961"/>
          </a:xfrm>
          <a:prstGeom prst="rect">
            <a:avLst/>
          </a:prstGeom>
          <a:noFill/>
        </p:spPr>
        <p:txBody>
          <a:bodyPr lIns="62404" tIns="31202" rIns="62404" bIns="31202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36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 Vedada a inobservância de aplicação do percentual: </a:t>
            </a:r>
          </a:p>
          <a:p>
            <a:pPr marL="66736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	1. </a:t>
            </a:r>
            <a:r>
              <a:rPr lang="pt-BR" sz="1600" b="1" u="sng" dirty="0">
                <a:solidFill>
                  <a:schemeClr val="bg1"/>
                </a:solidFill>
                <a:latin typeface="+mj-lt"/>
              </a:rPr>
              <a:t>Fiscalização -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 mínimo de 15% da RAL </a:t>
            </a:r>
          </a:p>
          <a:p>
            <a:pPr marL="66736" algn="r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	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>*Os percentuais de utilização fiscalização é sem o valor de capital – TCU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  <a:p>
            <a:pPr marL="438211" lvl="1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	2. </a:t>
            </a:r>
            <a:r>
              <a:rPr lang="pt-BR" sz="1600" b="1" u="sng" dirty="0">
                <a:solidFill>
                  <a:schemeClr val="bg1"/>
                </a:solidFill>
                <a:latin typeface="+mj-lt"/>
              </a:rPr>
              <a:t>Despesas com pessoal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máximo de 55% da Receita Corrente</a:t>
            </a:r>
          </a:p>
          <a:p>
            <a:pPr marL="66736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Flexibilizar a aplicação de recursos mínimos e máximos na Programação do Plano de Ação e Orçamento de 2021, nos seguintes itens de despesas:</a:t>
            </a:r>
          </a:p>
          <a:p>
            <a:pPr marL="298907" indent="-232172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Atendimento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mínimo de 10%  da RAL</a:t>
            </a:r>
          </a:p>
          <a:p>
            <a:pPr marL="345342" indent="-278606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Comunicação -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mínimo de 3% da RAL</a:t>
            </a:r>
          </a:p>
          <a:p>
            <a:pPr marL="345342" indent="-278606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Objetivos Estratégicos Locais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mínimo de 6% da RAL</a:t>
            </a:r>
          </a:p>
          <a:p>
            <a:pPr marL="345342" indent="-278606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Patrocínios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máximo de 5% da RAL</a:t>
            </a:r>
          </a:p>
          <a:p>
            <a:pPr marL="345342" indent="-278606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ATHIS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mínimo de 2% da RAL</a:t>
            </a:r>
          </a:p>
          <a:p>
            <a:pPr marL="345342" indent="-278606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Capacitação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mínimo de 2% e máximo de 4% Folha</a:t>
            </a:r>
          </a:p>
          <a:p>
            <a:pPr marL="345342" indent="-278606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Reserva de Contingência </a:t>
            </a:r>
            <a:r>
              <a:rPr lang="pt-BR" sz="1600" dirty="0">
                <a:solidFill>
                  <a:schemeClr val="bg1"/>
                </a:solidFill>
                <a:latin typeface="+mj-lt"/>
              </a:rPr>
              <a:t>- até 2% da RAL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1A5C01C-7573-4D34-A922-9633CDE914EF}"/>
              </a:ext>
            </a:extLst>
          </p:cNvPr>
          <p:cNvSpPr txBox="1"/>
          <p:nvPr/>
        </p:nvSpPr>
        <p:spPr>
          <a:xfrm>
            <a:off x="7120200" y="2421000"/>
            <a:ext cx="3024000" cy="26377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66736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Definição Receita de Arrecadação Líquida (RAL)</a:t>
            </a:r>
          </a:p>
          <a:p>
            <a:pPr marL="66736">
              <a:lnSpc>
                <a:spcPct val="150000"/>
              </a:lnSpc>
              <a:buClr>
                <a:schemeClr val="accent6">
                  <a:lumMod val="50000"/>
                </a:schemeClr>
              </a:buClr>
              <a:defRPr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. Utilização do valor da Receita (exercício + exercícios anteriores) + RRT + Taxas e Multas + Fundo de Apoio (para CAU Básicos) deduzido o valor do aporte destinado ao Fundo de Apoio,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ABC5DC1-26AF-49F6-BAAC-7AC26194EF0E}"/>
              </a:ext>
            </a:extLst>
          </p:cNvPr>
          <p:cNvSpPr txBox="1"/>
          <p:nvPr/>
        </p:nvSpPr>
        <p:spPr>
          <a:xfrm>
            <a:off x="5608200" y="5495169"/>
            <a:ext cx="45360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1400" b="0" i="1" u="none" strike="noStrike" baseline="0" dirty="0">
                <a:solidFill>
                  <a:schemeClr val="bg1"/>
                </a:solidFill>
                <a:latin typeface="+mj-lt"/>
              </a:rPr>
              <a:t>O CAU deverá justificar, no relatório de gestão, o não atingimento do índice de Fiscalização, considerando as ações desenvolvidas para o alcance das metas e dos resultados previstos. 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1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0" y="-1"/>
            <a:ext cx="7120200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grpSp>
        <p:nvGrpSpPr>
          <p:cNvPr id="32" name="Agrupar 3">
            <a:extLst>
              <a:ext uri="{FF2B5EF4-FFF2-40B4-BE49-F238E27FC236}">
                <a16:creationId xmlns:a16="http://schemas.microsoft.com/office/drawing/2014/main" id="{D70FCE11-2511-442C-AB4A-DF811DBFDDE5}"/>
              </a:ext>
            </a:extLst>
          </p:cNvPr>
          <p:cNvGrpSpPr/>
          <p:nvPr/>
        </p:nvGrpSpPr>
        <p:grpSpPr>
          <a:xfrm>
            <a:off x="8100184" y="409932"/>
            <a:ext cx="3374320" cy="1856913"/>
            <a:chOff x="7136743" y="4230085"/>
            <a:chExt cx="2742786" cy="148203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D0495E9-C921-4AEE-8459-E449E6C516A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640" y="4230085"/>
              <a:ext cx="2549889" cy="1027400"/>
            </a:xfrm>
            <a:prstGeom prst="rect">
              <a:avLst/>
            </a:prstGeom>
          </p:spPr>
        </p:pic>
        <p:grpSp>
          <p:nvGrpSpPr>
            <p:cNvPr id="34" name="Grupo 11">
              <a:extLst>
                <a:ext uri="{FF2B5EF4-FFF2-40B4-BE49-F238E27FC236}">
                  <a16:creationId xmlns:a16="http://schemas.microsoft.com/office/drawing/2014/main" id="{EFA0F371-9A01-457F-BAC2-DF68CBA6C3A4}"/>
                </a:ext>
              </a:extLst>
            </p:cNvPr>
            <p:cNvGrpSpPr/>
            <p:nvPr/>
          </p:nvGrpSpPr>
          <p:grpSpPr>
            <a:xfrm>
              <a:off x="7136743" y="4821271"/>
              <a:ext cx="2485896" cy="890849"/>
              <a:chOff x="7946368" y="4684995"/>
              <a:chExt cx="2485896" cy="890849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A3DEA8C-3BA8-4D86-AB43-993CAB460B12}"/>
                  </a:ext>
                </a:extLst>
              </p:cNvPr>
              <p:cNvSpPr/>
              <p:nvPr/>
            </p:nvSpPr>
            <p:spPr>
              <a:xfrm>
                <a:off x="7946368" y="4684995"/>
                <a:ext cx="2485896" cy="66553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3600" b="1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" panose="00000400000000000000" pitchFamily="2" charset="0"/>
                    <a:cs typeface="Arial" panose="020B0604020202020204" pitchFamily="34" charset="0"/>
                  </a:rPr>
                  <a:t>CAU</a:t>
                </a:r>
                <a:r>
                  <a:rPr lang="pt-BR" sz="36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BR" sz="32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endParaRPr lang="pt-BR" sz="3600" dirty="0">
                  <a:solidFill>
                    <a:srgbClr val="0D6B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x" panose="000004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EBF57B2-0B3E-43D2-95FF-38002B0819D2}"/>
                  </a:ext>
                </a:extLst>
              </p:cNvPr>
              <p:cNvSpPr/>
              <p:nvPr/>
            </p:nvSpPr>
            <p:spPr>
              <a:xfrm>
                <a:off x="7962420" y="5231946"/>
                <a:ext cx="2442351" cy="34389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Conselho de Arquitetura </a:t>
                </a:r>
              </a:p>
              <a:p>
                <a:pPr algn="just"/>
                <a:r>
                  <a:rPr lang="pt-BR" sz="1100" dirty="0">
                    <a:solidFill>
                      <a:srgbClr val="0D6B7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xCondensed" panose="00000400000000000000" pitchFamily="2" charset="0"/>
                    <a:cs typeface="Arial" panose="020B0604020202020204" pitchFamily="34" charset="0"/>
                  </a:rPr>
                  <a:t>e Urbanismo de Alagoas</a:t>
                </a:r>
              </a:p>
            </p:txBody>
          </p:sp>
        </p:grpSp>
      </p:grp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177907" y="807708"/>
            <a:ext cx="682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Dax-Bold" pitchFamily="2" charset="0"/>
              </a:rPr>
              <a:t>Cenário</a:t>
            </a:r>
            <a:r>
              <a:rPr lang="en-US" sz="3200" b="1" dirty="0">
                <a:solidFill>
                  <a:schemeClr val="bg1"/>
                </a:solidFill>
                <a:latin typeface="Dax-Bold" pitchFamily="2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Dax-Bold" pitchFamily="2" charset="0"/>
              </a:rPr>
              <a:t>Recursos</a:t>
            </a:r>
            <a:endParaRPr lang="pt-BR" sz="3200" b="1" dirty="0">
              <a:solidFill>
                <a:schemeClr val="bg1"/>
              </a:solidFill>
              <a:latin typeface="Dax-Bold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64BD5D-FE92-48BA-9240-038F5DD43645}"/>
              </a:ext>
            </a:extLst>
          </p:cNvPr>
          <p:cNvSpPr txBox="1"/>
          <p:nvPr/>
        </p:nvSpPr>
        <p:spPr>
          <a:xfrm>
            <a:off x="145229" y="1412885"/>
            <a:ext cx="6829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0" u="none" strike="noStrike" baseline="0" dirty="0">
                <a:solidFill>
                  <a:schemeClr val="bg1"/>
                </a:solidFill>
                <a:latin typeface="+mj-lt"/>
              </a:rPr>
              <a:t>O Cenário de Recursos Orçamentários do CAU/UF é composto de: </a:t>
            </a:r>
          </a:p>
          <a:p>
            <a:endParaRPr lang="pt-BR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r>
              <a:rPr lang="pt-BR" sz="1800" b="1" i="0" u="none" strike="noStrike" baseline="0" dirty="0">
                <a:solidFill>
                  <a:schemeClr val="bg1"/>
                </a:solidFill>
                <a:latin typeface="+mj-lt"/>
              </a:rPr>
              <a:t>RECEITAS CORRENTES: </a:t>
            </a:r>
          </a:p>
          <a:p>
            <a:endParaRPr lang="pt-BR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80% Anuidades (PF e PJ), RRT e taxas e multas; </a:t>
            </a:r>
          </a:p>
          <a:p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Aplicações financeiras; </a:t>
            </a:r>
          </a:p>
          <a:p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Fundo de Apoio Financeiro aos CAU/UF (somente para os CAU/UF contemplados como CAU Básico); e </a:t>
            </a:r>
          </a:p>
          <a:p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Outras receitas. </a:t>
            </a:r>
          </a:p>
          <a:p>
            <a:endParaRPr lang="pt-BR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r>
              <a:rPr lang="pt-BR" sz="1800" b="1" i="0" u="none" strike="noStrike" baseline="0" dirty="0">
                <a:solidFill>
                  <a:schemeClr val="bg1"/>
                </a:solidFill>
                <a:latin typeface="+mj-lt"/>
              </a:rPr>
              <a:t>RECEITAS DE CAPITAL: </a:t>
            </a:r>
          </a:p>
          <a:p>
            <a:endParaRPr lang="pt-BR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• receitas de exercícios anteriores (superávit financeiro); </a:t>
            </a:r>
          </a:p>
        </p:txBody>
      </p:sp>
    </p:spTree>
    <p:extLst>
      <p:ext uri="{BB962C8B-B14F-4D97-AF65-F5344CB8AC3E}">
        <p14:creationId xmlns:p14="http://schemas.microsoft.com/office/powerpoint/2010/main" val="231030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7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342481" y="52200"/>
            <a:ext cx="965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Estimativas das Receitas do CAU/AL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726CC6E-E128-4748-A2E4-AB2B8629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40139"/>
              </p:ext>
            </p:extLst>
          </p:nvPr>
        </p:nvGraphicFramePr>
        <p:xfrm>
          <a:off x="174928" y="689174"/>
          <a:ext cx="9868472" cy="6116626"/>
        </p:xfrm>
        <a:graphic>
          <a:graphicData uri="http://schemas.openxmlformats.org/drawingml/2006/table">
            <a:tbl>
              <a:tblPr/>
              <a:tblGrid>
                <a:gridCol w="4626872">
                  <a:extLst>
                    <a:ext uri="{9D8B030D-6E8A-4147-A177-3AD203B41FA5}">
                      <a16:colId xmlns:a16="http://schemas.microsoft.com/office/drawing/2014/main" val="1005644140"/>
                    </a:ext>
                  </a:extLst>
                </a:gridCol>
                <a:gridCol w="1310400">
                  <a:extLst>
                    <a:ext uri="{9D8B030D-6E8A-4147-A177-3AD203B41FA5}">
                      <a16:colId xmlns:a16="http://schemas.microsoft.com/office/drawing/2014/main" val="2859736309"/>
                    </a:ext>
                  </a:extLst>
                </a:gridCol>
                <a:gridCol w="1310400">
                  <a:extLst>
                    <a:ext uri="{9D8B030D-6E8A-4147-A177-3AD203B41FA5}">
                      <a16:colId xmlns:a16="http://schemas.microsoft.com/office/drawing/2014/main" val="2530783729"/>
                    </a:ext>
                  </a:extLst>
                </a:gridCol>
                <a:gridCol w="1149520">
                  <a:extLst>
                    <a:ext uri="{9D8B030D-6E8A-4147-A177-3AD203B41FA5}">
                      <a16:colId xmlns:a16="http://schemas.microsoft.com/office/drawing/2014/main" val="2767565461"/>
                    </a:ext>
                  </a:extLst>
                </a:gridCol>
                <a:gridCol w="833474">
                  <a:extLst>
                    <a:ext uri="{9D8B030D-6E8A-4147-A177-3AD203B41FA5}">
                      <a16:colId xmlns:a16="http://schemas.microsoft.com/office/drawing/2014/main" val="2452123588"/>
                    </a:ext>
                  </a:extLst>
                </a:gridCol>
                <a:gridCol w="637806">
                  <a:extLst>
                    <a:ext uri="{9D8B030D-6E8A-4147-A177-3AD203B41FA5}">
                      <a16:colId xmlns:a16="http://schemas.microsoft.com/office/drawing/2014/main" val="940047731"/>
                    </a:ext>
                  </a:extLst>
                </a:gridCol>
              </a:tblGrid>
              <a:tr h="278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Especificação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 2020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(A)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 2021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(B)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Variação (2021/2020)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Part. %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(E)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42965"/>
                  </a:ext>
                </a:extLst>
              </a:tr>
              <a:tr h="4599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Valores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(C=B-A)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      </a:t>
                      </a:r>
                      <a:b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(D=C/A)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25071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- FONTES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A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81840021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1.171.655,42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1.381.249,72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209.594,30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6983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Receitas de Arrecadação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1.156.581,50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1.193.527,33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36.945,83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11762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 Anuidades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586.481,63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594.131,42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7586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 Pessoa Física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556.281,30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555.562,16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(719,14)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71062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1.1.1.1.1 Anuidade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412.238,73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451.900,39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39.661,66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232604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1.1.1.1.2 Anuidade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144.042,57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103.661,77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(40.380,80)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(28,0)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27661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1.1.1.2 Pessoa Jurídica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30.200,33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38.569,26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8.368,93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56722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1.1.1.2.1 Anuidade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25.007,51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23.112,36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(1.895,15)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(7,6)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01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1.1.1.2.2 Anuidade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5.192,82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15.456,90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10.264,08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99146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1.1.3 RRT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493.176,49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54.823,51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13697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1.1.4 Taxas e Multas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76.923,38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51.395,91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(25.527,47)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(33,2)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0361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Aplicações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10.059,98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(59,98)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(0,6)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9373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Outras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5.013,94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4.930,60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(83,34)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59890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172.791,79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172.791,79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638148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Receitas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224.897,88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75.102,12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27473"/>
                  </a:ext>
                </a:extLst>
              </a:tr>
              <a:tr h="3608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Saldos de Exercícios Anteriores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(Superávit Financeiro)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224.897,88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75.102,12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62011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Outras Receitas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64375"/>
                  </a:ext>
                </a:extLst>
              </a:tr>
              <a:tr h="278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–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1.396.553,30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1.681.249,72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284.696,42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0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4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8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3922359" y="153000"/>
            <a:ext cx="6121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Demonstrativo da Participação dos CAU/UF e do CAU/BR nas Despesas do Centro de Serviços Compartilhados (Serviços Totais)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54F009-EDCB-4988-924F-013055D9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2359" cy="6858000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900FADC-4FE5-489E-8AD7-23BC4D2823D2}"/>
              </a:ext>
            </a:extLst>
          </p:cNvPr>
          <p:cNvSpPr txBox="1"/>
          <p:nvPr/>
        </p:nvSpPr>
        <p:spPr>
          <a:xfrm>
            <a:off x="3897919" y="2925000"/>
            <a:ext cx="6121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Dax-Bold" pitchFamily="2" charset="0"/>
              </a:rPr>
              <a:t>Conforme DELIBERAÇÃO PLENÁRIA DPOBR Nº 0107-02/2020 o valor do aporte ao CSC foi alterado. O CAU/AL deverá repassar o valor de </a:t>
            </a:r>
            <a:r>
              <a:rPr lang="pt-BR" sz="2800" b="1" dirty="0">
                <a:highlight>
                  <a:srgbClr val="FFFF00"/>
                </a:highlight>
                <a:latin typeface="Dax-Bold" pitchFamily="2" charset="0"/>
              </a:rPr>
              <a:t>R$ 68.928,92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1966B2C-9D43-43A1-9748-9FD699D3150C}"/>
              </a:ext>
            </a:extLst>
          </p:cNvPr>
          <p:cNvSpPr/>
          <p:nvPr/>
        </p:nvSpPr>
        <p:spPr>
          <a:xfrm>
            <a:off x="64200" y="1715401"/>
            <a:ext cx="3858159" cy="1511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6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2CB6A920-1530-42B1-B5EE-8AC713944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" y="1"/>
            <a:ext cx="9727657" cy="6857999"/>
          </a:xfrm>
          <a:prstGeom prst="rect">
            <a:avLst/>
          </a:prstGeom>
          <a:solidFill>
            <a:srgbClr val="236866"/>
          </a:solidFill>
        </p:spPr>
      </p:pic>
      <p:sp>
        <p:nvSpPr>
          <p:cNvPr id="6" name="Rectangle 5"/>
          <p:cNvSpPr/>
          <p:nvPr/>
        </p:nvSpPr>
        <p:spPr>
          <a:xfrm>
            <a:off x="-1" y="-1"/>
            <a:ext cx="10144658" cy="6858000"/>
          </a:xfrm>
          <a:prstGeom prst="rect">
            <a:avLst/>
          </a:prstGeom>
          <a:solidFill>
            <a:srgbClr val="23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latin typeface="Dax-Medium" pitchFamily="2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F8A648-438C-4F7D-9C46-51825DAC808D}"/>
              </a:ext>
            </a:extLst>
          </p:cNvPr>
          <p:cNvCxnSpPr/>
          <p:nvPr/>
        </p:nvCxnSpPr>
        <p:spPr>
          <a:xfrm>
            <a:off x="8113477" y="1816200"/>
            <a:ext cx="1617595" cy="0"/>
          </a:xfrm>
          <a:prstGeom prst="line">
            <a:avLst/>
          </a:prstGeom>
          <a:ln>
            <a:solidFill>
              <a:srgbClr val="0D6B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DAD20D-5B98-47B6-94B3-7581035E3524}"/>
              </a:ext>
            </a:extLst>
          </p:cNvPr>
          <p:cNvSpPr txBox="1"/>
          <p:nvPr/>
        </p:nvSpPr>
        <p:spPr>
          <a:xfrm>
            <a:off x="6027046" y="153000"/>
            <a:ext cx="40163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Fundo de Apoio Financeiro aos CAU/UF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– Exercício 2021 –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Dax-Bold" pitchFamily="2" charset="0"/>
              </a:rPr>
              <a:t>Participação dos CAU/UF e CAU/BR (Aporte)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5A2270-95CC-49B8-87FF-20A9EC50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297"/>
            <a:ext cx="6027046" cy="684970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319372A9-ADCD-42B6-B830-F6B5EEA80649}"/>
              </a:ext>
            </a:extLst>
          </p:cNvPr>
          <p:cNvSpPr/>
          <p:nvPr/>
        </p:nvSpPr>
        <p:spPr>
          <a:xfrm>
            <a:off x="-2" y="4185000"/>
            <a:ext cx="6027046" cy="2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187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59_TF89048086.potx" id="{C33BBDF3-395E-4C03-8108-B3A0CCCD409C}" vid="{288A163D-3C78-4458-B1C5-FD72633B199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028FB-6012-4967-A451-C2FAE951FE2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4CC17A-C7FA-42F7-A285-99975430E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3496C2-30B3-40CB-ACDC-46FFFFC8A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2990</Words>
  <Application>Microsoft Office PowerPoint</Application>
  <PresentationFormat>Papel A4 (210 x 297 mm)</PresentationFormat>
  <Paragraphs>683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Dax</vt:lpstr>
      <vt:lpstr>Dax-Bold</vt:lpstr>
      <vt:lpstr>DaxCondensed</vt:lpstr>
      <vt:lpstr>Dax-Medium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2020-11-27T01:24:07Z</dcterms:created>
  <dcterms:modified xsi:type="dcterms:W3CDTF">2021-02-11T21:51:00Z</dcterms:modified>
</cp:coreProperties>
</file>