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323" r:id="rId3"/>
    <p:sldId id="320" r:id="rId4"/>
    <p:sldId id="326" r:id="rId5"/>
    <p:sldId id="327" r:id="rId6"/>
    <p:sldId id="329" r:id="rId7"/>
    <p:sldId id="328" r:id="rId8"/>
    <p:sldId id="310" r:id="rId9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BDD1C5"/>
    <a:srgbClr val="342F2C"/>
    <a:srgbClr val="92B3BC"/>
    <a:srgbClr val="006666"/>
    <a:srgbClr val="F4F5E4"/>
    <a:srgbClr val="226E7B"/>
    <a:srgbClr val="D07643"/>
    <a:srgbClr val="C96D2B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A1612-BFA9-4058-B4D9-587776B5A950}" v="78" dt="2020-10-22T19:47:5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118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" userId="08991f59-6bf4-452e-a8c7-e6174ecf5b51" providerId="ADAL" clId="{5A3A1612-BFA9-4058-B4D9-587776B5A950}"/>
    <pc:docChg chg="undo custSel modSld">
      <pc:chgData name="CAU" userId="08991f59-6bf4-452e-a8c7-e6174ecf5b51" providerId="ADAL" clId="{5A3A1612-BFA9-4058-B4D9-587776B5A950}" dt="2020-10-22T19:52:00.697" v="1363" actId="207"/>
      <pc:docMkLst>
        <pc:docMk/>
      </pc:docMkLst>
      <pc:sldChg chg="addSp modSp mod">
        <pc:chgData name="CAU" userId="08991f59-6bf4-452e-a8c7-e6174ecf5b51" providerId="ADAL" clId="{5A3A1612-BFA9-4058-B4D9-587776B5A950}" dt="2020-10-22T19:37:58.497" v="1275" actId="207"/>
        <pc:sldMkLst>
          <pc:docMk/>
          <pc:sldMk cId="1401161330" sldId="277"/>
        </pc:sldMkLst>
        <pc:spChg chg="add mod">
          <ac:chgData name="CAU" userId="08991f59-6bf4-452e-a8c7-e6174ecf5b51" providerId="ADAL" clId="{5A3A1612-BFA9-4058-B4D9-587776B5A950}" dt="2020-10-22T19:37:58.497" v="1275" actId="207"/>
          <ac:spMkLst>
            <pc:docMk/>
            <pc:sldMk cId="1401161330" sldId="277"/>
            <ac:spMk id="2" creationId="{9E1787CC-6FA5-4C0B-8EAC-FD81E7921A75}"/>
          </ac:spMkLst>
        </pc:spChg>
      </pc:sldChg>
      <pc:sldChg chg="modSp mod">
        <pc:chgData name="CAU" userId="08991f59-6bf4-452e-a8c7-e6174ecf5b51" providerId="ADAL" clId="{5A3A1612-BFA9-4058-B4D9-587776B5A950}" dt="2020-10-22T19:47:53.742" v="1359" actId="207"/>
        <pc:sldMkLst>
          <pc:docMk/>
          <pc:sldMk cId="198441610" sldId="320"/>
        </pc:sldMkLst>
        <pc:graphicFrameChg chg="mod modGraphic">
          <ac:chgData name="CAU" userId="08991f59-6bf4-452e-a8c7-e6174ecf5b51" providerId="ADAL" clId="{5A3A1612-BFA9-4058-B4D9-587776B5A950}" dt="2020-10-22T19:47:53.742" v="1359" actId="207"/>
          <ac:graphicFrameMkLst>
            <pc:docMk/>
            <pc:sldMk cId="198441610" sldId="320"/>
            <ac:graphicFrameMk id="3" creationId="{00000000-0000-0000-0000-000000000000}"/>
          </ac:graphicFrameMkLst>
        </pc:graphicFrameChg>
      </pc:sldChg>
      <pc:sldChg chg="modSp mod">
        <pc:chgData name="CAU" userId="08991f59-6bf4-452e-a8c7-e6174ecf5b51" providerId="ADAL" clId="{5A3A1612-BFA9-4058-B4D9-587776B5A950}" dt="2020-10-22T19:52:00.697" v="1363" actId="207"/>
        <pc:sldMkLst>
          <pc:docMk/>
          <pc:sldMk cId="919407858" sldId="323"/>
        </pc:sldMkLst>
        <pc:graphicFrameChg chg="mod modGraphic">
          <ac:chgData name="CAU" userId="08991f59-6bf4-452e-a8c7-e6174ecf5b51" providerId="ADAL" clId="{5A3A1612-BFA9-4058-B4D9-587776B5A950}" dt="2020-10-22T19:52:00.697" v="1363" actId="207"/>
          <ac:graphicFrameMkLst>
            <pc:docMk/>
            <pc:sldMk cId="919407858" sldId="323"/>
            <ac:graphicFrameMk id="6" creationId="{00000000-0000-0000-0000-000000000000}"/>
          </ac:graphicFrameMkLst>
        </pc:graphicFrameChg>
      </pc:sldChg>
      <pc:sldChg chg="modSp mod">
        <pc:chgData name="CAU" userId="08991f59-6bf4-452e-a8c7-e6174ecf5b51" providerId="ADAL" clId="{5A3A1612-BFA9-4058-B4D9-587776B5A950}" dt="2020-10-22T19:47:29.162" v="1349" actId="207"/>
        <pc:sldMkLst>
          <pc:docMk/>
          <pc:sldMk cId="0" sldId="326"/>
        </pc:sldMkLst>
        <pc:graphicFrameChg chg="mod modGraphic">
          <ac:chgData name="CAU" userId="08991f59-6bf4-452e-a8c7-e6174ecf5b51" providerId="ADAL" clId="{5A3A1612-BFA9-4058-B4D9-587776B5A950}" dt="2020-10-22T19:47:29.162" v="1349" actId="207"/>
          <ac:graphicFrameMkLst>
            <pc:docMk/>
            <pc:sldMk cId="0" sldId="326"/>
            <ac:graphicFrameMk id="5" creationId="{00000000-0000-0000-0000-000000000000}"/>
          </ac:graphicFrameMkLst>
        </pc:graphicFrameChg>
      </pc:sldChg>
      <pc:sldChg chg="modSp mod">
        <pc:chgData name="CAU" userId="08991f59-6bf4-452e-a8c7-e6174ecf5b51" providerId="ADAL" clId="{5A3A1612-BFA9-4058-B4D9-587776B5A950}" dt="2020-10-22T19:42:22.457" v="1314"/>
        <pc:sldMkLst>
          <pc:docMk/>
          <pc:sldMk cId="0" sldId="327"/>
        </pc:sldMkLst>
        <pc:graphicFrameChg chg="mod modGraphic">
          <ac:chgData name="CAU" userId="08991f59-6bf4-452e-a8c7-e6174ecf5b51" providerId="ADAL" clId="{5A3A1612-BFA9-4058-B4D9-587776B5A950}" dt="2020-10-22T19:42:22.457" v="1314"/>
          <ac:graphicFrameMkLst>
            <pc:docMk/>
            <pc:sldMk cId="0" sldId="327"/>
            <ac:graphicFrameMk id="3" creationId="{00000000-0000-0000-0000-000000000000}"/>
          </ac:graphicFrameMkLst>
        </pc:graphicFrameChg>
      </pc:sldChg>
      <pc:sldChg chg="modSp mod">
        <pc:chgData name="CAU" userId="08991f59-6bf4-452e-a8c7-e6174ecf5b51" providerId="ADAL" clId="{5A3A1612-BFA9-4058-B4D9-587776B5A950}" dt="2020-10-22T19:46:17.257" v="1333" actId="207"/>
        <pc:sldMkLst>
          <pc:docMk/>
          <pc:sldMk cId="0" sldId="328"/>
        </pc:sldMkLst>
        <pc:graphicFrameChg chg="mod modGraphic">
          <ac:chgData name="CAU" userId="08991f59-6bf4-452e-a8c7-e6174ecf5b51" providerId="ADAL" clId="{5A3A1612-BFA9-4058-B4D9-587776B5A950}" dt="2020-10-22T19:46:17.257" v="1333" actId="207"/>
          <ac:graphicFrameMkLst>
            <pc:docMk/>
            <pc:sldMk cId="0" sldId="328"/>
            <ac:graphicFrameMk id="3" creationId="{00000000-0000-0000-0000-000000000000}"/>
          </ac:graphicFrameMkLst>
        </pc:graphicFrameChg>
      </pc:sldChg>
      <pc:sldChg chg="modSp mod">
        <pc:chgData name="CAU" userId="08991f59-6bf4-452e-a8c7-e6174ecf5b51" providerId="ADAL" clId="{5A3A1612-BFA9-4058-B4D9-587776B5A950}" dt="2020-10-22T19:47:00.943" v="1343" actId="207"/>
        <pc:sldMkLst>
          <pc:docMk/>
          <pc:sldMk cId="0" sldId="329"/>
        </pc:sldMkLst>
        <pc:graphicFrameChg chg="mod modGraphic">
          <ac:chgData name="CAU" userId="08991f59-6bf4-452e-a8c7-e6174ecf5b51" providerId="ADAL" clId="{5A3A1612-BFA9-4058-B4D9-587776B5A950}" dt="2020-10-22T19:47:00.943" v="1343" actId="207"/>
          <ac:graphicFrameMkLst>
            <pc:docMk/>
            <pc:sldMk cId="0" sldId="329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8A89E8-CCDB-48FF-A4A4-004293D079CD}" type="datetime1">
              <a:rPr lang="pt-BR"/>
              <a:pPr/>
              <a:t>22/10/2020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F5CB77-EAE0-4BC3-A839-8862F16F14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8902A7-8584-4DB8-AC24-C780A58C9FC5}" type="datetime1">
              <a:rPr lang="pt-BR"/>
              <a:pPr/>
              <a:t>22/10/2020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E5979F-1650-4F12-951B-43C7BA89AF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5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U-AL-powerpoint-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5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-AL-powerpoint-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33400" y="2082800"/>
            <a:ext cx="8178800" cy="4273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78799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BBD91A-BFC0-47BF-8252-C1E6A4B10A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533400" y="2082800"/>
            <a:ext cx="815340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53401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384300"/>
            <a:ext cx="8178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>
                <a:latin typeface="Calibri (Body)" charset="0"/>
                <a:cs typeface="Calibri (Body)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2200">
                <a:latin typeface="Calibri (Body)" charset="0"/>
                <a:cs typeface="Calibri (Body)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z="2000">
                <a:latin typeface="Calibri (Body)" charset="0"/>
                <a:cs typeface="Calibri (Body)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1800">
                <a:latin typeface="Calibri (Body)" charset="0"/>
                <a:cs typeface="Calibri (Body)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226E7B"/>
              </a:buClr>
              <a:buFont typeface="Arial" charset="0"/>
              <a:buChar char="»"/>
              <a:defRPr/>
            </a:pPr>
            <a:r>
              <a:rPr lang="en-US" sz="1600">
                <a:latin typeface="Calibri (Body)" charset="0"/>
                <a:cs typeface="Calibri (Body)" charset="0"/>
              </a:rPr>
              <a:t>Fifth level</a:t>
            </a:r>
            <a:endParaRPr lang="pt-BR" sz="1600">
              <a:latin typeface="Calibri (Body)" charset="0"/>
              <a:cs typeface="Calibri (Body)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5826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59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54E96D-6ED6-44D1-8280-882355396B6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26E7B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sz="22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1787CC-6FA5-4C0B-8EAC-FD81E7921A75}"/>
              </a:ext>
            </a:extLst>
          </p:cNvPr>
          <p:cNvSpPr txBox="1"/>
          <p:nvPr/>
        </p:nvSpPr>
        <p:spPr>
          <a:xfrm>
            <a:off x="781051" y="4305300"/>
            <a:ext cx="7610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2ª Segunda Reprogramação do Plano de Ação e Orçamento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Exercício 2020</a:t>
            </a:r>
          </a:p>
        </p:txBody>
      </p:sp>
    </p:spTree>
    <p:extLst>
      <p:ext uri="{BB962C8B-B14F-4D97-AF65-F5344CB8AC3E}">
        <p14:creationId xmlns:p14="http://schemas.microsoft.com/office/powerpoint/2010/main" val="140116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40"/>
              </p:ext>
            </p:extLst>
          </p:nvPr>
        </p:nvGraphicFramePr>
        <p:xfrm>
          <a:off x="717097" y="1127177"/>
          <a:ext cx="7709805" cy="5486400"/>
        </p:xfrm>
        <a:graphic>
          <a:graphicData uri="http://schemas.openxmlformats.org/drawingml/2006/table">
            <a:tbl>
              <a:tblPr/>
              <a:tblGrid>
                <a:gridCol w="219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073">
                  <a:extLst>
                    <a:ext uri="{9D8B030D-6E8A-4147-A177-3AD203B41FA5}">
                      <a16:colId xmlns:a16="http://schemas.microsoft.com/office/drawing/2014/main" val="22641885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1ª 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Cauniversitário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CAU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Ética na arquitetura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Acerto de contas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0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82103"/>
              </p:ext>
            </p:extLst>
          </p:nvPr>
        </p:nvGraphicFramePr>
        <p:xfrm>
          <a:off x="134912" y="1004341"/>
          <a:ext cx="8780488" cy="5655789"/>
        </p:xfrm>
        <a:graphic>
          <a:graphicData uri="http://schemas.openxmlformats.org/drawingml/2006/table">
            <a:tbl>
              <a:tblPr/>
              <a:tblGrid>
                <a:gridCol w="345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169">
                  <a:extLst>
                    <a:ext uri="{9D8B030D-6E8A-4147-A177-3AD203B41FA5}">
                      <a16:colId xmlns:a16="http://schemas.microsoft.com/office/drawing/2014/main" val="3918883652"/>
                    </a:ext>
                  </a:extLst>
                </a:gridCol>
              </a:tblGrid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1ª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 arquiteto, e agora?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"Dia do Arquiteto (Prêmio TFG)"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Comunicação - plano de mídia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25.300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53.000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169.585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rotinas administrativas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470.993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423.353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470.993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Fiscalização sistemática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301.690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260.209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273.777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Ações de suprimento a demanda de deslocamento de 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15.187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25.187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Processo Eleitoral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ATHIS no 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70382"/>
              </p:ext>
            </p:extLst>
          </p:nvPr>
        </p:nvGraphicFramePr>
        <p:xfrm>
          <a:off x="381000" y="1040234"/>
          <a:ext cx="8381998" cy="5760720"/>
        </p:xfrm>
        <a:graphic>
          <a:graphicData uri="http://schemas.openxmlformats.org/drawingml/2006/table">
            <a:tbl>
              <a:tblPr/>
              <a:tblGrid>
                <a:gridCol w="3249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818">
                  <a:extLst>
                    <a:ext uri="{9D8B030D-6E8A-4147-A177-3AD203B41FA5}">
                      <a16:colId xmlns:a16="http://schemas.microsoft.com/office/drawing/2014/main" val="225553455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1ª 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Reprogramação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Aporte ao centro de serviços compartilhados - CSC - Fiscalização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56.378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Aporte ao centro de serviços compartilhados - CSC - 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11.140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Contribuição ao fundo nacional de apoio aos CAU/UF's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25.399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Técnica em Habitação de Interesse Social - ATHIS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instalações da sede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30657"/>
              </p:ext>
            </p:extLst>
          </p:nvPr>
        </p:nvGraphicFramePr>
        <p:xfrm>
          <a:off x="266698" y="1066795"/>
          <a:ext cx="8487557" cy="5648797"/>
        </p:xfrm>
        <a:graphic>
          <a:graphicData uri="http://schemas.openxmlformats.org/drawingml/2006/table">
            <a:tbl>
              <a:tblPr/>
              <a:tblGrid>
                <a:gridCol w="283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val="3560410420"/>
                    </a:ext>
                  </a:extLst>
                </a:gridCol>
                <a:gridCol w="638955">
                  <a:extLst>
                    <a:ext uri="{9D8B030D-6E8A-4147-A177-3AD203B41FA5}">
                      <a16:colId xmlns:a16="http://schemas.microsoft.com/office/drawing/2014/main" val="1278958879"/>
                    </a:ext>
                  </a:extLst>
                </a:gridCol>
              </a:tblGrid>
              <a:tr h="5795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Especificação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Programação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1ª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1.316.000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987.186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1.171.655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 Receitas de Arrecadação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1.289.834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973.637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1.156.582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 Anuidades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610.145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452.446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586.482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1.1.1.1 Pessoa Física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577.920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428.468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556,281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1.1.1.1.1 Anuidade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530.544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339.399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412.239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1.1.1.1.2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47.376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144.043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1.1.1.2 Pessoa Jurídica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32.225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23.978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1.1.1.2.1 Anuidade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29.225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19.916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1.1.1.2.2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1.1.3 RRT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626.315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459.268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493.176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1.1.3 Taxas e Multas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53.374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61.923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 Aplicações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 Outras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 Saldos de Exercícios Anteriores (Superávit Financeiro)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 Outras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 –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1.516.000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1.212.084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1.396.469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33117"/>
              </p:ext>
            </p:extLst>
          </p:nvPr>
        </p:nvGraphicFramePr>
        <p:xfrm>
          <a:off x="285748" y="1123958"/>
          <a:ext cx="8453515" cy="5486176"/>
        </p:xfrm>
        <a:graphic>
          <a:graphicData uri="http://schemas.openxmlformats.org/drawingml/2006/table">
            <a:tbl>
              <a:tblPr/>
              <a:tblGrid>
                <a:gridCol w="292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336">
                  <a:extLst>
                    <a:ext uri="{9D8B030D-6E8A-4147-A177-3AD203B41FA5}">
                      <a16:colId xmlns:a16="http://schemas.microsoft.com/office/drawing/2014/main" val="2944158925"/>
                    </a:ext>
                  </a:extLst>
                </a:gridCol>
                <a:gridCol w="712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APLICAÇÕES DE RECURSOS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Programação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1ª 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2ª 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Variação 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1. Receita de Arrecadação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1.239.458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880.505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1.007.346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2. Recursos do fundo de apoio (CAU Básico)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3. Soma (1+2)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1.239.458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880.505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1.007.346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4. Aportes ao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25.399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5.  Receita da Arrecadação Líquida (RAL = 3 - 4)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1.214.059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864.631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991.472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Programação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1ª 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Reprogramação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Variação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Fiscalização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9999"/>
                          </a:solidFill>
                          <a:latin typeface="Calibri"/>
                        </a:rPr>
                        <a:t>(mínimo de 15 % do total da RAL)   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358.068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285.579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298.399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(2,8)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(mínimo de 10 % do total da RAL)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186.140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175.939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182.101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(1,9)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Comunicação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(mínimo de 3% do total da RAL)             </a:t>
                      </a:r>
                      <a:r>
                        <a:rPr lang="pt-BR" sz="1200" b="1" i="0" u="none" strike="noStrike" dirty="0">
                          <a:solidFill>
                            <a:srgbClr val="339966"/>
                          </a:solidFill>
                          <a:latin typeface="Calibri"/>
                        </a:rPr>
                        <a:t>                                                                               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Patrocínio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(máximo de 5% do total da RAL)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Objetivos Estratégicos Locais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(mínimo de 6 % do total da RAL)                   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237.140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190.072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223.101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Assistência Técnica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(mínimo de 2% do total da RAL)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(0,9)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(até 2 % do total da RAL)   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7649"/>
              </p:ext>
            </p:extLst>
          </p:nvPr>
        </p:nvGraphicFramePr>
        <p:xfrm>
          <a:off x="323850" y="1276348"/>
          <a:ext cx="8343897" cy="5210177"/>
        </p:xfrm>
        <a:graphic>
          <a:graphicData uri="http://schemas.openxmlformats.org/drawingml/2006/table">
            <a:tbl>
              <a:tblPr/>
              <a:tblGrid>
                <a:gridCol w="399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346">
                  <a:extLst>
                    <a:ext uri="{9D8B030D-6E8A-4147-A177-3AD203B41FA5}">
                      <a16:colId xmlns:a16="http://schemas.microsoft.com/office/drawing/2014/main" val="1592942948"/>
                    </a:ext>
                  </a:extLst>
                </a:gridCol>
                <a:gridCol w="618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FOLHA DE PAGAMENTO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Programação 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1ª Reprogramação 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Reprogramação 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Variação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A. Pessoal e Encargos (Valores totais)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B. Valor total das rescisões contratuais, auxílio alimentação, auxílio transporte, plano de saúde e demais benefícios.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C. Receitas Correntes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1.316.000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997.186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1.171.655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2ª Reprogramação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Variação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com Pessoal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339966"/>
                          </a:solidFill>
                          <a:latin typeface="Calibri"/>
                        </a:rPr>
                        <a:t>(máximo de 55% sobre as Receitas Correntes. Não considerar o valor total das rescisões contratuais, auxílio alimentação, auxílio transporte, plano de saúde e demais benefícios)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(10,1)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Capacitação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339966"/>
                          </a:solidFill>
                          <a:latin typeface="Calibri"/>
                        </a:rPr>
                        <a:t>(mínimo de 2%  e máximo de 4%  do valor total das respectivas folhas de pagamento -salários, encargos e benefícios)                 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97973"/>
            <a:ext cx="9144000" cy="65858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pt-BR" sz="1200" b="0" i="0" u="none" strike="noStrike" baseline="0" dirty="0">
              <a:solidFill>
                <a:srgbClr val="000000"/>
              </a:solidFill>
              <a:latin typeface="Cambria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3200" b="1" i="0" u="none" strike="noStrike" baseline="0" dirty="0">
                <a:solidFill>
                  <a:srgbClr val="215868"/>
                </a:solidFill>
                <a:latin typeface="Arial"/>
                <a:cs typeface="Arial"/>
              </a:rPr>
              <a:t>Comissão de Administração e</a:t>
            </a:r>
            <a:r>
              <a:rPr lang="pt-BR" sz="3200" b="1" i="0" u="none" strike="noStrike" dirty="0">
                <a:solidFill>
                  <a:srgbClr val="215868"/>
                </a:solidFill>
                <a:latin typeface="Arial"/>
                <a:cs typeface="Arial"/>
              </a:rPr>
              <a:t> Finanças do CAU/AL – CAF-CAU/AL</a:t>
            </a:r>
          </a:p>
          <a:p>
            <a:pPr algn="ctr" rtl="0">
              <a:defRPr sz="1000"/>
            </a:pPr>
            <a:endParaRPr lang="pt-BR" sz="3200" b="1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2800" b="1" i="0" u="none" strike="noStrike" dirty="0">
                <a:solidFill>
                  <a:srgbClr val="215868"/>
                </a:solidFill>
                <a:latin typeface="Arial"/>
                <a:cs typeface="Arial"/>
              </a:rPr>
              <a:t>Gerencia Administrativa e Financeira</a:t>
            </a:r>
            <a:endParaRPr lang="pt-BR" sz="2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73" y="583856"/>
            <a:ext cx="3178486" cy="28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5167"/>
      </p:ext>
    </p:extLst>
  </p:cSld>
  <p:clrMapOvr>
    <a:masterClrMapping/>
  </p:clrMapOvr>
</p:sld>
</file>

<file path=ppt/theme/theme1.xml><?xml version="1.0" encoding="utf-8"?>
<a:theme xmlns:a="http://schemas.openxmlformats.org/drawingml/2006/main" name="CAU-AL-powerpoint-templa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CAU-AL-powerpoint-templat (1)</Template>
  <TotalTime>1517</TotalTime>
  <Words>857</Words>
  <Application>Microsoft Office PowerPoint</Application>
  <PresentationFormat>Apresentação na tela (4:3)</PresentationFormat>
  <Paragraphs>387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(Body)</vt:lpstr>
      <vt:lpstr>Cambria</vt:lpstr>
      <vt:lpstr>Museo 500</vt:lpstr>
      <vt:lpstr>CAU-AL-powerpoint-templat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Norlan</dc:creator>
  <cp:lastModifiedBy>Rodrigo Lopes</cp:lastModifiedBy>
  <cp:revision>105</cp:revision>
  <dcterms:created xsi:type="dcterms:W3CDTF">2012-07-09T12:22:53Z</dcterms:created>
  <dcterms:modified xsi:type="dcterms:W3CDTF">2020-10-22T19:52:11Z</dcterms:modified>
</cp:coreProperties>
</file>