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heme/themeOverride12.xml" ContentType="application/vnd.openxmlformats-officedocument.themeOverr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charts/chart35.xml" ContentType="application/vnd.openxmlformats-officedocument.drawingml.chart+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charts/chart13.xml" ContentType="application/vnd.openxmlformats-officedocument.drawingml.chart+xml"/>
  <Override PartName="/ppt/notesSlides/notesSlide63.xml" ContentType="application/vnd.openxmlformats-officedocument.presentationml.notesSlide+xml"/>
  <Override PartName="/ppt/charts/chart24.xml" ContentType="application/vnd.openxmlformats-officedocument.drawingml.chart+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rawings/drawing3.xml" ContentType="application/vnd.openxmlformats-officedocument.drawingml.chartshapes+xml"/>
  <Override PartName="/ppt/charts/chart29.xml" ContentType="application/vnd.openxmlformats-officedocument.drawingml.chart+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theme/themeOverride6.xml" ContentType="application/vnd.openxmlformats-officedocument.themeOverride+xml"/>
  <Override PartName="/ppt/charts/chart18.xml" ContentType="application/vnd.openxmlformats-officedocument.drawingml.char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charts/chart32.xml" ContentType="application/vnd.openxmlformats-officedocument.drawingml.chart+xml"/>
  <Override PartName="/ppt/charts/chart43.xml" ContentType="application/vnd.openxmlformats-officedocument.drawingml.chart+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60.xml" ContentType="application/vnd.openxmlformats-officedocument.presentationml.notesSlide+xml"/>
  <Override PartName="/ppt/charts/chart21.xml" ContentType="application/vnd.openxmlformats-officedocument.drawingml.chart+xml"/>
  <Override PartName="/ppt/slideLayouts/slideLayout10.xml" ContentType="application/vnd.openxmlformats-officedocument.presentationml.slideLayout+xml"/>
  <Override PartName="/ppt/charts/chart10.xml" ContentType="application/vnd.openxmlformats-officedocument.drawingml.chart+xml"/>
  <Override PartName="/ppt/drawings/drawing8.xml" ContentType="application/vnd.openxmlformats-officedocument.drawingml.chartshapes+xml"/>
  <Override PartName="/ppt/slides/slide49.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charts/chart19.xml" ContentType="application/vnd.openxmlformats-officedocument.drawingml.chart+xml"/>
  <Override PartName="/ppt/theme/themeOverride10.xml" ContentType="application/vnd.openxmlformats-officedocument.themeOverride+xml"/>
  <Override PartName="/ppt/charts/chart37.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Override PartName="/ppt/charts/chart26.xml" ContentType="application/vnd.openxmlformats-officedocument.drawingml.chart+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charts/chart15.xml" ContentType="application/vnd.openxmlformats-officedocument.drawingml.chart+xml"/>
  <Override PartName="/ppt/charts/chart33.xml" ContentType="application/vnd.openxmlformats-officedocument.drawingml.chart+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61.xml" ContentType="application/vnd.openxmlformats-officedocument.presentationml.notesSlide+xml"/>
  <Override PartName="/ppt/charts/chart22.xml" ContentType="application/vnd.openxmlformats-officedocument.drawingml.chart+xml"/>
  <Override PartName="/ppt/charts/chart40.xml" ContentType="application/vnd.openxmlformats-officedocument.drawingml.char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drawings/drawing9.xml" ContentType="application/vnd.openxmlformats-officedocument.drawingml.chartshapes+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drawings/drawing11.xml" ContentType="application/vnd.openxmlformats-officedocument.drawingml.chartshape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rawings/drawing5.xml" ContentType="application/vnd.openxmlformats-officedocument.drawingml.chartshape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48.xml" ContentType="application/vnd.openxmlformats-officedocument.presentationml.notesSlide+xml"/>
  <Override PartName="/ppt/charts/chart27.xml" ContentType="application/vnd.openxmlformats-officedocument.drawingml.chart+xml"/>
  <Override PartName="/ppt/charts/chart38.xml" ContentType="application/vnd.openxmlformats-officedocument.drawingml.chart+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theme/themeOverride4.xml" ContentType="application/vnd.openxmlformats-officedocument.themeOverride+xml"/>
  <Override PartName="/ppt/notesSlides/notesSlide55.xml" ContentType="application/vnd.openxmlformats-officedocument.presentationml.notesSlide+xml"/>
  <Override PartName="/ppt/charts/chart16.xml" ContentType="application/vnd.openxmlformats-officedocument.drawingml.chart+xml"/>
  <Override PartName="/ppt/charts/chart34.xml" ContentType="application/vnd.openxmlformats-officedocument.drawingml.char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charts/chart23.xml" ContentType="application/vnd.openxmlformats-officedocument.drawingml.chart+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charts/chart12.xml" ContentType="application/vnd.openxmlformats-officedocument.drawingml.chart+xml"/>
  <Override PartName="/ppt/notesSlides/notesSlide51.xml" ContentType="application/vnd.openxmlformats-officedocument.presentationml.notesSlide+xml"/>
  <Override PartName="/ppt/charts/chart30.xml" ContentType="application/vnd.openxmlformats-officedocument.drawingml.chart+xml"/>
  <Override PartName="/ppt/charts/chart41.xml" ContentType="application/vnd.openxmlformats-officedocument.drawingml.chart+xml"/>
  <Override PartName="/ppt/charts/colors1.xml" ContentType="application/vnd.ms-office.chartcolorstyle+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40.xml" ContentType="application/vnd.openxmlformats-officedocument.presentationml.notesSlide+xml"/>
  <Override PartName="/ppt/notesSlides/notesSlide6.xml" ContentType="application/vnd.openxmlformats-officedocument.presentationml.notesSlide+xml"/>
  <Override PartName="/ppt/drawings/drawing12.xml" ContentType="application/vnd.openxmlformats-officedocument.drawingml.chartshapes+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drawings/drawing6.xml" ContentType="application/vnd.openxmlformats-officedocument.drawingml.chartshapes+xml"/>
  <Override PartName="/ppt/theme/themeOverride9.xml" ContentType="application/vnd.openxmlformats-officedocument.themeOverride+xml"/>
  <Override PartName="/ppt/slides/slide29.xml" ContentType="application/vnd.openxmlformats-officedocument.presentationml.slide+xml"/>
  <Override PartName="/ppt/slides/slide76.xml" ContentType="application/vnd.openxmlformats-officedocument.presentationml.slide+xml"/>
  <Override PartName="/ppt/charts/chart39.xml" ContentType="application/vnd.openxmlformats-officedocument.drawingml.chart+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rawings/drawing2.xml" ContentType="application/vnd.openxmlformats-officedocument.drawingml.chartshapes+xml"/>
  <Override PartName="/ppt/theme/themeOverride5.xml" ContentType="application/vnd.openxmlformats-officedocument.themeOverride+xml"/>
  <Override PartName="/ppt/charts/chart28.xml" ContentType="application/vnd.openxmlformats-officedocument.drawingml.char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charts/chart17.xml" ContentType="application/vnd.openxmlformats-officedocument.drawingml.chart+xml"/>
  <Override PartName="/ppt/slides/slide32.xml" ContentType="application/vnd.openxmlformats-officedocument.presentationml.slide+xml"/>
  <Override PartName="/ppt/notesSlides/notesSlide34.xml" ContentType="application/vnd.openxmlformats-officedocument.presentationml.notesSlide+xml"/>
  <Override PartName="/ppt/charts/chart42.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charts/chart31.xml" ContentType="application/vnd.openxmlformats-officedocument.drawingml.chart+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charts/chart7.xml" ContentType="application/vnd.openxmlformats-officedocument.drawingml.chart+xml"/>
  <Override PartName="/ppt/charts/chart20.xml" ContentType="application/vnd.openxmlformats-officedocument.drawingml.chart+xml"/>
  <Override PartName="/ppt/drawings/drawing7.xml" ContentType="application/vnd.openxmlformats-officedocument.drawingml.chartshape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charts/chart36.xml" ContentType="application/vnd.openxmlformats-officedocument.drawingml.chart+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charts/chart25.xml" ContentType="application/vnd.openxmlformats-officedocument.drawingml.chart+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notesSlides/notesSlide53.xml" ContentType="application/vnd.openxmlformats-officedocument.presentationml.notesSlide+xml"/>
  <Override PartName="/ppt/charts/chart14.xml" ContentType="application/vnd.openxmlformats-officedocument.drawingml.chart+xml"/>
  <Override PartName="/ppt/slides/slide40.xml" ContentType="application/vnd.openxmlformats-officedocument.presentationml.slide+xml"/>
  <Override PartName="/ppt/notesSlides/notesSlide42.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charts/chart4.xml" ContentType="application/vnd.openxmlformats-officedocument.drawingml.chart+xml"/>
  <Override PartName="/ppt/slides/slide78.xml" ContentType="application/vnd.openxmlformats-officedocument.presentationml.slide+xml"/>
  <Override PartName="/ppt/handoutMasters/handoutMaster1.xml" ContentType="application/vnd.openxmlformats-officedocument.presentationml.handoutMaster+xml"/>
  <Override PartName="/ppt/drawings/drawing10.xml" ContentType="application/vnd.openxmlformats-officedocument.drawingml.chartshapes+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rawings/drawing4.xml" ContentType="application/vnd.openxmlformats-officedocument.drawingml.chartshapes+xml"/>
  <Override PartName="/ppt/theme/themeOverride7.xml" ContentType="application/vnd.openxmlformats-officedocument.themeOverride+xml"/>
  <Override PartName="/ppt/notesSlides/notesSlide6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3" r:id="rId4"/>
    <p:sldMasterId id="2147483648" r:id="rId5"/>
  </p:sldMasterIdLst>
  <p:notesMasterIdLst>
    <p:notesMasterId r:id="rId101"/>
  </p:notesMasterIdLst>
  <p:handoutMasterIdLst>
    <p:handoutMasterId r:id="rId102"/>
  </p:handoutMasterIdLst>
  <p:sldIdLst>
    <p:sldId id="459" r:id="rId6"/>
    <p:sldId id="525" r:id="rId7"/>
    <p:sldId id="359" r:id="rId8"/>
    <p:sldId id="283" r:id="rId9"/>
    <p:sldId id="437" r:id="rId10"/>
    <p:sldId id="364" r:id="rId11"/>
    <p:sldId id="461" r:id="rId12"/>
    <p:sldId id="463" r:id="rId13"/>
    <p:sldId id="464" r:id="rId14"/>
    <p:sldId id="466" r:id="rId15"/>
    <p:sldId id="287" r:id="rId16"/>
    <p:sldId id="289" r:id="rId17"/>
    <p:sldId id="342" r:id="rId18"/>
    <p:sldId id="290" r:id="rId19"/>
    <p:sldId id="527" r:id="rId20"/>
    <p:sldId id="372" r:id="rId21"/>
    <p:sldId id="291" r:id="rId22"/>
    <p:sldId id="260" r:id="rId23"/>
    <p:sldId id="294" r:id="rId24"/>
    <p:sldId id="295" r:id="rId25"/>
    <p:sldId id="374" r:id="rId26"/>
    <p:sldId id="529" r:id="rId27"/>
    <p:sldId id="518" r:id="rId28"/>
    <p:sldId id="623" r:id="rId29"/>
    <p:sldId id="624" r:id="rId30"/>
    <p:sldId id="625" r:id="rId31"/>
    <p:sldId id="626" r:id="rId32"/>
    <p:sldId id="627" r:id="rId33"/>
    <p:sldId id="628" r:id="rId34"/>
    <p:sldId id="629" r:id="rId35"/>
    <p:sldId id="630" r:id="rId36"/>
    <p:sldId id="631" r:id="rId37"/>
    <p:sldId id="632" r:id="rId38"/>
    <p:sldId id="633" r:id="rId39"/>
    <p:sldId id="634" r:id="rId40"/>
    <p:sldId id="635" r:id="rId41"/>
    <p:sldId id="636" r:id="rId42"/>
    <p:sldId id="637" r:id="rId43"/>
    <p:sldId id="638" r:id="rId44"/>
    <p:sldId id="639" r:id="rId45"/>
    <p:sldId id="674" r:id="rId46"/>
    <p:sldId id="675" r:id="rId47"/>
    <p:sldId id="640" r:id="rId48"/>
    <p:sldId id="641" r:id="rId49"/>
    <p:sldId id="644" r:id="rId50"/>
    <p:sldId id="645" r:id="rId51"/>
    <p:sldId id="646" r:id="rId52"/>
    <p:sldId id="647" r:id="rId53"/>
    <p:sldId id="648" r:id="rId54"/>
    <p:sldId id="649" r:id="rId55"/>
    <p:sldId id="650" r:id="rId56"/>
    <p:sldId id="651" r:id="rId57"/>
    <p:sldId id="652" r:id="rId58"/>
    <p:sldId id="653" r:id="rId59"/>
    <p:sldId id="654" r:id="rId60"/>
    <p:sldId id="655" r:id="rId61"/>
    <p:sldId id="656" r:id="rId62"/>
    <p:sldId id="676" r:id="rId63"/>
    <p:sldId id="657" r:id="rId64"/>
    <p:sldId id="658" r:id="rId65"/>
    <p:sldId id="677" r:id="rId66"/>
    <p:sldId id="659" r:id="rId67"/>
    <p:sldId id="660" r:id="rId68"/>
    <p:sldId id="661" r:id="rId69"/>
    <p:sldId id="662" r:id="rId70"/>
    <p:sldId id="663" r:id="rId71"/>
    <p:sldId id="664" r:id="rId72"/>
    <p:sldId id="665" r:id="rId73"/>
    <p:sldId id="666" r:id="rId74"/>
    <p:sldId id="667" r:id="rId75"/>
    <p:sldId id="668" r:id="rId76"/>
    <p:sldId id="669" r:id="rId77"/>
    <p:sldId id="304" r:id="rId78"/>
    <p:sldId id="533" r:id="rId79"/>
    <p:sldId id="545" r:id="rId80"/>
    <p:sldId id="618" r:id="rId81"/>
    <p:sldId id="544" r:id="rId82"/>
    <p:sldId id="617" r:id="rId83"/>
    <p:sldId id="619" r:id="rId84"/>
    <p:sldId id="546" r:id="rId85"/>
    <p:sldId id="620" r:id="rId86"/>
    <p:sldId id="621" r:id="rId87"/>
    <p:sldId id="622" r:id="rId88"/>
    <p:sldId id="539" r:id="rId89"/>
    <p:sldId id="556" r:id="rId90"/>
    <p:sldId id="305" r:id="rId91"/>
    <p:sldId id="447" r:id="rId92"/>
    <p:sldId id="672" r:id="rId93"/>
    <p:sldId id="554" r:id="rId94"/>
    <p:sldId id="678" r:id="rId95"/>
    <p:sldId id="679" r:id="rId96"/>
    <p:sldId id="552" r:id="rId97"/>
    <p:sldId id="671" r:id="rId98"/>
    <p:sldId id="456" r:id="rId99"/>
    <p:sldId id="455" r:id="rId100"/>
  </p:sldIdLst>
  <p:sldSz cx="9906000" cy="6858000" type="A4"/>
  <p:notesSz cx="6797675" cy="9926638"/>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935" userDrawn="1">
          <p15:clr>
            <a:srgbClr val="A4A3A4"/>
          </p15:clr>
        </p15:guide>
        <p15:guide id="2" pos="3143" userDrawn="1">
          <p15:clr>
            <a:srgbClr val="A4A3A4"/>
          </p15:clr>
        </p15:guide>
        <p15:guide id="3" orient="horz" pos="3952" userDrawn="1">
          <p15:clr>
            <a:srgbClr val="A4A3A4"/>
          </p15:clr>
        </p15:guide>
        <p15:guide id="4" orient="horz" pos="2523"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88A69"/>
    <a:srgbClr val="225C6C"/>
    <a:srgbClr val="008080"/>
    <a:srgbClr val="006871"/>
    <a:srgbClr val="FFDE75"/>
    <a:srgbClr val="EABD82"/>
    <a:srgbClr val="1FB389"/>
    <a:srgbClr val="82DE91"/>
    <a:srgbClr val="006666"/>
    <a:srgbClr val="AECCD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5DC0F1-11B0-34A8-7C03-844B84B3C54D}" v="1022" dt="2020-03-06T18:46:00.040"/>
    <p1510:client id="{068B56ED-C82D-1788-AABD-522B349C3EBA}" v="1313" dt="2020-03-06T17:32:47.040"/>
    <p1510:client id="{45EA2B96-3723-EA93-9D14-3A1689A0BC35}" v="518" dt="2020-03-06T17:40:38.163"/>
    <p1510:client id="{64CFFE8E-23D6-8043-D16C-AD2ABFD51F15}" v="104" dt="2020-03-11T19:54:47.370"/>
    <p1510:client id="{7B145CEB-5342-0673-19DB-6D4077FE5BE5}" v="639" dt="2020-03-09T19:46:28.994"/>
    <p1510:client id="{8A1D900A-6041-E17D-2069-53747FA0E1FB}" v="433" dt="2020-03-06T18:56:34.583"/>
    <p1510:client id="{92F62428-A95E-5575-6E65-E56FA34A793B}" v="202" dt="2020-03-05T22:00:54.708"/>
    <p1510:client id="{B4CC25EB-E5A4-AF31-169F-7CC73073DBED}" v="1" dt="2020-03-06T17:48:46.196"/>
    <p1510:client id="{EAE650BF-DF80-6896-9E7D-D9F8B72B1E71}" v="66" dt="2020-03-11T18:16:52.808"/>
    <p1510:client id="{FDB84CD0-0C47-D52E-3368-9E3539DDBC72}" v="142" dt="2020-03-05T21:27:29.779"/>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Estilo Médio 3 - Ênfase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Estilo Médio 3 - Ênfas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Estilo Escuro 2 - Ênfase 5/Ênfas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Estilo Escuro 2 - Ênfase 1/Ênfas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37" autoAdjust="0"/>
    <p:restoredTop sz="97700" autoAdjust="0"/>
  </p:normalViewPr>
  <p:slideViewPr>
    <p:cSldViewPr snapToObjects="1">
      <p:cViewPr varScale="1">
        <p:scale>
          <a:sx n="83" d="100"/>
          <a:sy n="83" d="100"/>
        </p:scale>
        <p:origin x="-1512" y="-58"/>
      </p:cViewPr>
      <p:guideLst>
        <p:guide orient="horz" pos="935"/>
        <p:guide orient="horz" pos="3952"/>
        <p:guide orient="horz" pos="2523"/>
        <p:guide pos="3143"/>
      </p:guideLst>
    </p:cSldViewPr>
  </p:slideViewPr>
  <p:outlineViewPr>
    <p:cViewPr>
      <p:scale>
        <a:sx n="33" d="100"/>
        <a:sy n="33" d="100"/>
      </p:scale>
      <p:origin x="18" y="11838"/>
    </p:cViewPr>
  </p:outlineViewPr>
  <p:notesTextViewPr>
    <p:cViewPr>
      <p:scale>
        <a:sx n="100" d="100"/>
        <a:sy n="100" d="100"/>
      </p:scale>
      <p:origin x="0" y="0"/>
    </p:cViewPr>
  </p:notesTextViewPr>
  <p:notesViewPr>
    <p:cSldViewPr snapToObjects="1">
      <p:cViewPr>
        <p:scale>
          <a:sx n="1" d="2"/>
          <a:sy n="1" d="2"/>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presProps" Target="presProps.xml"/><Relationship Id="rId108"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Planilha_do_Microsoft_Office_Excel1.xlsx"/></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Planilha_do_Microsoft_Office_Excel10.xlsx"/><Relationship Id="rId1" Type="http://schemas.openxmlformats.org/officeDocument/2006/relationships/themeOverride" Target="../theme/themeOverride4.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Planilha_do_Microsoft_Office_Excel11.xlsx"/><Relationship Id="rId1" Type="http://schemas.openxmlformats.org/officeDocument/2006/relationships/themeOverride" Target="../theme/themeOverride5.xm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Planilha_do_Microsoft_Office_Excel12.xlsx"/></Relationships>
</file>

<file path=ppt/charts/_rels/chart13.xml.rels><?xml version="1.0" encoding="UTF-8" standalone="yes"?>
<Relationships xmlns="http://schemas.openxmlformats.org/package/2006/relationships"><Relationship Id="rId1" Type="http://schemas.openxmlformats.org/officeDocument/2006/relationships/oleObject" Target="file:///C:\Users\paula\Downloads\Inequa&#231;&#227;o%20habitacional.xlt"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paula\Downloads\Inequa&#231;&#227;o%20habitacional.xlt" TargetMode="Externa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Planilha_do_Microsoft_Office_Excel13.xlsx"/><Relationship Id="rId1" Type="http://schemas.openxmlformats.org/officeDocument/2006/relationships/themeOverride" Target="../theme/themeOverride6.xml"/></Relationships>
</file>

<file path=ppt/charts/_rels/chart16.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package" Target="../embeddings/Planilha_do_Microsoft_Office_Excel14.xlsx"/><Relationship Id="rId1" Type="http://schemas.openxmlformats.org/officeDocument/2006/relationships/themeOverride" Target="../theme/themeOverride7.xml"/></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package" Target="../embeddings/Planilha_do_Microsoft_Office_Excel15.xlsx"/><Relationship Id="rId1" Type="http://schemas.openxmlformats.org/officeDocument/2006/relationships/themeOverride" Target="../theme/themeOverride8.xml"/></Relationships>
</file>

<file path=ppt/charts/_rels/chart18.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package" Target="../embeddings/Planilha_do_Microsoft_Office_Excel16.xlsx"/><Relationship Id="rId1" Type="http://schemas.openxmlformats.org/officeDocument/2006/relationships/themeOverride" Target="../theme/themeOverride9.xml"/></Relationships>
</file>

<file path=ppt/charts/_rels/chart19.xml.rels><?xml version="1.0" encoding="UTF-8" standalone="yes"?>
<Relationships xmlns="http://schemas.openxmlformats.org/package/2006/relationships"><Relationship Id="rId1" Type="http://schemas.openxmlformats.org/officeDocument/2006/relationships/package" Target="../embeddings/Planilha_do_Microsoft_Office_Excel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Planilha_do_Microsoft_Office_Excel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Planilha_do_Microsoft_Office_Excel18.xlsx"/></Relationships>
</file>

<file path=ppt/charts/_rels/chart21.xml.rels><?xml version="1.0" encoding="UTF-8" standalone="yes"?>
<Relationships xmlns="http://schemas.openxmlformats.org/package/2006/relationships"><Relationship Id="rId1" Type="http://schemas.openxmlformats.org/officeDocument/2006/relationships/package" Target="../embeddings/Planilha_do_Microsoft_Office_Excel19.xlsx"/></Relationships>
</file>

<file path=ppt/charts/_rels/chart22.xml.rels><?xml version="1.0" encoding="UTF-8" standalone="yes"?>
<Relationships xmlns="http://schemas.openxmlformats.org/package/2006/relationships"><Relationship Id="rId1" Type="http://schemas.openxmlformats.org/officeDocument/2006/relationships/package" Target="../embeddings/Planilha_do_Microsoft_Office_Excel20.xlsx"/></Relationships>
</file>

<file path=ppt/charts/_rels/chart23.xml.rels><?xml version="1.0" encoding="UTF-8" standalone="yes"?>
<Relationships xmlns="http://schemas.openxmlformats.org/package/2006/relationships"><Relationship Id="rId1" Type="http://schemas.openxmlformats.org/officeDocument/2006/relationships/package" Target="../embeddings/Planilha_do_Microsoft_Office_Excel21.xlsx"/></Relationships>
</file>

<file path=ppt/charts/_rels/chart24.xml.rels><?xml version="1.0" encoding="UTF-8" standalone="yes"?>
<Relationships xmlns="http://schemas.openxmlformats.org/package/2006/relationships"><Relationship Id="rId1" Type="http://schemas.openxmlformats.org/officeDocument/2006/relationships/package" Target="../embeddings/Planilha_do_Microsoft_Office_Excel22.xlsx"/></Relationships>
</file>

<file path=ppt/charts/_rels/chart25.xml.rels><?xml version="1.0" encoding="UTF-8" standalone="yes"?>
<Relationships xmlns="http://schemas.openxmlformats.org/package/2006/relationships"><Relationship Id="rId1" Type="http://schemas.openxmlformats.org/officeDocument/2006/relationships/package" Target="../embeddings/Planilha_do_Microsoft_Office_Excel23.xlsx"/></Relationships>
</file>

<file path=ppt/charts/_rels/chart26.xml.rels><?xml version="1.0" encoding="UTF-8" standalone="yes"?>
<Relationships xmlns="http://schemas.openxmlformats.org/package/2006/relationships"><Relationship Id="rId1" Type="http://schemas.openxmlformats.org/officeDocument/2006/relationships/package" Target="../embeddings/Planilha_do_Microsoft_Office_Excel24.xlsx"/></Relationships>
</file>

<file path=ppt/charts/_rels/chart27.xml.rels><?xml version="1.0" encoding="UTF-8" standalone="yes"?>
<Relationships xmlns="http://schemas.openxmlformats.org/package/2006/relationships"><Relationship Id="rId1" Type="http://schemas.openxmlformats.org/officeDocument/2006/relationships/package" Target="../embeddings/Planilha_do_Microsoft_Office_Excel25.xlsx"/></Relationships>
</file>

<file path=ppt/charts/_rels/chart28.xml.rels><?xml version="1.0" encoding="UTF-8" standalone="yes"?>
<Relationships xmlns="http://schemas.openxmlformats.org/package/2006/relationships"><Relationship Id="rId1" Type="http://schemas.openxmlformats.org/officeDocument/2006/relationships/package" Target="../embeddings/Planilha_do_Microsoft_Office_Excel26.xlsx"/></Relationships>
</file>

<file path=ppt/charts/_rels/chart29.xml.rels><?xml version="1.0" encoding="UTF-8" standalone="yes"?>
<Relationships xmlns="http://schemas.openxmlformats.org/package/2006/relationships"><Relationship Id="rId1" Type="http://schemas.openxmlformats.org/officeDocument/2006/relationships/package" Target="../embeddings/Planilha_do_Microsoft_Office_Excel27.xlsx"/></Relationships>
</file>

<file path=ppt/charts/_rels/chart3.xml.rels><?xml version="1.0" encoding="UTF-8" standalone="yes"?>
<Relationships xmlns="http://schemas.openxmlformats.org/package/2006/relationships"><Relationship Id="rId1" Type="http://schemas.openxmlformats.org/officeDocument/2006/relationships/package" Target="../embeddings/Planilha_do_Microsoft_Office_Excel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Planilha_do_Microsoft_Office_Excel28.xlsx"/></Relationships>
</file>

<file path=ppt/charts/_rels/chart31.xml.rels><?xml version="1.0" encoding="UTF-8" standalone="yes"?>
<Relationships xmlns="http://schemas.openxmlformats.org/package/2006/relationships"><Relationship Id="rId1" Type="http://schemas.openxmlformats.org/officeDocument/2006/relationships/package" Target="../embeddings/Planilha_do_Microsoft_Office_Excel29.xlsx"/></Relationships>
</file>

<file path=ppt/charts/_rels/chart32.xml.rels><?xml version="1.0" encoding="UTF-8" standalone="yes"?>
<Relationships xmlns="http://schemas.openxmlformats.org/package/2006/relationships"><Relationship Id="rId1" Type="http://schemas.openxmlformats.org/officeDocument/2006/relationships/package" Target="../embeddings/Planilha_do_Microsoft_Office_Excel30.xlsx"/></Relationships>
</file>

<file path=ppt/charts/_rels/chart33.xml.rels><?xml version="1.0" encoding="UTF-8" standalone="yes"?>
<Relationships xmlns="http://schemas.openxmlformats.org/package/2006/relationships"><Relationship Id="rId1" Type="http://schemas.openxmlformats.org/officeDocument/2006/relationships/package" Target="../embeddings/Planilha_do_Microsoft_Office_Excel31.xlsx"/></Relationships>
</file>

<file path=ppt/charts/_rels/chart34.xml.rels><?xml version="1.0" encoding="UTF-8" standalone="yes"?>
<Relationships xmlns="http://schemas.openxmlformats.org/package/2006/relationships"><Relationship Id="rId1" Type="http://schemas.openxmlformats.org/officeDocument/2006/relationships/package" Target="../embeddings/Planilha_do_Microsoft_Office_Excel32.xlsx"/></Relationships>
</file>

<file path=ppt/charts/_rels/chart35.xml.rels><?xml version="1.0" encoding="UTF-8" standalone="yes"?>
<Relationships xmlns="http://schemas.openxmlformats.org/package/2006/relationships"><Relationship Id="rId2" Type="http://schemas.openxmlformats.org/officeDocument/2006/relationships/package" Target="../embeddings/Planilha_do_Microsoft_Office_Excel33.xlsx"/><Relationship Id="rId1" Type="http://schemas.openxmlformats.org/officeDocument/2006/relationships/themeOverride" Target="../theme/themeOverride10.xml"/></Relationships>
</file>

<file path=ppt/charts/_rels/chart36.xml.rels><?xml version="1.0" encoding="UTF-8" standalone="yes"?>
<Relationships xmlns="http://schemas.openxmlformats.org/package/2006/relationships"><Relationship Id="rId1" Type="http://schemas.openxmlformats.org/officeDocument/2006/relationships/package" Target="../embeddings/Planilha_do_Microsoft_Office_Excel34.xlsx"/></Relationships>
</file>

<file path=ppt/charts/_rels/chart37.xml.rels><?xml version="1.0" encoding="UTF-8" standalone="yes"?>
<Relationships xmlns="http://schemas.openxmlformats.org/package/2006/relationships"><Relationship Id="rId2" Type="http://schemas.openxmlformats.org/officeDocument/2006/relationships/package" Target="../embeddings/Planilha_do_Microsoft_Office_Excel35.xlsx"/><Relationship Id="rId1" Type="http://schemas.openxmlformats.org/officeDocument/2006/relationships/themeOverride" Target="../theme/themeOverride11.xml"/></Relationships>
</file>

<file path=ppt/charts/_rels/chart38.xml.rels><?xml version="1.0" encoding="UTF-8" standalone="yes"?>
<Relationships xmlns="http://schemas.openxmlformats.org/package/2006/relationships"><Relationship Id="rId1" Type="http://schemas.openxmlformats.org/officeDocument/2006/relationships/package" Target="../embeddings/Planilha_do_Microsoft_Office_Excel36.xlsx"/></Relationships>
</file>

<file path=ppt/charts/_rels/chart39.xml.rels><?xml version="1.0" encoding="UTF-8" standalone="yes"?>
<Relationships xmlns="http://schemas.openxmlformats.org/package/2006/relationships"><Relationship Id="rId1" Type="http://schemas.openxmlformats.org/officeDocument/2006/relationships/package" Target="../embeddings/Planilha_do_Microsoft_Office_Excel37.xlsx"/></Relationships>
</file>

<file path=ppt/charts/_rels/chart4.xml.rels><?xml version="1.0" encoding="UTF-8" standalone="yes"?>
<Relationships xmlns="http://schemas.openxmlformats.org/package/2006/relationships"><Relationship Id="rId1" Type="http://schemas.openxmlformats.org/officeDocument/2006/relationships/package" Target="../embeddings/Planilha_do_Microsoft_Office_Excel4.xlsx"/></Relationships>
</file>

<file path=ppt/charts/_rels/chart40.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Planilha_do_Microsoft_Office_Excel38.xlsx"/></Relationships>
</file>

<file path=ppt/charts/_rels/chart41.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package" Target="../embeddings/Planilha_do_Microsoft_Office_Excel39.xlsx"/><Relationship Id="rId1" Type="http://schemas.openxmlformats.org/officeDocument/2006/relationships/themeOverride" Target="../theme/themeOverride12.xml"/></Relationships>
</file>

<file path=ppt/charts/_rels/chart42.xml.rels><?xml version="1.0" encoding="UTF-8" standalone="yes"?>
<Relationships xmlns="http://schemas.openxmlformats.org/package/2006/relationships"><Relationship Id="rId1" Type="http://schemas.openxmlformats.org/officeDocument/2006/relationships/package" Target="../embeddings/Planilha_do_Microsoft_Office_Excel40.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Planilha_do_Microsoft_Office_Excel41.xlsx"/></Relationships>
</file>

<file path=ppt/charts/_rels/chart5.xml.rels><?xml version="1.0" encoding="UTF-8" standalone="yes"?>
<Relationships xmlns="http://schemas.openxmlformats.org/package/2006/relationships"><Relationship Id="rId1" Type="http://schemas.openxmlformats.org/officeDocument/2006/relationships/package" Target="../embeddings/Planilha_do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Planilha_do_Microsoft_Office_Excel6.xlsx"/></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Planilha_do_Microsoft_Office_Excel7.xlsx"/><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Planilha_do_Microsoft_Office_Excel8.xlsx"/><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Planilha_do_Microsoft_Office_Excel9.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lang val="pt-BR"/>
  <c:chart>
    <c:autoTitleDeleted val="1"/>
    <c:plotArea>
      <c:layout>
        <c:manualLayout>
          <c:layoutTarget val="inner"/>
          <c:xMode val="edge"/>
          <c:yMode val="edge"/>
          <c:x val="1.0713073068064323E-2"/>
          <c:y val="0.25846484778763051"/>
          <c:w val="0.53155421595475549"/>
          <c:h val="0.37271984535175101"/>
        </c:manualLayout>
      </c:layout>
      <c:barChart>
        <c:barDir val="col"/>
        <c:grouping val="clustered"/>
        <c:ser>
          <c:idx val="0"/>
          <c:order val="0"/>
          <c:tx>
            <c:strRef>
              <c:f>Plan1!$B$1</c:f>
              <c:strCache>
                <c:ptCount val="1"/>
                <c:pt idx="0">
                  <c:v>Colunas1</c:v>
                </c:pt>
              </c:strCache>
            </c:strRef>
          </c:tx>
          <c:dPt>
            <c:idx val="0"/>
            <c:spPr>
              <a:solidFill>
                <a:srgbClr val="CCFF66"/>
              </a:solidFill>
            </c:spPr>
            <c:extLst xmlns:c16r2="http://schemas.microsoft.com/office/drawing/2015/06/chart">
              <c:ext xmlns:c16="http://schemas.microsoft.com/office/drawing/2014/chart" uri="{C3380CC4-5D6E-409C-BE32-E72D297353CC}">
                <c16:uniqueId val="{00000001-0F04-4A1C-A854-40A755BCB01C}"/>
              </c:ext>
            </c:extLst>
          </c:dPt>
          <c:dPt>
            <c:idx val="1"/>
            <c:spPr>
              <a:solidFill>
                <a:srgbClr val="336600"/>
              </a:solidFill>
            </c:spPr>
            <c:extLst xmlns:c16r2="http://schemas.microsoft.com/office/drawing/2015/06/chart">
              <c:ext xmlns:c16="http://schemas.microsoft.com/office/drawing/2014/chart" uri="{C3380CC4-5D6E-409C-BE32-E72D297353CC}">
                <c16:uniqueId val="{00000003-0F04-4A1C-A854-40A755BCB01C}"/>
              </c:ext>
            </c:extLst>
          </c:dPt>
          <c:dPt>
            <c:idx val="2"/>
            <c:spPr>
              <a:solidFill>
                <a:srgbClr val="8BEE06"/>
              </a:solidFill>
            </c:spPr>
            <c:extLst xmlns:c16r2="http://schemas.microsoft.com/office/drawing/2015/06/chart">
              <c:ext xmlns:c16="http://schemas.microsoft.com/office/drawing/2014/chart" uri="{C3380CC4-5D6E-409C-BE32-E72D297353CC}">
                <c16:uniqueId val="{00000005-0F04-4A1C-A854-40A755BCB01C}"/>
              </c:ext>
            </c:extLst>
          </c:dPt>
          <c:dPt>
            <c:idx val="3"/>
            <c:spPr>
              <a:solidFill>
                <a:schemeClr val="accent6">
                  <a:lumMod val="75000"/>
                </a:schemeClr>
              </a:solidFill>
            </c:spPr>
            <c:extLst xmlns:c16r2="http://schemas.microsoft.com/office/drawing/2015/06/chart">
              <c:ext xmlns:c16="http://schemas.microsoft.com/office/drawing/2014/chart" uri="{C3380CC4-5D6E-409C-BE32-E72D297353CC}">
                <c16:uniqueId val="{00000007-0F04-4A1C-A854-40A755BCB01C}"/>
              </c:ext>
            </c:extLst>
          </c:dPt>
          <c:dPt>
            <c:idx val="4"/>
            <c:spPr>
              <a:solidFill>
                <a:srgbClr val="66FF99"/>
              </a:solidFill>
            </c:spPr>
            <c:extLst xmlns:c16r2="http://schemas.microsoft.com/office/drawing/2015/06/chart">
              <c:ext xmlns:c16="http://schemas.microsoft.com/office/drawing/2014/chart" uri="{C3380CC4-5D6E-409C-BE32-E72D297353CC}">
                <c16:uniqueId val="{00000009-0F04-4A1C-A854-40A755BCB01C}"/>
              </c:ext>
            </c:extLst>
          </c:dPt>
          <c:dPt>
            <c:idx val="5"/>
            <c:spPr>
              <a:solidFill>
                <a:srgbClr val="CCCC00"/>
              </a:solidFill>
            </c:spPr>
            <c:extLst xmlns:c16r2="http://schemas.microsoft.com/office/drawing/2015/06/chart">
              <c:ext xmlns:c16="http://schemas.microsoft.com/office/drawing/2014/chart" uri="{C3380CC4-5D6E-409C-BE32-E72D297353CC}">
                <c16:uniqueId val="{0000000B-0F04-4A1C-A854-40A755BCB01C}"/>
              </c:ext>
            </c:extLst>
          </c:dPt>
          <c:dPt>
            <c:idx val="6"/>
            <c:spPr>
              <a:solidFill>
                <a:srgbClr val="40B498"/>
              </a:solidFill>
            </c:spPr>
            <c:extLst xmlns:c16r2="http://schemas.microsoft.com/office/drawing/2015/06/chart">
              <c:ext xmlns:c16="http://schemas.microsoft.com/office/drawing/2014/chart" uri="{C3380CC4-5D6E-409C-BE32-E72D297353CC}">
                <c16:uniqueId val="{0000000D-0F04-4A1C-A854-40A755BCB01C}"/>
              </c:ext>
            </c:extLst>
          </c:dPt>
          <c:dPt>
            <c:idx val="7"/>
            <c:spPr>
              <a:solidFill>
                <a:srgbClr val="33CC33"/>
              </a:solidFill>
            </c:spPr>
            <c:extLst xmlns:c16r2="http://schemas.microsoft.com/office/drawing/2015/06/chart">
              <c:ext xmlns:c16="http://schemas.microsoft.com/office/drawing/2014/chart" uri="{C3380CC4-5D6E-409C-BE32-E72D297353CC}">
                <c16:uniqueId val="{0000000F-0F04-4A1C-A854-40A755BCB01C}"/>
              </c:ext>
            </c:extLst>
          </c:dPt>
          <c:dLbls>
            <c:dLbl>
              <c:idx val="0"/>
              <c:layout/>
              <c:tx>
                <c:rich>
                  <a:bodyPr/>
                  <a:lstStyle/>
                  <a:p>
                    <a:r>
                      <a:rPr lang="en-US"/>
                      <a:t>463</a:t>
                    </a:r>
                    <a:endParaRPr lang="en-US" dirty="0"/>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F04-4A1C-A854-40A755BCB01C}"/>
                </c:ext>
              </c:extLst>
            </c:dLbl>
            <c:dLbl>
              <c:idx val="1"/>
              <c:layout/>
              <c:tx>
                <c:rich>
                  <a:bodyPr/>
                  <a:lstStyle/>
                  <a:p>
                    <a:r>
                      <a:rPr lang="en-US" dirty="0"/>
                      <a:t>38</a:t>
                    </a:r>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F04-4A1C-A854-40A755BCB01C}"/>
                </c:ext>
              </c:extLst>
            </c:dLbl>
            <c:dLbl>
              <c:idx val="2"/>
              <c:layout/>
              <c:tx>
                <c:rich>
                  <a:bodyPr/>
                  <a:lstStyle/>
                  <a:p>
                    <a:r>
                      <a:rPr lang="en-US"/>
                      <a:t>365</a:t>
                    </a:r>
                    <a:endParaRPr lang="en-US" dirty="0"/>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F04-4A1C-A854-40A755BCB01C}"/>
                </c:ext>
              </c:extLst>
            </c:dLbl>
            <c:dLbl>
              <c:idx val="3"/>
              <c:layout/>
              <c:tx>
                <c:rich>
                  <a:bodyPr/>
                  <a:lstStyle/>
                  <a:p>
                    <a:r>
                      <a:rPr lang="en-US"/>
                      <a:t>62</a:t>
                    </a:r>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F04-4A1C-A854-40A755BCB01C}"/>
                </c:ext>
              </c:extLst>
            </c:dLbl>
            <c:dLbl>
              <c:idx val="4"/>
              <c:layout/>
              <c:tx>
                <c:rich>
                  <a:bodyPr/>
                  <a:lstStyle/>
                  <a:p>
                    <a:r>
                      <a:rPr lang="en-US"/>
                      <a:t>16</a:t>
                    </a:r>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0F04-4A1C-A854-40A755BCB01C}"/>
                </c:ext>
              </c:extLst>
            </c:dLbl>
            <c:dLbl>
              <c:idx val="5"/>
              <c:layout/>
              <c:tx>
                <c:rich>
                  <a:bodyPr/>
                  <a:lstStyle/>
                  <a:p>
                    <a:r>
                      <a:rPr lang="en-US"/>
                      <a:t>16</a:t>
                    </a:r>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0F04-4A1C-A854-40A755BCB01C}"/>
                </c:ext>
              </c:extLst>
            </c:dLbl>
            <c:dLbl>
              <c:idx val="6"/>
              <c:layout/>
              <c:tx>
                <c:rich>
                  <a:bodyPr/>
                  <a:lstStyle/>
                  <a:p>
                    <a:r>
                      <a:rPr lang="en-US"/>
                      <a:t>20</a:t>
                    </a:r>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0F04-4A1C-A854-40A755BCB01C}"/>
                </c:ext>
              </c:extLst>
            </c:dLbl>
            <c:dLbl>
              <c:idx val="7"/>
              <c:layout/>
              <c:tx>
                <c:rich>
                  <a:bodyPr/>
                  <a:lstStyle/>
                  <a:p>
                    <a:r>
                      <a:rPr lang="en-US"/>
                      <a:t>4</a:t>
                    </a:r>
                  </a:p>
                </c:rich>
              </c:tx>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0F04-4A1C-A854-40A755BCB01C}"/>
                </c:ext>
              </c:extLst>
            </c:dLbl>
            <c:spPr>
              <a:noFill/>
              <a:ln>
                <a:noFill/>
              </a:ln>
              <a:effectLst/>
            </c:spPr>
            <c:txPr>
              <a:bodyPr wrap="square" lIns="38100" tIns="19050" rIns="38100" bIns="19050" anchor="ctr">
                <a:spAutoFit/>
              </a:bodyPr>
              <a:lstStyle/>
              <a:p>
                <a:pPr>
                  <a:defRPr sz="1500" b="1">
                    <a:solidFill>
                      <a:schemeClr val="bg1">
                        <a:lumMod val="50000"/>
                      </a:schemeClr>
                    </a:solidFill>
                    <a:latin typeface="Arial" panose="020B0604020202020204" pitchFamily="34" charset="0"/>
                    <a:cs typeface="Arial" panose="020B0604020202020204" pitchFamily="34" charset="0"/>
                  </a:defRPr>
                </a:pPr>
                <a:endParaRPr lang="pt-BR"/>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Plan1!$A$2:$A$9</c:f>
              <c:strCache>
                <c:ptCount val="8"/>
                <c:pt idx="0">
                  <c:v>RELATÓRIO DE FISCALIZAÇÃO</c:v>
                </c:pt>
                <c:pt idx="1">
                  <c:v>DENÚNCIAS</c:v>
                </c:pt>
                <c:pt idx="2">
                  <c:v>VISTORIAS "IN LOCO"</c:v>
                </c:pt>
                <c:pt idx="3">
                  <c:v>NOTIFICAÇÃO PREVENTIVA</c:v>
                </c:pt>
                <c:pt idx="4">
                  <c:v>AUTO DE INFRAÇÃO</c:v>
                </c:pt>
                <c:pt idx="5">
                  <c:v>PROCESSOS ENCAMINHADOS PARA A COMISSÃO DE EXERCÍCIO PROFISSIONAL - CEP</c:v>
                </c:pt>
                <c:pt idx="6">
                  <c:v>MEMORANDOS</c:v>
                </c:pt>
                <c:pt idx="7">
                  <c:v>PROCESSOS ENCAMINHADOS PARA A COMISSÃO DE ÉTICA E DISCIPLINA - CED</c:v>
                </c:pt>
              </c:strCache>
            </c:strRef>
          </c:cat>
          <c:val>
            <c:numRef>
              <c:f>Plan1!$B$2:$B$9</c:f>
              <c:numCache>
                <c:formatCode>General</c:formatCode>
                <c:ptCount val="8"/>
                <c:pt idx="0">
                  <c:v>446</c:v>
                </c:pt>
                <c:pt idx="1">
                  <c:v>68</c:v>
                </c:pt>
                <c:pt idx="2">
                  <c:v>372</c:v>
                </c:pt>
                <c:pt idx="3">
                  <c:v>49</c:v>
                </c:pt>
                <c:pt idx="4">
                  <c:v>6</c:v>
                </c:pt>
                <c:pt idx="5">
                  <c:v>22</c:v>
                </c:pt>
                <c:pt idx="6">
                  <c:v>54</c:v>
                </c:pt>
                <c:pt idx="7">
                  <c:v>5</c:v>
                </c:pt>
              </c:numCache>
            </c:numRef>
          </c:val>
          <c:extLst xmlns:c16r2="http://schemas.microsoft.com/office/drawing/2015/06/chart">
            <c:ext xmlns:c16="http://schemas.microsoft.com/office/drawing/2014/chart" uri="{C3380CC4-5D6E-409C-BE32-E72D297353CC}">
              <c16:uniqueId val="{00000010-0F04-4A1C-A854-40A755BCB01C}"/>
            </c:ext>
          </c:extLst>
        </c:ser>
        <c:dLbls/>
        <c:gapWidth val="20"/>
        <c:axId val="334136448"/>
        <c:axId val="334137984"/>
      </c:barChart>
      <c:catAx>
        <c:axId val="334136448"/>
        <c:scaling>
          <c:orientation val="minMax"/>
        </c:scaling>
        <c:delete val="1"/>
        <c:axPos val="b"/>
        <c:numFmt formatCode="General" sourceLinked="1"/>
        <c:tickLblPos val="none"/>
        <c:crossAx val="334137984"/>
        <c:crosses val="autoZero"/>
        <c:auto val="1"/>
        <c:lblAlgn val="ctr"/>
        <c:lblOffset val="100"/>
      </c:catAx>
      <c:valAx>
        <c:axId val="334137984"/>
        <c:scaling>
          <c:orientation val="minMax"/>
        </c:scaling>
        <c:delete val="1"/>
        <c:axPos val="l"/>
        <c:numFmt formatCode="General" sourceLinked="1"/>
        <c:majorTickMark val="none"/>
        <c:tickLblPos val="none"/>
        <c:crossAx val="334136448"/>
        <c:crosses val="autoZero"/>
        <c:crossBetween val="between"/>
      </c:valAx>
      <c:spPr>
        <a:noFill/>
        <a:ln>
          <a:noFill/>
        </a:ln>
        <a:effectLst/>
      </c:spPr>
    </c:plotArea>
    <c:plotVisOnly val="1"/>
    <c:dispBlanksAs val="gap"/>
  </c:chart>
  <c:spPr>
    <a:noFill/>
    <a:ln>
      <a:noFill/>
    </a:ln>
    <a:effectLst/>
  </c:spPr>
  <c:txPr>
    <a:bodyPr/>
    <a:lstStyle/>
    <a:p>
      <a:pPr>
        <a:defRPr/>
      </a:pPr>
      <a:endParaRPr lang="pt-BR"/>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pt-BR"/>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739784732900153"/>
          <c:y val="8.4493480635449036E-2"/>
          <c:w val="0.54520390853628298"/>
          <c:h val="0.83101303872910193"/>
        </c:manualLayout>
      </c:layout>
      <c:doughnutChart>
        <c:varyColors val="1"/>
        <c:ser>
          <c:idx val="0"/>
          <c:order val="0"/>
          <c:tx>
            <c:strRef>
              <c:f>Plan1!$B$1</c:f>
              <c:strCache>
                <c:ptCount val="1"/>
                <c:pt idx="0">
                  <c:v>Atend</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DC5E-4CD3-93E9-4DCDCA37F887}"/>
              </c:ext>
            </c:extLst>
          </c:dPt>
          <c:dPt>
            <c:idx val="1"/>
            <c:spPr>
              <a:solidFill>
                <a:schemeClr val="bg1">
                  <a:lumMod val="8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C5E-4CD3-93E9-4DCDCA37F887}"/>
              </c:ext>
            </c:extLst>
          </c:dPt>
          <c:cat>
            <c:strRef>
              <c:f>Plan1!$A$2:$A$6</c:f>
              <c:strCache>
                <c:ptCount val="2"/>
                <c:pt idx="0">
                  <c:v>Presencial</c:v>
                </c:pt>
                <c:pt idx="1">
                  <c:v>Diferença</c:v>
                </c:pt>
              </c:strCache>
            </c:strRef>
          </c:cat>
          <c:val>
            <c:numRef>
              <c:f>Plan1!$B$2:$B$6</c:f>
              <c:numCache>
                <c:formatCode>_-* #,##0_-;\-* #,##0_-;_-* "-"??_-;_-@_-</c:formatCode>
                <c:ptCount val="5"/>
                <c:pt idx="0" formatCode="General">
                  <c:v>371</c:v>
                </c:pt>
                <c:pt idx="1">
                  <c:v>3453</c:v>
                </c:pt>
              </c:numCache>
            </c:numRef>
          </c:val>
          <c:extLst xmlns:c16r2="http://schemas.microsoft.com/office/drawing/2015/06/chart">
            <c:ext xmlns:c16="http://schemas.microsoft.com/office/drawing/2014/chart" uri="{C3380CC4-5D6E-409C-BE32-E72D297353CC}">
              <c16:uniqueId val="{00000004-DC5E-4CD3-93E9-4DCDCA37F887}"/>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2"/>
  <c:userShapes r:id="rId3"/>
</c:chartSpace>
</file>

<file path=ppt/charts/chart11.xml><?xml version="1.0" encoding="utf-8"?>
<c:chartSpace xmlns:c="http://schemas.openxmlformats.org/drawingml/2006/chart" xmlns:a="http://schemas.openxmlformats.org/drawingml/2006/main" xmlns:r="http://schemas.openxmlformats.org/officeDocument/2006/relationships">
  <c:lang val="pt-BR"/>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739784732900153"/>
          <c:y val="8.4493480635449036E-2"/>
          <c:w val="0.54520390853628298"/>
          <c:h val="0.83101303872910193"/>
        </c:manualLayout>
      </c:layout>
      <c:doughnutChart>
        <c:varyColors val="1"/>
        <c:ser>
          <c:idx val="0"/>
          <c:order val="0"/>
          <c:tx>
            <c:strRef>
              <c:f>Plan1!$B$1</c:f>
              <c:strCache>
                <c:ptCount val="1"/>
                <c:pt idx="0">
                  <c:v>Atend</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ED6D-43FE-A85A-87EB5E839BEF}"/>
              </c:ext>
            </c:extLst>
          </c:dPt>
          <c:dPt>
            <c:idx val="1"/>
            <c:spPr>
              <a:solidFill>
                <a:schemeClr val="bg1">
                  <a:lumMod val="8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ED6D-43FE-A85A-87EB5E839BEF}"/>
              </c:ext>
            </c:extLst>
          </c:dPt>
          <c:cat>
            <c:strRef>
              <c:f>Plan1!$A$2:$A$6</c:f>
              <c:strCache>
                <c:ptCount val="2"/>
                <c:pt idx="0">
                  <c:v>portal</c:v>
                </c:pt>
                <c:pt idx="1">
                  <c:v>Diferença</c:v>
                </c:pt>
              </c:strCache>
            </c:strRef>
          </c:cat>
          <c:val>
            <c:numRef>
              <c:f>Plan1!$B$2:$B$6</c:f>
              <c:numCache>
                <c:formatCode>_-* #,##0_-;\-* #,##0_-;_-* "-"??_-;_-@_-</c:formatCode>
                <c:ptCount val="5"/>
                <c:pt idx="0" formatCode="General">
                  <c:v>1166</c:v>
                </c:pt>
                <c:pt idx="1">
                  <c:v>2198</c:v>
                </c:pt>
              </c:numCache>
            </c:numRef>
          </c:val>
          <c:extLst xmlns:c16r2="http://schemas.microsoft.com/office/drawing/2015/06/chart">
            <c:ext xmlns:c16="http://schemas.microsoft.com/office/drawing/2014/chart" uri="{C3380CC4-5D6E-409C-BE32-E72D297353CC}">
              <c16:uniqueId val="{00000004-ED6D-43FE-A85A-87EB5E839BEF}"/>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2"/>
  <c:userShapes r:id="rId3"/>
</c:chartSpace>
</file>

<file path=ppt/charts/chart12.xml><?xml version="1.0" encoding="utf-8"?>
<c:chartSpace xmlns:c="http://schemas.openxmlformats.org/drawingml/2006/chart" xmlns:a="http://schemas.openxmlformats.org/drawingml/2006/main" xmlns:r="http://schemas.openxmlformats.org/officeDocument/2006/relationships">
  <c:lang val="pt-BR"/>
  <c:chart>
    <c:title>
      <c:tx>
        <c:rich>
          <a:bodyPr/>
          <a:lstStyle/>
          <a:p>
            <a:pPr algn="ctr">
              <a:defRPr>
                <a:latin typeface="Arial" pitchFamily="34" charset="0"/>
                <a:cs typeface="Arial" pitchFamily="34" charset="0"/>
              </a:defRPr>
            </a:pPr>
            <a:r>
              <a:rPr lang="en-US" sz="1400" b="1" dirty="0" err="1">
                <a:latin typeface="Arial" pitchFamily="34" charset="0"/>
                <a:cs typeface="Arial" pitchFamily="34" charset="0"/>
              </a:rPr>
              <a:t>Comparativo</a:t>
            </a:r>
            <a:r>
              <a:rPr lang="en-US" sz="1400" b="1" dirty="0">
                <a:latin typeface="Arial" pitchFamily="34" charset="0"/>
                <a:cs typeface="Arial" pitchFamily="34" charset="0"/>
              </a:rPr>
              <a:t>:</a:t>
            </a:r>
            <a:r>
              <a:rPr lang="en-US" sz="1400" b="1" baseline="0" dirty="0">
                <a:latin typeface="Arial" pitchFamily="34" charset="0"/>
                <a:cs typeface="Arial" pitchFamily="34" charset="0"/>
              </a:rPr>
              <a:t> </a:t>
            </a:r>
            <a:r>
              <a:rPr lang="en-US" sz="1400" b="1" baseline="0" dirty="0" err="1">
                <a:latin typeface="Arial" pitchFamily="34" charset="0"/>
                <a:cs typeface="Arial" pitchFamily="34" charset="0"/>
              </a:rPr>
              <a:t>Receita</a:t>
            </a:r>
            <a:r>
              <a:rPr lang="en-US" sz="1400" b="1" baseline="0" dirty="0">
                <a:latin typeface="Arial" pitchFamily="34" charset="0"/>
                <a:cs typeface="Arial" pitchFamily="34" charset="0"/>
              </a:rPr>
              <a:t> CAU/AL x  </a:t>
            </a:r>
            <a:r>
              <a:rPr lang="en-US" sz="1400" b="1" baseline="0" dirty="0" err="1">
                <a:latin typeface="Arial" pitchFamily="34" charset="0"/>
                <a:cs typeface="Arial" pitchFamily="34" charset="0"/>
              </a:rPr>
              <a:t>Mídia</a:t>
            </a:r>
            <a:r>
              <a:rPr lang="en-US" sz="1400" b="1" baseline="0" dirty="0">
                <a:latin typeface="Arial" pitchFamily="34" charset="0"/>
                <a:cs typeface="Arial" pitchFamily="34" charset="0"/>
              </a:rPr>
              <a:t> </a:t>
            </a:r>
            <a:r>
              <a:rPr lang="en-US" sz="1400" b="1" baseline="0" dirty="0" err="1">
                <a:latin typeface="Arial" pitchFamily="34" charset="0"/>
                <a:cs typeface="Arial" pitchFamily="34" charset="0"/>
              </a:rPr>
              <a:t>expontânea</a:t>
            </a:r>
            <a:r>
              <a:rPr lang="en-US" sz="1400" b="1" baseline="0" dirty="0">
                <a:latin typeface="Arial" pitchFamily="34" charset="0"/>
                <a:cs typeface="Arial" pitchFamily="34" charset="0"/>
              </a:rPr>
              <a:t> </a:t>
            </a:r>
            <a:r>
              <a:rPr lang="en-US" sz="1400" b="1" baseline="0" dirty="0" err="1">
                <a:latin typeface="Arial" pitchFamily="34" charset="0"/>
                <a:cs typeface="Arial" pitchFamily="34" charset="0"/>
              </a:rPr>
              <a:t>gerada</a:t>
            </a:r>
            <a:endParaRPr lang="en-US" sz="1400" b="1" dirty="0">
              <a:latin typeface="Arial" pitchFamily="34" charset="0"/>
              <a:cs typeface="Arial" pitchFamily="34" charset="0"/>
            </a:endParaRPr>
          </a:p>
        </c:rich>
      </c:tx>
      <c:layout>
        <c:manualLayout>
          <c:xMode val="edge"/>
          <c:yMode val="edge"/>
          <c:x val="0.22600944881889787"/>
          <c:y val="4.0723989155233876E-2"/>
        </c:manualLayout>
      </c:layout>
    </c:title>
    <c:plotArea>
      <c:layout/>
      <c:pieChart>
        <c:varyColors val="1"/>
        <c:ser>
          <c:idx val="0"/>
          <c:order val="0"/>
          <c:tx>
            <c:strRef>
              <c:f>Plan1!$B$1</c:f>
              <c:strCache>
                <c:ptCount val="1"/>
                <c:pt idx="0">
                  <c:v>Vendas</c:v>
                </c:pt>
              </c:strCache>
            </c:strRef>
          </c:tx>
          <c:cat>
            <c:strRef>
              <c:f>Plan1!$A$2:$A$5</c:f>
              <c:strCache>
                <c:ptCount val="2"/>
                <c:pt idx="0">
                  <c:v>Arrecadação CAU/AL</c:v>
                </c:pt>
                <c:pt idx="1">
                  <c:v>Valor com mídia expontânea </c:v>
                </c:pt>
              </c:strCache>
            </c:strRef>
          </c:cat>
          <c:val>
            <c:numRef>
              <c:f>Plan1!$B$2:$B$5</c:f>
              <c:numCache>
                <c:formatCode>"R$"#,##0.00</c:formatCode>
                <c:ptCount val="4"/>
                <c:pt idx="0">
                  <c:v>1166357.24</c:v>
                </c:pt>
                <c:pt idx="1">
                  <c:v>500000</c:v>
                </c:pt>
              </c:numCache>
            </c:numRef>
          </c:val>
          <c:extLst xmlns:c16r2="http://schemas.microsoft.com/office/drawing/2015/06/chart">
            <c:ext xmlns:c16="http://schemas.microsoft.com/office/drawing/2014/chart" uri="{C3380CC4-5D6E-409C-BE32-E72D297353CC}">
              <c16:uniqueId val="{00000000-B64A-4E01-BCC3-1BE150A53050}"/>
            </c:ext>
          </c:extLst>
        </c:ser>
        <c:dLbls/>
        <c:firstSliceAng val="0"/>
      </c:pieChart>
    </c:plotArea>
    <c:legend>
      <c:legendPos val="r"/>
      <c:legendEntry>
        <c:idx val="0"/>
        <c:txPr>
          <a:bodyPr/>
          <a:lstStyle/>
          <a:p>
            <a:pPr>
              <a:defRPr sz="1200">
                <a:latin typeface="Arial" pitchFamily="34" charset="0"/>
                <a:cs typeface="Arial" pitchFamily="34" charset="0"/>
              </a:defRPr>
            </a:pPr>
            <a:endParaRPr lang="pt-BR"/>
          </a:p>
        </c:txPr>
      </c:legendEntry>
      <c:legendEntry>
        <c:idx val="1"/>
        <c:txPr>
          <a:bodyPr/>
          <a:lstStyle/>
          <a:p>
            <a:pPr>
              <a:defRPr sz="1200">
                <a:latin typeface="Arial" pitchFamily="34" charset="0"/>
                <a:cs typeface="Arial" pitchFamily="34" charset="0"/>
              </a:defRPr>
            </a:pPr>
            <a:endParaRPr lang="pt-BR"/>
          </a:p>
        </c:txPr>
      </c:legendEntry>
      <c:legendEntry>
        <c:idx val="2"/>
        <c:delete val="1"/>
      </c:legendEntry>
      <c:legendEntry>
        <c:idx val="3"/>
        <c:delete val="1"/>
      </c:legendEntry>
      <c:layout/>
    </c:legend>
    <c:plotVisOnly val="1"/>
    <c:dispBlanksAs val="zero"/>
  </c:chart>
  <c:txPr>
    <a:bodyPr/>
    <a:lstStyle/>
    <a:p>
      <a:pPr>
        <a:defRPr sz="1800"/>
      </a:pPr>
      <a:endParaRPr lang="pt-BR"/>
    </a:p>
  </c:txPr>
  <c:externalData r:id="rId1"/>
  <c:userShapes r:id="rId2"/>
</c:chartSpace>
</file>

<file path=ppt/charts/chart13.xml><?xml version="1.0" encoding="utf-8"?>
<c:chartSpace xmlns:c="http://schemas.openxmlformats.org/drawingml/2006/chart" xmlns:a="http://schemas.openxmlformats.org/drawingml/2006/main" xmlns:r="http://schemas.openxmlformats.org/officeDocument/2006/relationships">
  <c:lang val="pt-BR"/>
  <c:style val="8"/>
  <c:chart>
    <c:plotArea>
      <c:layout/>
      <c:barChart>
        <c:barDir val="col"/>
        <c:grouping val="clustered"/>
        <c:ser>
          <c:idx val="0"/>
          <c:order val="0"/>
          <c:tx>
            <c:strRef>
              <c:f>Planilha1!$B$28</c:f>
              <c:strCache>
                <c:ptCount val="1"/>
                <c:pt idx="0">
                  <c:v>Alagoas</c:v>
                </c:pt>
              </c:strCache>
            </c:strRef>
          </c:tx>
          <c:dLbls>
            <c:spPr>
              <a:noFill/>
              <a:ln>
                <a:noFill/>
              </a:ln>
              <a:effectLst/>
            </c:spPr>
            <c:txPr>
              <a:bodyPr/>
              <a:lstStyle/>
              <a:p>
                <a:pPr>
                  <a:defRPr sz="800" b="1"/>
                </a:pPr>
                <a:endParaRPr lang="pt-BR"/>
              </a:p>
            </c:txPr>
            <c:showVal val="1"/>
            <c:extLst xmlns:c16r2="http://schemas.microsoft.com/office/drawing/2015/06/chart">
              <c:ext xmlns:c15="http://schemas.microsoft.com/office/drawing/2012/chart" uri="{CE6537A1-D6FC-4f65-9D91-7224C49458BB}">
                <c15:showLeaderLines val="0"/>
              </c:ext>
            </c:extLst>
          </c:dLbls>
          <c:cat>
            <c:strRef>
              <c:f>Planilha1!$A$29:$A$32</c:f>
              <c:strCache>
                <c:ptCount val="4"/>
                <c:pt idx="0">
                  <c:v>Habitação precária*</c:v>
                </c:pt>
                <c:pt idx="1">
                  <c:v>Coabitação familiar</c:v>
                </c:pt>
                <c:pt idx="2">
                  <c:v>Ônus excessivo com aluguel</c:v>
                </c:pt>
                <c:pt idx="3">
                  <c:v>Adensamento excessivo de domicílios</c:v>
                </c:pt>
              </c:strCache>
            </c:strRef>
          </c:cat>
          <c:val>
            <c:numRef>
              <c:f>Planilha1!$B$29:$B$32</c:f>
              <c:numCache>
                <c:formatCode>0</c:formatCode>
                <c:ptCount val="4"/>
                <c:pt idx="0">
                  <c:v>13.016582358356874</c:v>
                </c:pt>
                <c:pt idx="1">
                  <c:v>32.95885961373304</c:v>
                </c:pt>
                <c:pt idx="2">
                  <c:v>50.119479874623721</c:v>
                </c:pt>
                <c:pt idx="3">
                  <c:v>3.9050781532859538</c:v>
                </c:pt>
              </c:numCache>
            </c:numRef>
          </c:val>
          <c:extLst xmlns:c16r2="http://schemas.microsoft.com/office/drawing/2015/06/chart">
            <c:ext xmlns:c16="http://schemas.microsoft.com/office/drawing/2014/chart" uri="{C3380CC4-5D6E-409C-BE32-E72D297353CC}">
              <c16:uniqueId val="{00000000-6412-4047-B72D-0F595E985353}"/>
            </c:ext>
          </c:extLst>
        </c:ser>
        <c:ser>
          <c:idx val="1"/>
          <c:order val="1"/>
          <c:tx>
            <c:strRef>
              <c:f>Planilha1!$C$28</c:f>
              <c:strCache>
                <c:ptCount val="1"/>
                <c:pt idx="0">
                  <c:v>Nordeste</c:v>
                </c:pt>
              </c:strCache>
            </c:strRef>
          </c:tx>
          <c:dLbls>
            <c:spPr>
              <a:noFill/>
              <a:ln>
                <a:noFill/>
              </a:ln>
              <a:effectLst/>
            </c:spPr>
            <c:txPr>
              <a:bodyPr/>
              <a:lstStyle/>
              <a:p>
                <a:pPr>
                  <a:defRPr sz="800" b="1"/>
                </a:pPr>
                <a:endParaRPr lang="pt-BR"/>
              </a:p>
            </c:txPr>
            <c:showVal val="1"/>
            <c:extLst xmlns:c16r2="http://schemas.microsoft.com/office/drawing/2015/06/chart">
              <c:ext xmlns:c15="http://schemas.microsoft.com/office/drawing/2012/chart" uri="{CE6537A1-D6FC-4f65-9D91-7224C49458BB}">
                <c15:showLeaderLines val="0"/>
              </c:ext>
            </c:extLst>
          </c:dLbls>
          <c:cat>
            <c:strRef>
              <c:f>Planilha1!$A$29:$A$32</c:f>
              <c:strCache>
                <c:ptCount val="4"/>
                <c:pt idx="0">
                  <c:v>Habitação precária*</c:v>
                </c:pt>
                <c:pt idx="1">
                  <c:v>Coabitação familiar</c:v>
                </c:pt>
                <c:pt idx="2">
                  <c:v>Ônus excessivo com aluguel</c:v>
                </c:pt>
                <c:pt idx="3">
                  <c:v>Adensamento excessivo de domicílios</c:v>
                </c:pt>
              </c:strCache>
            </c:strRef>
          </c:cat>
          <c:val>
            <c:numRef>
              <c:f>Planilha1!$C$29:$C$32</c:f>
              <c:numCache>
                <c:formatCode>0</c:formatCode>
                <c:ptCount val="4"/>
                <c:pt idx="0">
                  <c:v>25.274614373463177</c:v>
                </c:pt>
                <c:pt idx="1">
                  <c:v>33.616197125956454</c:v>
                </c:pt>
                <c:pt idx="2">
                  <c:v>37.92366176840499</c:v>
                </c:pt>
                <c:pt idx="3">
                  <c:v>3.1855267321751692</c:v>
                </c:pt>
              </c:numCache>
            </c:numRef>
          </c:val>
          <c:extLst xmlns:c16r2="http://schemas.microsoft.com/office/drawing/2015/06/chart">
            <c:ext xmlns:c16="http://schemas.microsoft.com/office/drawing/2014/chart" uri="{C3380CC4-5D6E-409C-BE32-E72D297353CC}">
              <c16:uniqueId val="{00000001-6412-4047-B72D-0F595E985353}"/>
            </c:ext>
          </c:extLst>
        </c:ser>
        <c:ser>
          <c:idx val="2"/>
          <c:order val="2"/>
          <c:tx>
            <c:strRef>
              <c:f>Planilha1!$D$28</c:f>
              <c:strCache>
                <c:ptCount val="1"/>
                <c:pt idx="0">
                  <c:v>Brasil</c:v>
                </c:pt>
              </c:strCache>
            </c:strRef>
          </c:tx>
          <c:dLbls>
            <c:spPr>
              <a:noFill/>
              <a:ln>
                <a:noFill/>
              </a:ln>
              <a:effectLst/>
            </c:spPr>
            <c:txPr>
              <a:bodyPr/>
              <a:lstStyle/>
              <a:p>
                <a:pPr>
                  <a:defRPr sz="800" b="1"/>
                </a:pPr>
                <a:endParaRPr lang="pt-BR"/>
              </a:p>
            </c:txPr>
            <c:showVal val="1"/>
            <c:extLst xmlns:c16r2="http://schemas.microsoft.com/office/drawing/2015/06/chart">
              <c:ext xmlns:c15="http://schemas.microsoft.com/office/drawing/2012/chart" uri="{CE6537A1-D6FC-4f65-9D91-7224C49458BB}">
                <c15:showLeaderLines val="0"/>
              </c:ext>
            </c:extLst>
          </c:dLbls>
          <c:cat>
            <c:strRef>
              <c:f>Planilha1!$A$29:$A$32</c:f>
              <c:strCache>
                <c:ptCount val="4"/>
                <c:pt idx="0">
                  <c:v>Habitação precária*</c:v>
                </c:pt>
                <c:pt idx="1">
                  <c:v>Coabitação familiar</c:v>
                </c:pt>
                <c:pt idx="2">
                  <c:v>Ônus excessivo com aluguel</c:v>
                </c:pt>
                <c:pt idx="3">
                  <c:v>Adensamento excessivo de domicílios</c:v>
                </c:pt>
              </c:strCache>
            </c:strRef>
          </c:cat>
          <c:val>
            <c:numRef>
              <c:f>Planilha1!$D$29:$D$32</c:f>
              <c:numCache>
                <c:formatCode>0</c:formatCode>
                <c:ptCount val="4"/>
                <c:pt idx="0">
                  <c:v>14.831169227578902</c:v>
                </c:pt>
                <c:pt idx="1">
                  <c:v>29.933400390796166</c:v>
                </c:pt>
                <c:pt idx="2">
                  <c:v>49.998434486731135</c:v>
                </c:pt>
                <c:pt idx="3">
                  <c:v>5.2369958948937994</c:v>
                </c:pt>
              </c:numCache>
            </c:numRef>
          </c:val>
          <c:extLst xmlns:c16r2="http://schemas.microsoft.com/office/drawing/2015/06/chart">
            <c:ext xmlns:c16="http://schemas.microsoft.com/office/drawing/2014/chart" uri="{C3380CC4-5D6E-409C-BE32-E72D297353CC}">
              <c16:uniqueId val="{00000002-6412-4047-B72D-0F595E985353}"/>
            </c:ext>
          </c:extLst>
        </c:ser>
        <c:dLbls>
          <c:showVal val="1"/>
        </c:dLbls>
        <c:overlap val="-25"/>
        <c:axId val="96475776"/>
        <c:axId val="96477568"/>
      </c:barChart>
      <c:catAx>
        <c:axId val="96475776"/>
        <c:scaling>
          <c:orientation val="minMax"/>
        </c:scaling>
        <c:axPos val="b"/>
        <c:numFmt formatCode="General" sourceLinked="1"/>
        <c:majorTickMark val="none"/>
        <c:tickLblPos val="nextTo"/>
        <c:txPr>
          <a:bodyPr/>
          <a:lstStyle/>
          <a:p>
            <a:pPr>
              <a:defRPr sz="800" b="1"/>
            </a:pPr>
            <a:endParaRPr lang="pt-BR"/>
          </a:p>
        </c:txPr>
        <c:crossAx val="96477568"/>
        <c:crosses val="autoZero"/>
        <c:auto val="1"/>
        <c:lblAlgn val="ctr"/>
        <c:lblOffset val="100"/>
      </c:catAx>
      <c:valAx>
        <c:axId val="96477568"/>
        <c:scaling>
          <c:orientation val="minMax"/>
        </c:scaling>
        <c:delete val="1"/>
        <c:axPos val="l"/>
        <c:numFmt formatCode="0" sourceLinked="1"/>
        <c:tickLblPos val="none"/>
        <c:crossAx val="96475776"/>
        <c:crosses val="autoZero"/>
        <c:crossBetween val="between"/>
      </c:valAx>
    </c:plotArea>
    <c:legend>
      <c:legendPos val="b"/>
      <c:layout/>
      <c:txPr>
        <a:bodyPr/>
        <a:lstStyle/>
        <a:p>
          <a:pPr>
            <a:defRPr sz="800" b="1"/>
          </a:pPr>
          <a:endParaRPr lang="pt-BR"/>
        </a:p>
      </c:txPr>
    </c:legend>
    <c:plotVisOnly val="1"/>
    <c:dispBlanksAs val="gap"/>
  </c:chart>
  <c:spPr>
    <a:ln>
      <a:noFill/>
    </a:ln>
  </c:sp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pt-BR"/>
  <c:style val="8"/>
  <c:chart>
    <c:plotArea>
      <c:layout/>
      <c:barChart>
        <c:barDir val="col"/>
        <c:grouping val="clustered"/>
        <c:ser>
          <c:idx val="0"/>
          <c:order val="0"/>
          <c:tx>
            <c:strRef>
              <c:f>Planilha1!$B$9</c:f>
              <c:strCache>
                <c:ptCount val="1"/>
                <c:pt idx="0">
                  <c:v>Alagoas</c:v>
                </c:pt>
              </c:strCache>
            </c:strRef>
          </c:tx>
          <c:dLbls>
            <c:spPr>
              <a:noFill/>
              <a:ln>
                <a:noFill/>
              </a:ln>
              <a:effectLst/>
            </c:spPr>
            <c:txPr>
              <a:bodyPr/>
              <a:lstStyle/>
              <a:p>
                <a:pPr>
                  <a:defRPr sz="800" b="1"/>
                </a:pPr>
                <a:endParaRPr lang="pt-BR"/>
              </a:p>
            </c:txPr>
            <c:showVal val="1"/>
            <c:extLst xmlns:c16r2="http://schemas.microsoft.com/office/drawing/2015/06/chart">
              <c:ext xmlns:c15="http://schemas.microsoft.com/office/drawing/2012/chart" uri="{CE6537A1-D6FC-4f65-9D91-7224C49458BB}">
                <c15:showLeaderLines val="0"/>
              </c:ext>
            </c:extLst>
          </c:dLbls>
          <c:cat>
            <c:strRef>
              <c:f>Planilha1!$A$10:$A$14</c:f>
              <c:strCache>
                <c:ptCount val="5"/>
                <c:pt idx="0">
                  <c:v>Carência de infraestrutura urbana</c:v>
                </c:pt>
                <c:pt idx="1">
                  <c:v>Adensamento excessivo de domicílios urbanos próprios</c:v>
                </c:pt>
                <c:pt idx="2">
                  <c:v>Ausência de banheiro exclusico</c:v>
                </c:pt>
                <c:pt idx="3">
                  <c:v>Cobertura inadequada</c:v>
                </c:pt>
                <c:pt idx="4">
                  <c:v>Inadequação fundiária</c:v>
                </c:pt>
              </c:strCache>
            </c:strRef>
          </c:cat>
          <c:val>
            <c:numRef>
              <c:f>Planilha1!$B$10:$B$14</c:f>
              <c:numCache>
                <c:formatCode>0</c:formatCode>
                <c:ptCount val="5"/>
                <c:pt idx="0">
                  <c:v>89.920695990829003</c:v>
                </c:pt>
                <c:pt idx="1">
                  <c:v>3.1621099577568752</c:v>
                </c:pt>
                <c:pt idx="2">
                  <c:v>0.79052748943921858</c:v>
                </c:pt>
                <c:pt idx="3">
                  <c:v>3.3599773865795628</c:v>
                </c:pt>
                <c:pt idx="4">
                  <c:v>2.7666891753953422</c:v>
                </c:pt>
              </c:numCache>
            </c:numRef>
          </c:val>
          <c:extLst xmlns:c16r2="http://schemas.microsoft.com/office/drawing/2015/06/chart">
            <c:ext xmlns:c16="http://schemas.microsoft.com/office/drawing/2014/chart" uri="{C3380CC4-5D6E-409C-BE32-E72D297353CC}">
              <c16:uniqueId val="{00000000-0DD7-4473-A9E6-737743623C44}"/>
            </c:ext>
          </c:extLst>
        </c:ser>
        <c:ser>
          <c:idx val="1"/>
          <c:order val="1"/>
          <c:tx>
            <c:strRef>
              <c:f>Planilha1!$C$9</c:f>
              <c:strCache>
                <c:ptCount val="1"/>
                <c:pt idx="0">
                  <c:v>Nordeste</c:v>
                </c:pt>
              </c:strCache>
            </c:strRef>
          </c:tx>
          <c:dLbls>
            <c:spPr>
              <a:noFill/>
              <a:ln>
                <a:noFill/>
              </a:ln>
              <a:effectLst/>
            </c:spPr>
            <c:txPr>
              <a:bodyPr/>
              <a:lstStyle/>
              <a:p>
                <a:pPr>
                  <a:defRPr sz="800" b="1"/>
                </a:pPr>
                <a:endParaRPr lang="pt-BR"/>
              </a:p>
            </c:txPr>
            <c:showVal val="1"/>
            <c:extLst xmlns:c16r2="http://schemas.microsoft.com/office/drawing/2015/06/chart">
              <c:ext xmlns:c15="http://schemas.microsoft.com/office/drawing/2012/chart" uri="{CE6537A1-D6FC-4f65-9D91-7224C49458BB}">
                <c15:showLeaderLines val="0"/>
              </c:ext>
            </c:extLst>
          </c:dLbls>
          <c:cat>
            <c:strRef>
              <c:f>Planilha1!$A$10:$A$14</c:f>
              <c:strCache>
                <c:ptCount val="5"/>
                <c:pt idx="0">
                  <c:v>Carência de infraestrutura urbana</c:v>
                </c:pt>
                <c:pt idx="1">
                  <c:v>Adensamento excessivo de domicílios urbanos próprios</c:v>
                </c:pt>
                <c:pt idx="2">
                  <c:v>Ausência de banheiro exclusico</c:v>
                </c:pt>
                <c:pt idx="3">
                  <c:v>Cobertura inadequada</c:v>
                </c:pt>
                <c:pt idx="4">
                  <c:v>Inadequação fundiária</c:v>
                </c:pt>
              </c:strCache>
            </c:strRef>
          </c:cat>
          <c:val>
            <c:numRef>
              <c:f>Planilha1!$C$10:$C$14</c:f>
              <c:numCache>
                <c:formatCode>0</c:formatCode>
                <c:ptCount val="5"/>
                <c:pt idx="0">
                  <c:v>81.945285499954466</c:v>
                </c:pt>
                <c:pt idx="1">
                  <c:v>6.0460928599846424</c:v>
                </c:pt>
                <c:pt idx="2">
                  <c:v>1.1723204237748144</c:v>
                </c:pt>
                <c:pt idx="3">
                  <c:v>1.4928358048381951</c:v>
                </c:pt>
                <c:pt idx="4">
                  <c:v>9.3434654114479248</c:v>
                </c:pt>
              </c:numCache>
            </c:numRef>
          </c:val>
          <c:extLst xmlns:c16r2="http://schemas.microsoft.com/office/drawing/2015/06/chart">
            <c:ext xmlns:c16="http://schemas.microsoft.com/office/drawing/2014/chart" uri="{C3380CC4-5D6E-409C-BE32-E72D297353CC}">
              <c16:uniqueId val="{00000001-0DD7-4473-A9E6-737743623C44}"/>
            </c:ext>
          </c:extLst>
        </c:ser>
        <c:ser>
          <c:idx val="2"/>
          <c:order val="2"/>
          <c:tx>
            <c:strRef>
              <c:f>Planilha1!$D$9</c:f>
              <c:strCache>
                <c:ptCount val="1"/>
                <c:pt idx="0">
                  <c:v>Brasil</c:v>
                </c:pt>
              </c:strCache>
            </c:strRef>
          </c:tx>
          <c:dLbls>
            <c:spPr>
              <a:noFill/>
              <a:ln>
                <a:noFill/>
              </a:ln>
              <a:effectLst/>
            </c:spPr>
            <c:txPr>
              <a:bodyPr/>
              <a:lstStyle/>
              <a:p>
                <a:pPr>
                  <a:defRPr sz="800" b="1"/>
                </a:pPr>
                <a:endParaRPr lang="pt-BR"/>
              </a:p>
            </c:txPr>
            <c:showVal val="1"/>
            <c:extLst xmlns:c16r2="http://schemas.microsoft.com/office/drawing/2015/06/chart">
              <c:ext xmlns:c15="http://schemas.microsoft.com/office/drawing/2012/chart" uri="{CE6537A1-D6FC-4f65-9D91-7224C49458BB}">
                <c15:showLeaderLines val="0"/>
              </c:ext>
            </c:extLst>
          </c:dLbls>
          <c:cat>
            <c:strRef>
              <c:f>Planilha1!$A$10:$A$14</c:f>
              <c:strCache>
                <c:ptCount val="5"/>
                <c:pt idx="0">
                  <c:v>Carência de infraestrutura urbana</c:v>
                </c:pt>
                <c:pt idx="1">
                  <c:v>Adensamento excessivo de domicílios urbanos próprios</c:v>
                </c:pt>
                <c:pt idx="2">
                  <c:v>Ausência de banheiro exclusico</c:v>
                </c:pt>
                <c:pt idx="3">
                  <c:v>Cobertura inadequada</c:v>
                </c:pt>
                <c:pt idx="4">
                  <c:v>Inadequação fundiária</c:v>
                </c:pt>
              </c:strCache>
            </c:strRef>
          </c:cat>
          <c:val>
            <c:numRef>
              <c:f>Planilha1!$D$10:$D$14</c:f>
              <c:numCache>
                <c:formatCode>0</c:formatCode>
                <c:ptCount val="5"/>
                <c:pt idx="0">
                  <c:v>64.679185829220501</c:v>
                </c:pt>
                <c:pt idx="1">
                  <c:v>9.1820649680530853</c:v>
                </c:pt>
                <c:pt idx="2">
                  <c:v>1.9132968545436235</c:v>
                </c:pt>
                <c:pt idx="3">
                  <c:v>7.4723063323150614</c:v>
                </c:pt>
                <c:pt idx="4">
                  <c:v>16.753146015867003</c:v>
                </c:pt>
              </c:numCache>
            </c:numRef>
          </c:val>
          <c:extLst xmlns:c16r2="http://schemas.microsoft.com/office/drawing/2015/06/chart">
            <c:ext xmlns:c16="http://schemas.microsoft.com/office/drawing/2014/chart" uri="{C3380CC4-5D6E-409C-BE32-E72D297353CC}">
              <c16:uniqueId val="{00000002-0DD7-4473-A9E6-737743623C44}"/>
            </c:ext>
          </c:extLst>
        </c:ser>
        <c:dLbls>
          <c:showVal val="1"/>
        </c:dLbls>
        <c:gapWidth val="75"/>
        <c:axId val="96526336"/>
        <c:axId val="96527872"/>
      </c:barChart>
      <c:catAx>
        <c:axId val="96526336"/>
        <c:scaling>
          <c:orientation val="minMax"/>
        </c:scaling>
        <c:axPos val="b"/>
        <c:numFmt formatCode="General" sourceLinked="1"/>
        <c:majorTickMark val="none"/>
        <c:tickLblPos val="nextTo"/>
        <c:txPr>
          <a:bodyPr/>
          <a:lstStyle/>
          <a:p>
            <a:pPr>
              <a:defRPr sz="800" b="1"/>
            </a:pPr>
            <a:endParaRPr lang="pt-BR"/>
          </a:p>
        </c:txPr>
        <c:crossAx val="96527872"/>
        <c:crosses val="autoZero"/>
        <c:auto val="1"/>
        <c:lblAlgn val="ctr"/>
        <c:lblOffset val="100"/>
      </c:catAx>
      <c:valAx>
        <c:axId val="96527872"/>
        <c:scaling>
          <c:orientation val="minMax"/>
        </c:scaling>
        <c:delete val="1"/>
        <c:axPos val="l"/>
        <c:numFmt formatCode="0" sourceLinked="1"/>
        <c:tickLblPos val="none"/>
        <c:crossAx val="96526336"/>
        <c:crosses val="autoZero"/>
        <c:crossBetween val="between"/>
      </c:valAx>
    </c:plotArea>
    <c:legend>
      <c:legendPos val="b"/>
      <c:layout/>
      <c:txPr>
        <a:bodyPr/>
        <a:lstStyle/>
        <a:p>
          <a:pPr>
            <a:defRPr sz="800" b="1"/>
          </a:pPr>
          <a:endParaRPr lang="pt-BR"/>
        </a:p>
      </c:txPr>
    </c:legend>
    <c:plotVisOnly val="1"/>
    <c:dispBlanksAs val="gap"/>
  </c:chart>
  <c:spPr>
    <a:ln>
      <a:noFill/>
    </a:ln>
  </c:sp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pt-BR"/>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739784732900153"/>
          <c:y val="8.4493480635449036E-2"/>
          <c:w val="0.54520390853628298"/>
          <c:h val="0.83101303872910193"/>
        </c:manualLayout>
      </c:layout>
      <c:doughnutChart>
        <c:varyColors val="1"/>
        <c:ser>
          <c:idx val="0"/>
          <c:order val="0"/>
          <c:tx>
            <c:strRef>
              <c:f>Plan1!$B$1</c:f>
              <c:strCache>
                <c:ptCount val="1"/>
                <c:pt idx="0">
                  <c:v>Atend</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71F8-4B26-A317-B39023EE1824}"/>
              </c:ext>
            </c:extLst>
          </c:dPt>
          <c:dPt>
            <c:idx val="1"/>
            <c:spPr>
              <a:solidFill>
                <a:schemeClr val="bg1">
                  <a:lumMod val="8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71F8-4B26-A317-B39023EE1824}"/>
              </c:ext>
            </c:extLst>
          </c:dPt>
          <c:cat>
            <c:strRef>
              <c:f>Plan1!$A$2:$A$6</c:f>
              <c:strCache>
                <c:ptCount val="2"/>
                <c:pt idx="0">
                  <c:v>Telefônico</c:v>
                </c:pt>
                <c:pt idx="1">
                  <c:v>Diferença</c:v>
                </c:pt>
              </c:strCache>
            </c:strRef>
          </c:cat>
          <c:val>
            <c:numRef>
              <c:f>Plan1!$B$2:$B$6</c:f>
              <c:numCache>
                <c:formatCode>_-* #,##0_-;\-* #,##0_-;_-* "-"??_-;_-@_-</c:formatCode>
                <c:ptCount val="5"/>
                <c:pt idx="0" formatCode="General">
                  <c:v>1228807</c:v>
                </c:pt>
                <c:pt idx="1">
                  <c:v>62450</c:v>
                </c:pt>
              </c:numCache>
            </c:numRef>
          </c:val>
          <c:extLst xmlns:c16r2="http://schemas.microsoft.com/office/drawing/2015/06/chart">
            <c:ext xmlns:c16="http://schemas.microsoft.com/office/drawing/2014/chart" uri="{C3380CC4-5D6E-409C-BE32-E72D297353CC}">
              <c16:uniqueId val="{00000004-71F8-4B26-A317-B39023EE1824}"/>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2"/>
  <c:userShapes r:id="rId3"/>
</c:chartSpace>
</file>

<file path=ppt/charts/chart16.xml><?xml version="1.0" encoding="utf-8"?>
<c:chartSpace xmlns:c="http://schemas.openxmlformats.org/drawingml/2006/chart" xmlns:a="http://schemas.openxmlformats.org/drawingml/2006/main" xmlns:r="http://schemas.openxmlformats.org/officeDocument/2006/relationships">
  <c:lang val="pt-BR"/>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739784732900153"/>
          <c:y val="8.4493480635449036E-2"/>
          <c:w val="0.54520390853628298"/>
          <c:h val="0.83101303872910193"/>
        </c:manualLayout>
      </c:layout>
      <c:doughnutChart>
        <c:varyColors val="1"/>
        <c:ser>
          <c:idx val="0"/>
          <c:order val="0"/>
          <c:tx>
            <c:strRef>
              <c:f>Plan1!$B$1</c:f>
              <c:strCache>
                <c:ptCount val="1"/>
                <c:pt idx="0">
                  <c:v>Atend</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F31C-4706-A376-1A0CC35454D5}"/>
              </c:ext>
            </c:extLst>
          </c:dPt>
          <c:dPt>
            <c:idx val="1"/>
            <c:spPr>
              <a:solidFill>
                <a:schemeClr val="bg1">
                  <a:lumMod val="8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F31C-4706-A376-1A0CC35454D5}"/>
              </c:ext>
            </c:extLst>
          </c:dPt>
          <c:cat>
            <c:strRef>
              <c:f>Plan1!$A$2:$A$6</c:f>
              <c:strCache>
                <c:ptCount val="2"/>
                <c:pt idx="0">
                  <c:v>Presencial</c:v>
                </c:pt>
                <c:pt idx="1">
                  <c:v>Diferença</c:v>
                </c:pt>
              </c:strCache>
            </c:strRef>
          </c:cat>
          <c:val>
            <c:numRef>
              <c:f>Plan1!$B$2:$B$6</c:f>
              <c:numCache>
                <c:formatCode>_-* #,##0_-;\-* #,##0_-;_-* "-"??_-;_-@_-</c:formatCode>
                <c:ptCount val="5"/>
                <c:pt idx="0" formatCode="General">
                  <c:v>1281930</c:v>
                </c:pt>
                <c:pt idx="1">
                  <c:v>65444.870000000112</c:v>
                </c:pt>
              </c:numCache>
            </c:numRef>
          </c:val>
          <c:extLst xmlns:c16r2="http://schemas.microsoft.com/office/drawing/2015/06/chart">
            <c:ext xmlns:c16="http://schemas.microsoft.com/office/drawing/2014/chart" uri="{C3380CC4-5D6E-409C-BE32-E72D297353CC}">
              <c16:uniqueId val="{00000004-F31C-4706-A376-1A0CC35454D5}"/>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2"/>
  <c:userShapes r:id="rId3"/>
</c:chartSpace>
</file>

<file path=ppt/charts/chart17.xml><?xml version="1.0" encoding="utf-8"?>
<c:chartSpace xmlns:c="http://schemas.openxmlformats.org/drawingml/2006/chart" xmlns:a="http://schemas.openxmlformats.org/drawingml/2006/main" xmlns:r="http://schemas.openxmlformats.org/officeDocument/2006/relationships">
  <c:lang val="pt-BR"/>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739784732900153"/>
          <c:y val="8.4493480635449036E-2"/>
          <c:w val="0.54520390853628298"/>
          <c:h val="0.83101303872910193"/>
        </c:manualLayout>
      </c:layout>
      <c:doughnutChart>
        <c:varyColors val="1"/>
        <c:ser>
          <c:idx val="0"/>
          <c:order val="0"/>
          <c:tx>
            <c:strRef>
              <c:f>Plan1!$B$1</c:f>
              <c:strCache>
                <c:ptCount val="1"/>
                <c:pt idx="0">
                  <c:v>Atend</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DC5E-4CD3-93E9-4DCDCA37F887}"/>
              </c:ext>
            </c:extLst>
          </c:dPt>
          <c:dPt>
            <c:idx val="1"/>
            <c:spPr>
              <a:solidFill>
                <a:schemeClr val="bg1">
                  <a:lumMod val="8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C5E-4CD3-93E9-4DCDCA37F887}"/>
              </c:ext>
            </c:extLst>
          </c:dPt>
          <c:cat>
            <c:strRef>
              <c:f>Plan1!$A$2:$A$6</c:f>
              <c:strCache>
                <c:ptCount val="2"/>
                <c:pt idx="0">
                  <c:v>Presencial</c:v>
                </c:pt>
                <c:pt idx="1">
                  <c:v>Diferença</c:v>
                </c:pt>
              </c:strCache>
            </c:strRef>
          </c:cat>
          <c:val>
            <c:numRef>
              <c:f>Plan1!$B$2:$B$6</c:f>
              <c:numCache>
                <c:formatCode>_-* #,##0_-;\-* #,##0_-;_-* "-"??_-;_-@_-</c:formatCode>
                <c:ptCount val="5"/>
                <c:pt idx="0" formatCode="General">
                  <c:v>1223044.83</c:v>
                </c:pt>
                <c:pt idx="1">
                  <c:v>77651.790000000008</c:v>
                </c:pt>
              </c:numCache>
            </c:numRef>
          </c:val>
          <c:extLst xmlns:c16r2="http://schemas.microsoft.com/office/drawing/2015/06/chart">
            <c:ext xmlns:c16="http://schemas.microsoft.com/office/drawing/2014/chart" uri="{C3380CC4-5D6E-409C-BE32-E72D297353CC}">
              <c16:uniqueId val="{00000004-DC5E-4CD3-93E9-4DCDCA37F887}"/>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2"/>
  <c:userShapes r:id="rId3"/>
</c:chartSpace>
</file>

<file path=ppt/charts/chart18.xml><?xml version="1.0" encoding="utf-8"?>
<c:chartSpace xmlns:c="http://schemas.openxmlformats.org/drawingml/2006/chart" xmlns:a="http://schemas.openxmlformats.org/drawingml/2006/main" xmlns:r="http://schemas.openxmlformats.org/officeDocument/2006/relationships">
  <c:lang val="pt-BR"/>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739784732900153"/>
          <c:y val="8.4493480635449036E-2"/>
          <c:w val="0.54520390853628298"/>
          <c:h val="0.83101303872910193"/>
        </c:manualLayout>
      </c:layout>
      <c:doughnutChart>
        <c:varyColors val="1"/>
        <c:ser>
          <c:idx val="0"/>
          <c:order val="0"/>
          <c:tx>
            <c:strRef>
              <c:f>Plan1!$B$1</c:f>
              <c:strCache>
                <c:ptCount val="1"/>
                <c:pt idx="0">
                  <c:v>Atend</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DC5E-4CD3-93E9-4DCDCA37F887}"/>
              </c:ext>
            </c:extLst>
          </c:dPt>
          <c:dPt>
            <c:idx val="1"/>
            <c:spPr>
              <a:solidFill>
                <a:schemeClr val="bg1">
                  <a:lumMod val="8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C5E-4CD3-93E9-4DCDCA37F887}"/>
              </c:ext>
            </c:extLst>
          </c:dPt>
          <c:cat>
            <c:strRef>
              <c:f>Plan1!$A$2:$A$6</c:f>
              <c:strCache>
                <c:ptCount val="2"/>
                <c:pt idx="0">
                  <c:v>Presencial</c:v>
                </c:pt>
                <c:pt idx="1">
                  <c:v>Diferença</c:v>
                </c:pt>
              </c:strCache>
            </c:strRef>
          </c:cat>
          <c:val>
            <c:numRef>
              <c:f>Plan1!$B$2:$B$6</c:f>
              <c:numCache>
                <c:formatCode>_-* #,##0_-;\-* #,##0_-;_-* "-"??_-;_-@_-</c:formatCode>
                <c:ptCount val="5"/>
                <c:pt idx="0" formatCode="General">
                  <c:v>1277788</c:v>
                </c:pt>
                <c:pt idx="1">
                  <c:v>128134.12000000018</c:v>
                </c:pt>
              </c:numCache>
            </c:numRef>
          </c:val>
          <c:extLst xmlns:c16r2="http://schemas.microsoft.com/office/drawing/2015/06/chart">
            <c:ext xmlns:c16="http://schemas.microsoft.com/office/drawing/2014/chart" uri="{C3380CC4-5D6E-409C-BE32-E72D297353CC}">
              <c16:uniqueId val="{00000004-DC5E-4CD3-93E9-4DCDCA37F887}"/>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2"/>
  <c:userShapes r:id="rId3"/>
</c:chartSpace>
</file>

<file path=ppt/charts/chart19.xml><?xml version="1.0" encoding="utf-8"?>
<c:chartSpace xmlns:c="http://schemas.openxmlformats.org/drawingml/2006/chart" xmlns:a="http://schemas.openxmlformats.org/drawingml/2006/main" xmlns:r="http://schemas.openxmlformats.org/officeDocument/2006/relationships">
  <c:lang val="pt-BR"/>
  <c:chart>
    <c:autoTitleDeleted val="1"/>
    <c:plotArea>
      <c:layout/>
      <c:doughnutChart>
        <c:varyColors val="1"/>
        <c:ser>
          <c:idx val="0"/>
          <c:order val="0"/>
          <c:tx>
            <c:strRef>
              <c:f>Plan1!$B$1</c:f>
              <c:strCache>
                <c:ptCount val="1"/>
                <c:pt idx="0">
                  <c:v>Arrecadação</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C0F8-46A0-86A5-C7759DCB9414}"/>
              </c:ext>
            </c:extLst>
          </c:dPt>
          <c:dPt>
            <c:idx val="1"/>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C0F8-46A0-86A5-C7759DCB9414}"/>
              </c:ext>
            </c:extLst>
          </c:dPt>
          <c:cat>
            <c:strRef>
              <c:f>Plan1!$A$2:$A$3</c:f>
              <c:strCache>
                <c:ptCount val="2"/>
                <c:pt idx="0">
                  <c:v>Arrecadado</c:v>
                </c:pt>
                <c:pt idx="1">
                  <c:v>Diferença</c:v>
                </c:pt>
              </c:strCache>
            </c:strRef>
          </c:cat>
          <c:val>
            <c:numRef>
              <c:f>Plan1!$B$2:$B$3</c:f>
              <c:numCache>
                <c:formatCode>_(* #,##0.00_);_(* \(#,##0.00\);_(* "-"??_);_(@_)</c:formatCode>
                <c:ptCount val="2"/>
                <c:pt idx="0">
                  <c:v>51</c:v>
                </c:pt>
                <c:pt idx="1">
                  <c:v>49</c:v>
                </c:pt>
              </c:numCache>
            </c:numRef>
          </c:val>
          <c:extLst xmlns:c16r2="http://schemas.microsoft.com/office/drawing/2015/06/chart">
            <c:ext xmlns:c16="http://schemas.microsoft.com/office/drawing/2014/chart" uri="{C3380CC4-5D6E-409C-BE32-E72D297353CC}">
              <c16:uniqueId val="{00000004-C0F8-46A0-86A5-C7759DCB9414}"/>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pt-BR"/>
  <c:chart>
    <c:autoTitleDeleted val="1"/>
    <c:plotArea>
      <c:layout>
        <c:manualLayout>
          <c:layoutTarget val="inner"/>
          <c:xMode val="edge"/>
          <c:yMode val="edge"/>
          <c:x val="1.0713073068064323E-2"/>
          <c:y val="0.25846484778763062"/>
          <c:w val="0.53155421595475549"/>
          <c:h val="0.37271984535175112"/>
        </c:manualLayout>
      </c:layout>
      <c:barChart>
        <c:barDir val="col"/>
        <c:grouping val="clustered"/>
        <c:ser>
          <c:idx val="0"/>
          <c:order val="0"/>
          <c:tx>
            <c:strRef>
              <c:f>Plan1!$B$1</c:f>
              <c:strCache>
                <c:ptCount val="1"/>
                <c:pt idx="0">
                  <c:v>Colunas1</c:v>
                </c:pt>
              </c:strCache>
            </c:strRef>
          </c:tx>
          <c:dPt>
            <c:idx val="0"/>
            <c:spPr>
              <a:solidFill>
                <a:srgbClr val="CCFF66"/>
              </a:solidFill>
            </c:spPr>
            <c:extLst xmlns:c16r2="http://schemas.microsoft.com/office/drawing/2015/06/chart">
              <c:ext xmlns:c16="http://schemas.microsoft.com/office/drawing/2014/chart" uri="{C3380CC4-5D6E-409C-BE32-E72D297353CC}">
                <c16:uniqueId val="{00000000-C6BF-4970-800E-3C9C1DA523AE}"/>
              </c:ext>
            </c:extLst>
          </c:dPt>
          <c:dPt>
            <c:idx val="1"/>
            <c:spPr>
              <a:solidFill>
                <a:srgbClr val="336600"/>
              </a:solidFill>
            </c:spPr>
            <c:extLst xmlns:c16r2="http://schemas.microsoft.com/office/drawing/2015/06/chart">
              <c:ext xmlns:c16="http://schemas.microsoft.com/office/drawing/2014/chart" uri="{C3380CC4-5D6E-409C-BE32-E72D297353CC}">
                <c16:uniqueId val="{00000001-C6BF-4970-800E-3C9C1DA523AE}"/>
              </c:ext>
            </c:extLst>
          </c:dPt>
          <c:dPt>
            <c:idx val="2"/>
            <c:spPr>
              <a:solidFill>
                <a:srgbClr val="8BEE06"/>
              </a:solidFill>
            </c:spPr>
            <c:extLst xmlns:c16r2="http://schemas.microsoft.com/office/drawing/2015/06/chart">
              <c:ext xmlns:c16="http://schemas.microsoft.com/office/drawing/2014/chart" uri="{C3380CC4-5D6E-409C-BE32-E72D297353CC}">
                <c16:uniqueId val="{00000002-C6BF-4970-800E-3C9C1DA523AE}"/>
              </c:ext>
            </c:extLst>
          </c:dPt>
          <c:dPt>
            <c:idx val="3"/>
            <c:spPr>
              <a:solidFill>
                <a:schemeClr val="accent6">
                  <a:lumMod val="75000"/>
                </a:schemeClr>
              </a:solidFill>
            </c:spPr>
            <c:extLst xmlns:c16r2="http://schemas.microsoft.com/office/drawing/2015/06/chart">
              <c:ext xmlns:c16="http://schemas.microsoft.com/office/drawing/2014/chart" uri="{C3380CC4-5D6E-409C-BE32-E72D297353CC}">
                <c16:uniqueId val="{00000003-C6BF-4970-800E-3C9C1DA523AE}"/>
              </c:ext>
            </c:extLst>
          </c:dPt>
          <c:dPt>
            <c:idx val="4"/>
            <c:spPr>
              <a:solidFill>
                <a:srgbClr val="66FF99"/>
              </a:solidFill>
            </c:spPr>
            <c:extLst xmlns:c16r2="http://schemas.microsoft.com/office/drawing/2015/06/chart">
              <c:ext xmlns:c16="http://schemas.microsoft.com/office/drawing/2014/chart" uri="{C3380CC4-5D6E-409C-BE32-E72D297353CC}">
                <c16:uniqueId val="{00000004-C6BF-4970-800E-3C9C1DA523AE}"/>
              </c:ext>
            </c:extLst>
          </c:dPt>
          <c:dPt>
            <c:idx val="5"/>
            <c:spPr>
              <a:solidFill>
                <a:srgbClr val="CCCC00"/>
              </a:solidFill>
            </c:spPr>
            <c:extLst xmlns:c16r2="http://schemas.microsoft.com/office/drawing/2015/06/chart">
              <c:ext xmlns:c16="http://schemas.microsoft.com/office/drawing/2014/chart" uri="{C3380CC4-5D6E-409C-BE32-E72D297353CC}">
                <c16:uniqueId val="{00000005-C6BF-4970-800E-3C9C1DA523AE}"/>
              </c:ext>
            </c:extLst>
          </c:dPt>
          <c:dPt>
            <c:idx val="6"/>
            <c:spPr>
              <a:solidFill>
                <a:srgbClr val="40B498"/>
              </a:solidFill>
            </c:spPr>
            <c:extLst xmlns:c16r2="http://schemas.microsoft.com/office/drawing/2015/06/chart">
              <c:ext xmlns:c16="http://schemas.microsoft.com/office/drawing/2014/chart" uri="{C3380CC4-5D6E-409C-BE32-E72D297353CC}">
                <c16:uniqueId val="{00000006-C6BF-4970-800E-3C9C1DA523AE}"/>
              </c:ext>
            </c:extLst>
          </c:dPt>
          <c:dPt>
            <c:idx val="7"/>
            <c:spPr>
              <a:solidFill>
                <a:srgbClr val="33CC33"/>
              </a:solidFill>
            </c:spPr>
            <c:extLst xmlns:c16r2="http://schemas.microsoft.com/office/drawing/2015/06/chart">
              <c:ext xmlns:c16="http://schemas.microsoft.com/office/drawing/2014/chart" uri="{C3380CC4-5D6E-409C-BE32-E72D297353CC}">
                <c16:uniqueId val="{00000007-C6BF-4970-800E-3C9C1DA523AE}"/>
              </c:ext>
            </c:extLst>
          </c:dPt>
          <c:dPt>
            <c:idx val="8"/>
            <c:spPr>
              <a:solidFill>
                <a:srgbClr val="99FFCC"/>
              </a:solidFill>
            </c:spPr>
            <c:extLst xmlns:c16r2="http://schemas.microsoft.com/office/drawing/2015/06/chart">
              <c:ext xmlns:c16="http://schemas.microsoft.com/office/drawing/2014/chart" uri="{C3380CC4-5D6E-409C-BE32-E72D297353CC}">
                <c16:uniqueId val="{00000008-C6BF-4970-800E-3C9C1DA523AE}"/>
              </c:ext>
            </c:extLst>
          </c:dPt>
          <c:dLbls>
            <c:spPr>
              <a:noFill/>
              <a:ln>
                <a:noFill/>
              </a:ln>
              <a:effectLst/>
            </c:spPr>
            <c:txPr>
              <a:bodyPr wrap="square" lIns="38100" tIns="19050" rIns="38100" bIns="19050" anchor="ctr">
                <a:spAutoFit/>
              </a:bodyPr>
              <a:lstStyle/>
              <a:p>
                <a:pPr>
                  <a:defRPr sz="1500" b="1">
                    <a:solidFill>
                      <a:schemeClr val="bg1">
                        <a:lumMod val="50000"/>
                      </a:schemeClr>
                    </a:solidFill>
                    <a:latin typeface="Arial" panose="020B0604020202020204" pitchFamily="34" charset="0"/>
                    <a:cs typeface="Arial" panose="020B0604020202020204" pitchFamily="34" charset="0"/>
                  </a:defRPr>
                </a:pPr>
                <a:endParaRPr lang="pt-BR"/>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Plan1!$A$2:$A$10</c:f>
              <c:strCache>
                <c:ptCount val="4"/>
                <c:pt idx="0">
                  <c:v>JULGAMENTOS CEP/AL</c:v>
                </c:pt>
                <c:pt idx="1">
                  <c:v>RRT EXTEMPORÂNEOS</c:v>
                </c:pt>
                <c:pt idx="2">
                  <c:v>INTERRUPÇÃO DE REG</c:v>
                </c:pt>
                <c:pt idx="3">
                  <c:v>CANCELAMENTO DE RRT</c:v>
                </c:pt>
              </c:strCache>
            </c:strRef>
          </c:cat>
          <c:val>
            <c:numRef>
              <c:f>Plan1!$B$2:$B$10</c:f>
              <c:numCache>
                <c:formatCode>General</c:formatCode>
                <c:ptCount val="9"/>
                <c:pt idx="0">
                  <c:v>103</c:v>
                </c:pt>
                <c:pt idx="1">
                  <c:v>73</c:v>
                </c:pt>
                <c:pt idx="2">
                  <c:v>49</c:v>
                </c:pt>
                <c:pt idx="3">
                  <c:v>9</c:v>
                </c:pt>
              </c:numCache>
            </c:numRef>
          </c:val>
          <c:extLst xmlns:c16r2="http://schemas.microsoft.com/office/drawing/2015/06/chart">
            <c:ext xmlns:c16="http://schemas.microsoft.com/office/drawing/2014/chart" uri="{C3380CC4-5D6E-409C-BE32-E72D297353CC}">
              <c16:uniqueId val="{00000009-C6BF-4970-800E-3C9C1DA523AE}"/>
            </c:ext>
          </c:extLst>
        </c:ser>
        <c:dLbls/>
        <c:gapWidth val="20"/>
        <c:axId val="334314496"/>
        <c:axId val="334336768"/>
      </c:barChart>
      <c:catAx>
        <c:axId val="334314496"/>
        <c:scaling>
          <c:orientation val="minMax"/>
        </c:scaling>
        <c:delete val="1"/>
        <c:axPos val="b"/>
        <c:numFmt formatCode="General" sourceLinked="1"/>
        <c:tickLblPos val="none"/>
        <c:crossAx val="334336768"/>
        <c:crosses val="autoZero"/>
        <c:auto val="1"/>
        <c:lblAlgn val="ctr"/>
        <c:lblOffset val="100"/>
      </c:catAx>
      <c:valAx>
        <c:axId val="334336768"/>
        <c:scaling>
          <c:orientation val="minMax"/>
        </c:scaling>
        <c:delete val="1"/>
        <c:axPos val="l"/>
        <c:numFmt formatCode="General" sourceLinked="1"/>
        <c:majorTickMark val="none"/>
        <c:tickLblPos val="none"/>
        <c:crossAx val="334314496"/>
        <c:crosses val="autoZero"/>
        <c:crossBetween val="between"/>
      </c:valAx>
      <c:spPr>
        <a:noFill/>
        <a:ln>
          <a:noFill/>
        </a:ln>
        <a:effectLst/>
      </c:spPr>
    </c:plotArea>
    <c:plotVisOnly val="1"/>
    <c:dispBlanksAs val="gap"/>
  </c:chart>
  <c:spPr>
    <a:noFill/>
    <a:ln>
      <a:noFill/>
    </a:ln>
    <a:effectLst/>
  </c:spPr>
  <c:txPr>
    <a:bodyPr/>
    <a:lstStyle/>
    <a:p>
      <a:pPr>
        <a:defRPr/>
      </a:pPr>
      <a:endParaRPr lang="pt-BR"/>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lang val="pt-BR"/>
  <c:chart>
    <c:autoTitleDeleted val="1"/>
    <c:plotArea>
      <c:layout/>
      <c:doughnutChart>
        <c:varyColors val="1"/>
        <c:ser>
          <c:idx val="0"/>
          <c:order val="0"/>
          <c:tx>
            <c:strRef>
              <c:f>Plan1!$B$1</c:f>
              <c:strCache>
                <c:ptCount val="1"/>
                <c:pt idx="0">
                  <c:v>Arrecadação</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020C-47F7-A9D0-750CF0E8E330}"/>
              </c:ext>
            </c:extLst>
          </c:dPt>
          <c:dPt>
            <c:idx val="1"/>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020C-47F7-A9D0-750CF0E8E330}"/>
              </c:ext>
            </c:extLst>
          </c:dPt>
          <c:cat>
            <c:strRef>
              <c:f>Plan1!$A$2:$A$3</c:f>
              <c:strCache>
                <c:ptCount val="2"/>
                <c:pt idx="0">
                  <c:v>Arrecadado</c:v>
                </c:pt>
                <c:pt idx="1">
                  <c:v>Diferença</c:v>
                </c:pt>
              </c:strCache>
            </c:strRef>
          </c:cat>
          <c:val>
            <c:numRef>
              <c:f>Plan1!$B$2:$B$3</c:f>
              <c:numCache>
                <c:formatCode>_(* #,##0.00_);_(* \(#,##0.00\);_(* "-"??_);_(@_)</c:formatCode>
                <c:ptCount val="2"/>
                <c:pt idx="0">
                  <c:v>33</c:v>
                </c:pt>
                <c:pt idx="1">
                  <c:v>67</c:v>
                </c:pt>
              </c:numCache>
            </c:numRef>
          </c:val>
          <c:extLst xmlns:c16r2="http://schemas.microsoft.com/office/drawing/2015/06/chart">
            <c:ext xmlns:c16="http://schemas.microsoft.com/office/drawing/2014/chart" uri="{C3380CC4-5D6E-409C-BE32-E72D297353CC}">
              <c16:uniqueId val="{00000004-020C-47F7-A9D0-750CF0E8E330}"/>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lang val="pt-BR"/>
  <c:chart>
    <c:autoTitleDeleted val="1"/>
    <c:plotArea>
      <c:layout/>
      <c:doughnutChart>
        <c:varyColors val="1"/>
        <c:ser>
          <c:idx val="0"/>
          <c:order val="0"/>
          <c:tx>
            <c:strRef>
              <c:f>Plan1!$B$1</c:f>
              <c:strCache>
                <c:ptCount val="1"/>
                <c:pt idx="0">
                  <c:v>Arrecadação</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BF55-4B9B-A324-119CF0CC7292}"/>
              </c:ext>
            </c:extLst>
          </c:dPt>
          <c:dPt>
            <c:idx val="1"/>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BF55-4B9B-A324-119CF0CC7292}"/>
              </c:ext>
            </c:extLst>
          </c:dPt>
          <c:cat>
            <c:strRef>
              <c:f>Plan1!$A$2:$A$3</c:f>
              <c:strCache>
                <c:ptCount val="2"/>
                <c:pt idx="0">
                  <c:v>Arrecadado</c:v>
                </c:pt>
                <c:pt idx="1">
                  <c:v>Diferença</c:v>
                </c:pt>
              </c:strCache>
            </c:strRef>
          </c:cat>
          <c:val>
            <c:numRef>
              <c:f>Plan1!$B$2:$B$3</c:f>
              <c:numCache>
                <c:formatCode>_(* #,##0.00_);_(* \(#,##0.00\);_(* "-"??_);_(@_)</c:formatCode>
                <c:ptCount val="2"/>
                <c:pt idx="0">
                  <c:v>5</c:v>
                </c:pt>
                <c:pt idx="1">
                  <c:v>95</c:v>
                </c:pt>
              </c:numCache>
            </c:numRef>
          </c:val>
          <c:extLst xmlns:c16r2="http://schemas.microsoft.com/office/drawing/2015/06/chart">
            <c:ext xmlns:c16="http://schemas.microsoft.com/office/drawing/2014/chart" uri="{C3380CC4-5D6E-409C-BE32-E72D297353CC}">
              <c16:uniqueId val="{00000004-BF55-4B9B-A324-119CF0CC7292}"/>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lang val="pt-BR"/>
  <c:chart>
    <c:autoTitleDeleted val="1"/>
    <c:plotArea>
      <c:layout/>
      <c:doughnutChart>
        <c:varyColors val="1"/>
        <c:ser>
          <c:idx val="0"/>
          <c:order val="0"/>
          <c:tx>
            <c:strRef>
              <c:f>Plan1!$B$1</c:f>
              <c:strCache>
                <c:ptCount val="1"/>
                <c:pt idx="0">
                  <c:v>Arrecadação</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D8CF-45B3-9627-0D3947BC7D49}"/>
              </c:ext>
            </c:extLst>
          </c:dPt>
          <c:dPt>
            <c:idx val="1"/>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8CF-45B3-9627-0D3947BC7D49}"/>
              </c:ext>
            </c:extLst>
          </c:dPt>
          <c:cat>
            <c:strRef>
              <c:f>Plan1!$A$2:$A$3</c:f>
              <c:strCache>
                <c:ptCount val="2"/>
                <c:pt idx="0">
                  <c:v>Arrecadado</c:v>
                </c:pt>
                <c:pt idx="1">
                  <c:v>Diferença</c:v>
                </c:pt>
              </c:strCache>
            </c:strRef>
          </c:cat>
          <c:val>
            <c:numRef>
              <c:f>Plan1!$B$2:$B$3</c:f>
              <c:numCache>
                <c:formatCode>_(* #,##0.00_);_(* \(#,##0.00\);_(* "-"??_);_(@_)</c:formatCode>
                <c:ptCount val="2"/>
                <c:pt idx="0">
                  <c:v>2</c:v>
                </c:pt>
                <c:pt idx="1">
                  <c:v>98</c:v>
                </c:pt>
              </c:numCache>
            </c:numRef>
          </c:val>
          <c:extLst xmlns:c16r2="http://schemas.microsoft.com/office/drawing/2015/06/chart">
            <c:ext xmlns:c16="http://schemas.microsoft.com/office/drawing/2014/chart" uri="{C3380CC4-5D6E-409C-BE32-E72D297353CC}">
              <c16:uniqueId val="{00000004-D8CF-45B3-9627-0D3947BC7D49}"/>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lang val="pt-BR"/>
  <c:chart>
    <c:autoTitleDeleted val="1"/>
    <c:plotArea>
      <c:layout/>
      <c:doughnutChart>
        <c:varyColors val="1"/>
        <c:ser>
          <c:idx val="0"/>
          <c:order val="0"/>
          <c:tx>
            <c:strRef>
              <c:f>Plan1!$B$1</c:f>
              <c:strCache>
                <c:ptCount val="1"/>
                <c:pt idx="0">
                  <c:v>Arrecadação</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D8CF-45B3-9627-0D3947BC7D49}"/>
              </c:ext>
            </c:extLst>
          </c:dPt>
          <c:dPt>
            <c:idx val="1"/>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8CF-45B3-9627-0D3947BC7D49}"/>
              </c:ext>
            </c:extLst>
          </c:dPt>
          <c:cat>
            <c:strRef>
              <c:f>Plan1!$A$2:$A$3</c:f>
              <c:strCache>
                <c:ptCount val="2"/>
                <c:pt idx="0">
                  <c:v>Arrecadado</c:v>
                </c:pt>
                <c:pt idx="1">
                  <c:v>Diferença</c:v>
                </c:pt>
              </c:strCache>
            </c:strRef>
          </c:cat>
          <c:val>
            <c:numRef>
              <c:f>Plan1!$B$2:$B$3</c:f>
              <c:numCache>
                <c:formatCode>_(* #,##0.00_);_(* \(#,##0.00\);_(* "-"??_);_(@_)</c:formatCode>
                <c:ptCount val="2"/>
                <c:pt idx="0">
                  <c:v>2</c:v>
                </c:pt>
                <c:pt idx="1">
                  <c:v>98</c:v>
                </c:pt>
              </c:numCache>
            </c:numRef>
          </c:val>
          <c:extLst xmlns:c16r2="http://schemas.microsoft.com/office/drawing/2015/06/chart">
            <c:ext xmlns:c16="http://schemas.microsoft.com/office/drawing/2014/chart" uri="{C3380CC4-5D6E-409C-BE32-E72D297353CC}">
              <c16:uniqueId val="{00000004-D8CF-45B3-9627-0D3947BC7D49}"/>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lang val="pt-BR"/>
  <c:chart>
    <c:autoTitleDeleted val="1"/>
    <c:plotArea>
      <c:layout>
        <c:manualLayout>
          <c:layoutTarget val="inner"/>
          <c:xMode val="edge"/>
          <c:yMode val="edge"/>
          <c:x val="0.28000362902100184"/>
          <c:y val="0.13476505903623875"/>
          <c:w val="0.42817562600612274"/>
          <c:h val="0.75120296793309904"/>
        </c:manualLayout>
      </c:layout>
      <c:doughnutChart>
        <c:varyColors val="1"/>
        <c:ser>
          <c:idx val="0"/>
          <c:order val="0"/>
          <c:tx>
            <c:strRef>
              <c:f>'Plan1'!$B$1</c:f>
              <c:strCache>
                <c:ptCount val="1"/>
                <c:pt idx="0">
                  <c:v>Arrecadação</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0-8CF3-44DE-9839-E255A45D2F46}"/>
              </c:ext>
            </c:extLst>
          </c:dPt>
          <c:dPt>
            <c:idx val="1"/>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8CF3-44DE-9839-E255A45D2F46}"/>
              </c:ext>
            </c:extLst>
          </c:dPt>
          <c:cat>
            <c:strRef>
              <c:f>'Plan1'!$A$2:$A$3</c:f>
              <c:strCache>
                <c:ptCount val="2"/>
                <c:pt idx="0">
                  <c:v>Arrecadado</c:v>
                </c:pt>
                <c:pt idx="1">
                  <c:v>Diferença</c:v>
                </c:pt>
              </c:strCache>
            </c:strRef>
          </c:cat>
          <c:val>
            <c:numRef>
              <c:f>'Plan1'!$B$2:$B$3</c:f>
              <c:numCache>
                <c:formatCode>General</c:formatCode>
                <c:ptCount val="2"/>
                <c:pt idx="0">
                  <c:v>47</c:v>
                </c:pt>
                <c:pt idx="1">
                  <c:v>53</c:v>
                </c:pt>
              </c:numCache>
            </c:numRef>
          </c:val>
          <c:extLst xmlns:c16r2="http://schemas.microsoft.com/office/drawing/2015/06/chart">
            <c:ext xmlns:c16="http://schemas.microsoft.com/office/drawing/2014/chart" uri="{C3380CC4-5D6E-409C-BE32-E72D297353CC}">
              <c16:uniqueId val="{00000002-8CF3-44DE-9839-E255A45D2F46}"/>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lang val="pt-BR"/>
  <c:chart>
    <c:autoTitleDeleted val="1"/>
    <c:plotArea>
      <c:layout/>
      <c:doughnutChart>
        <c:varyColors val="1"/>
        <c:ser>
          <c:idx val="0"/>
          <c:order val="0"/>
          <c:tx>
            <c:strRef>
              <c:f>Plan1!$B$1</c:f>
              <c:strCache>
                <c:ptCount val="1"/>
                <c:pt idx="0">
                  <c:v>Arrecadação</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B21B-4B8D-B7DB-B527DCC8117A}"/>
              </c:ext>
            </c:extLst>
          </c:dPt>
          <c:dPt>
            <c:idx val="1"/>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B21B-4B8D-B7DB-B527DCC8117A}"/>
              </c:ext>
            </c:extLst>
          </c:dPt>
          <c:cat>
            <c:strRef>
              <c:f>Plan1!$A$2:$A$3</c:f>
              <c:strCache>
                <c:ptCount val="2"/>
                <c:pt idx="0">
                  <c:v>Arrecadado</c:v>
                </c:pt>
                <c:pt idx="1">
                  <c:v>Diferença</c:v>
                </c:pt>
              </c:strCache>
            </c:strRef>
          </c:cat>
          <c:val>
            <c:numRef>
              <c:f>Plan1!$B$2:$B$3</c:f>
              <c:numCache>
                <c:formatCode>General</c:formatCode>
                <c:ptCount val="2"/>
                <c:pt idx="0">
                  <c:v>34</c:v>
                </c:pt>
                <c:pt idx="1">
                  <c:v>66</c:v>
                </c:pt>
              </c:numCache>
            </c:numRef>
          </c:val>
          <c:extLst xmlns:c16r2="http://schemas.microsoft.com/office/drawing/2015/06/chart">
            <c:ext xmlns:c16="http://schemas.microsoft.com/office/drawing/2014/chart" uri="{C3380CC4-5D6E-409C-BE32-E72D297353CC}">
              <c16:uniqueId val="{00000004-B21B-4B8D-B7DB-B527DCC8117A}"/>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lang val="pt-BR"/>
  <c:chart>
    <c:autoTitleDeleted val="1"/>
    <c:plotArea>
      <c:layout/>
      <c:doughnutChart>
        <c:varyColors val="1"/>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27.xml><?xml version="1.0" encoding="utf-8"?>
<c:chartSpace xmlns:c="http://schemas.openxmlformats.org/drawingml/2006/chart" xmlns:a="http://schemas.openxmlformats.org/drawingml/2006/main" xmlns:r="http://schemas.openxmlformats.org/officeDocument/2006/relationships">
  <c:lang val="pt-BR"/>
  <c:chart>
    <c:autoTitleDeleted val="1"/>
    <c:plotArea>
      <c:layout/>
      <c:doughnutChart>
        <c:varyColors val="1"/>
        <c:ser>
          <c:idx val="0"/>
          <c:order val="0"/>
          <c:tx>
            <c:strRef>
              <c:f>Plan1!$B$1</c:f>
              <c:strCache>
                <c:ptCount val="1"/>
                <c:pt idx="0">
                  <c:v>Arrecadação</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465C-4A1B-BDBC-CE96CBAB82AD}"/>
              </c:ext>
            </c:extLst>
          </c:dPt>
          <c:dPt>
            <c:idx val="1"/>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465C-4A1B-BDBC-CE96CBAB82AD}"/>
              </c:ext>
            </c:extLst>
          </c:dPt>
          <c:cat>
            <c:strRef>
              <c:f>Plan1!$A$2:$A$3</c:f>
              <c:strCache>
                <c:ptCount val="2"/>
                <c:pt idx="0">
                  <c:v>Arrecadado</c:v>
                </c:pt>
                <c:pt idx="1">
                  <c:v>Diferença</c:v>
                </c:pt>
              </c:strCache>
            </c:strRef>
          </c:cat>
          <c:val>
            <c:numRef>
              <c:f>Plan1!$B$2:$B$3</c:f>
              <c:numCache>
                <c:formatCode>General</c:formatCode>
                <c:ptCount val="2"/>
                <c:pt idx="0">
                  <c:v>9</c:v>
                </c:pt>
                <c:pt idx="1">
                  <c:v>91</c:v>
                </c:pt>
              </c:numCache>
            </c:numRef>
          </c:val>
          <c:extLst xmlns:c16r2="http://schemas.microsoft.com/office/drawing/2015/06/chart">
            <c:ext xmlns:c16="http://schemas.microsoft.com/office/drawing/2014/chart" uri="{C3380CC4-5D6E-409C-BE32-E72D297353CC}">
              <c16:uniqueId val="{00000004-465C-4A1B-BDBC-CE96CBAB82AD}"/>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28.xml><?xml version="1.0" encoding="utf-8"?>
<c:chartSpace xmlns:c="http://schemas.openxmlformats.org/drawingml/2006/chart" xmlns:a="http://schemas.openxmlformats.org/drawingml/2006/main" xmlns:r="http://schemas.openxmlformats.org/officeDocument/2006/relationships">
  <c:lang val="pt-BR"/>
  <c:chart>
    <c:autoTitleDeleted val="1"/>
    <c:plotArea>
      <c:layout/>
      <c:doughnutChart>
        <c:varyColors val="1"/>
        <c:ser>
          <c:idx val="0"/>
          <c:order val="0"/>
          <c:tx>
            <c:strRef>
              <c:f>Plan1!$B$1</c:f>
              <c:strCache>
                <c:ptCount val="1"/>
                <c:pt idx="0">
                  <c:v>Arrecadação</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5983-440A-9782-ECE944EC563B}"/>
              </c:ext>
            </c:extLst>
          </c:dPt>
          <c:dPt>
            <c:idx val="1"/>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5983-440A-9782-ECE944EC563B}"/>
              </c:ext>
            </c:extLst>
          </c:dPt>
          <c:cat>
            <c:strRef>
              <c:f>Plan1!$A$2:$A$3</c:f>
              <c:strCache>
                <c:ptCount val="2"/>
                <c:pt idx="0">
                  <c:v>Arrecadado</c:v>
                </c:pt>
                <c:pt idx="1">
                  <c:v>Diferença</c:v>
                </c:pt>
              </c:strCache>
            </c:strRef>
          </c:cat>
          <c:val>
            <c:numRef>
              <c:f>Plan1!$B$2:$B$3</c:f>
              <c:numCache>
                <c:formatCode>General</c:formatCode>
                <c:ptCount val="2"/>
                <c:pt idx="0">
                  <c:v>4</c:v>
                </c:pt>
                <c:pt idx="1">
                  <c:v>96</c:v>
                </c:pt>
              </c:numCache>
            </c:numRef>
          </c:val>
          <c:extLst xmlns:c16r2="http://schemas.microsoft.com/office/drawing/2015/06/chart">
            <c:ext xmlns:c16="http://schemas.microsoft.com/office/drawing/2014/chart" uri="{C3380CC4-5D6E-409C-BE32-E72D297353CC}">
              <c16:uniqueId val="{00000004-5983-440A-9782-ECE944EC563B}"/>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29.xml><?xml version="1.0" encoding="utf-8"?>
<c:chartSpace xmlns:c="http://schemas.openxmlformats.org/drawingml/2006/chart" xmlns:a="http://schemas.openxmlformats.org/drawingml/2006/main" xmlns:r="http://schemas.openxmlformats.org/officeDocument/2006/relationships">
  <c:lang val="pt-BR"/>
  <c:chart>
    <c:autoTitleDeleted val="1"/>
    <c:plotArea>
      <c:layout/>
      <c:doughnutChart>
        <c:varyColors val="1"/>
        <c:ser>
          <c:idx val="0"/>
          <c:order val="0"/>
          <c:tx>
            <c:strRef>
              <c:f>Plan1!$B$1</c:f>
              <c:strCache>
                <c:ptCount val="1"/>
                <c:pt idx="0">
                  <c:v>Arrecadação</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2060-4399-98C9-99806B5ADCA4}"/>
              </c:ext>
            </c:extLst>
          </c:dPt>
          <c:dPt>
            <c:idx val="1"/>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2060-4399-98C9-99806B5ADCA4}"/>
              </c:ext>
            </c:extLst>
          </c:dPt>
          <c:cat>
            <c:strRef>
              <c:f>Plan1!$A$2:$A$3</c:f>
              <c:strCache>
                <c:ptCount val="2"/>
                <c:pt idx="0">
                  <c:v>Arrecadado</c:v>
                </c:pt>
                <c:pt idx="1">
                  <c:v>Diferença</c:v>
                </c:pt>
              </c:strCache>
            </c:strRef>
          </c:cat>
          <c:val>
            <c:numRef>
              <c:f>Plan1!$B$2:$B$3</c:f>
              <c:numCache>
                <c:formatCode>General</c:formatCode>
                <c:ptCount val="2"/>
                <c:pt idx="0">
                  <c:v>1</c:v>
                </c:pt>
                <c:pt idx="1">
                  <c:v>99</c:v>
                </c:pt>
              </c:numCache>
            </c:numRef>
          </c:val>
          <c:extLst xmlns:c16r2="http://schemas.microsoft.com/office/drawing/2015/06/chart">
            <c:ext xmlns:c16="http://schemas.microsoft.com/office/drawing/2014/chart" uri="{C3380CC4-5D6E-409C-BE32-E72D297353CC}">
              <c16:uniqueId val="{00000004-2060-4399-98C9-99806B5ADCA4}"/>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pt-BR"/>
  <c:chart>
    <c:autoTitleDeleted val="1"/>
    <c:plotArea>
      <c:layout>
        <c:manualLayout>
          <c:layoutTarget val="inner"/>
          <c:xMode val="edge"/>
          <c:yMode val="edge"/>
          <c:x val="1.0713073068064323E-2"/>
          <c:y val="8.2983424732472846E-2"/>
          <c:w val="0.96145265809721758"/>
          <c:h val="0.5482013542343146"/>
        </c:manualLayout>
      </c:layout>
      <c:barChart>
        <c:barDir val="col"/>
        <c:grouping val="clustered"/>
        <c:ser>
          <c:idx val="0"/>
          <c:order val="0"/>
          <c:tx>
            <c:strRef>
              <c:f>Plan1!$B$1</c:f>
              <c:strCache>
                <c:ptCount val="1"/>
                <c:pt idx="0">
                  <c:v>2019</c:v>
                </c:pt>
              </c:strCache>
            </c:strRef>
          </c:tx>
          <c:spPr>
            <a:solidFill>
              <a:srgbClr val="008080"/>
            </a:solidFill>
            <a:ln>
              <a:noFill/>
            </a:ln>
            <a:effectLst/>
          </c:spPr>
          <c:dPt>
            <c:idx val="0"/>
            <c:spPr>
              <a:solidFill>
                <a:srgbClr val="99FFCC"/>
              </a:solidFill>
              <a:ln>
                <a:noFill/>
              </a:ln>
              <a:effectLst/>
            </c:spPr>
            <c:extLst xmlns:c16r2="http://schemas.microsoft.com/office/drawing/2015/06/chart">
              <c:ext xmlns:c16="http://schemas.microsoft.com/office/drawing/2014/chart" uri="{C3380CC4-5D6E-409C-BE32-E72D297353CC}">
                <c16:uniqueId val="{00000000-55A0-46D4-96B0-35D5A4618962}"/>
              </c:ext>
            </c:extLst>
          </c:dPt>
          <c:dPt>
            <c:idx val="1"/>
            <c:spPr>
              <a:solidFill>
                <a:srgbClr val="00FF00"/>
              </a:solidFill>
              <a:ln>
                <a:noFill/>
              </a:ln>
              <a:effectLst/>
            </c:spPr>
            <c:extLst xmlns:c16r2="http://schemas.microsoft.com/office/drawing/2015/06/chart">
              <c:ext xmlns:c16="http://schemas.microsoft.com/office/drawing/2014/chart" uri="{C3380CC4-5D6E-409C-BE32-E72D297353CC}">
                <c16:uniqueId val="{00000001-55A0-46D4-96B0-35D5A4618962}"/>
              </c:ext>
            </c:extLst>
          </c:dPt>
          <c:dPt>
            <c:idx val="2"/>
            <c:spPr>
              <a:solidFill>
                <a:srgbClr val="009900"/>
              </a:solidFill>
              <a:ln>
                <a:noFill/>
              </a:ln>
              <a:effectLst/>
            </c:spPr>
            <c:extLst xmlns:c16r2="http://schemas.microsoft.com/office/drawing/2015/06/chart">
              <c:ext xmlns:c16="http://schemas.microsoft.com/office/drawing/2014/chart" uri="{C3380CC4-5D6E-409C-BE32-E72D297353CC}">
                <c16:uniqueId val="{00000002-55A0-46D4-96B0-35D5A4618962}"/>
              </c:ext>
            </c:extLst>
          </c:dPt>
          <c:dPt>
            <c:idx val="3"/>
            <c:spPr>
              <a:solidFill>
                <a:srgbClr val="CCCC00"/>
              </a:solidFill>
              <a:ln>
                <a:noFill/>
              </a:ln>
              <a:effectLst/>
            </c:spPr>
            <c:extLst xmlns:c16r2="http://schemas.microsoft.com/office/drawing/2015/06/chart">
              <c:ext xmlns:c16="http://schemas.microsoft.com/office/drawing/2014/chart" uri="{C3380CC4-5D6E-409C-BE32-E72D297353CC}">
                <c16:uniqueId val="{00000003-55A0-46D4-96B0-35D5A4618962}"/>
              </c:ext>
            </c:extLst>
          </c:dPt>
          <c:dPt>
            <c:idx val="4"/>
            <c:spPr>
              <a:solidFill>
                <a:schemeClr val="accent6">
                  <a:lumMod val="50000"/>
                </a:schemeClr>
              </a:solidFill>
              <a:ln>
                <a:noFill/>
              </a:ln>
              <a:effectLst/>
            </c:spPr>
            <c:extLst xmlns:c16r2="http://schemas.microsoft.com/office/drawing/2015/06/chart">
              <c:ext xmlns:c16="http://schemas.microsoft.com/office/drawing/2014/chart" uri="{C3380CC4-5D6E-409C-BE32-E72D297353CC}">
                <c16:uniqueId val="{00000004-55A0-46D4-96B0-35D5A4618962}"/>
              </c:ext>
            </c:extLst>
          </c:dPt>
          <c:dPt>
            <c:idx val="5"/>
            <c:spPr>
              <a:solidFill>
                <a:srgbClr val="339933"/>
              </a:solidFill>
              <a:ln>
                <a:noFill/>
              </a:ln>
              <a:effectLst/>
            </c:spPr>
            <c:extLst xmlns:c16r2="http://schemas.microsoft.com/office/drawing/2015/06/chart">
              <c:ext xmlns:c16="http://schemas.microsoft.com/office/drawing/2014/chart" uri="{C3380CC4-5D6E-409C-BE32-E72D297353CC}">
                <c16:uniqueId val="{00000005-55A0-46D4-96B0-35D5A4618962}"/>
              </c:ext>
            </c:extLst>
          </c:dPt>
          <c:dPt>
            <c:idx val="6"/>
            <c:spPr>
              <a:solidFill>
                <a:srgbClr val="00FFCC"/>
              </a:solidFill>
              <a:ln>
                <a:noFill/>
              </a:ln>
              <a:effectLst/>
            </c:spPr>
            <c:extLst xmlns:c16r2="http://schemas.microsoft.com/office/drawing/2015/06/chart">
              <c:ext xmlns:c16="http://schemas.microsoft.com/office/drawing/2014/chart" uri="{C3380CC4-5D6E-409C-BE32-E72D297353CC}">
                <c16:uniqueId val="{00000006-55A0-46D4-96B0-35D5A4618962}"/>
              </c:ext>
            </c:extLst>
          </c:dPt>
          <c:dPt>
            <c:idx val="7"/>
            <c:spPr>
              <a:solidFill>
                <a:schemeClr val="accent6">
                  <a:lumMod val="60000"/>
                  <a:lumOff val="40000"/>
                </a:schemeClr>
              </a:solidFill>
              <a:ln>
                <a:noFill/>
              </a:ln>
              <a:effectLst/>
            </c:spPr>
            <c:extLst xmlns:c16r2="http://schemas.microsoft.com/office/drawing/2015/06/chart">
              <c:ext xmlns:c16="http://schemas.microsoft.com/office/drawing/2014/chart" uri="{C3380CC4-5D6E-409C-BE32-E72D297353CC}">
                <c16:uniqueId val="{00000007-55A0-46D4-96B0-35D5A4618962}"/>
              </c:ext>
            </c:extLst>
          </c:dPt>
          <c:dPt>
            <c:idx val="8"/>
            <c:spPr>
              <a:solidFill>
                <a:schemeClr val="accent6">
                  <a:lumMod val="40000"/>
                  <a:lumOff val="60000"/>
                </a:schemeClr>
              </a:solidFill>
              <a:ln>
                <a:noFill/>
              </a:ln>
              <a:effectLst/>
            </c:spPr>
            <c:extLst xmlns:c16r2="http://schemas.microsoft.com/office/drawing/2015/06/chart">
              <c:ext xmlns:c16="http://schemas.microsoft.com/office/drawing/2014/chart" uri="{C3380CC4-5D6E-409C-BE32-E72D297353CC}">
                <c16:uniqueId val="{00000008-55A0-46D4-96B0-35D5A4618962}"/>
              </c:ext>
            </c:extLst>
          </c:dPt>
          <c:dPt>
            <c:idx val="9"/>
            <c:spPr>
              <a:solidFill>
                <a:srgbClr val="CCFF33"/>
              </a:solidFill>
              <a:ln>
                <a:noFill/>
              </a:ln>
              <a:effectLst/>
            </c:spPr>
            <c:extLst xmlns:c16r2="http://schemas.microsoft.com/office/drawing/2015/06/chart">
              <c:ext xmlns:c16="http://schemas.microsoft.com/office/drawing/2014/chart" uri="{C3380CC4-5D6E-409C-BE32-E72D297353CC}">
                <c16:uniqueId val="{00000009-55A0-46D4-96B0-35D5A4618962}"/>
              </c:ext>
            </c:extLst>
          </c:dPt>
          <c:dPt>
            <c:idx val="10"/>
            <c:spPr>
              <a:solidFill>
                <a:srgbClr val="009999"/>
              </a:solidFill>
              <a:ln>
                <a:noFill/>
              </a:ln>
              <a:effectLst/>
            </c:spPr>
            <c:extLst xmlns:c16r2="http://schemas.microsoft.com/office/drawing/2015/06/chart">
              <c:ext xmlns:c16="http://schemas.microsoft.com/office/drawing/2014/chart" uri="{C3380CC4-5D6E-409C-BE32-E72D297353CC}">
                <c16:uniqueId val="{0000000A-55A0-46D4-96B0-35D5A4618962}"/>
              </c:ext>
            </c:extLst>
          </c:dPt>
          <c:dPt>
            <c:idx val="11"/>
            <c:spPr>
              <a:solidFill>
                <a:srgbClr val="006600"/>
              </a:solidFill>
              <a:ln>
                <a:noFill/>
              </a:ln>
              <a:effectLst/>
            </c:spPr>
            <c:extLst xmlns:c16r2="http://schemas.microsoft.com/office/drawing/2015/06/chart">
              <c:ext xmlns:c16="http://schemas.microsoft.com/office/drawing/2014/chart" uri="{C3380CC4-5D6E-409C-BE32-E72D297353CC}">
                <c16:uniqueId val="{0000000B-55A0-46D4-96B0-35D5A4618962}"/>
              </c:ext>
            </c:extLst>
          </c:dPt>
          <c:dPt>
            <c:idx val="12"/>
            <c:spPr>
              <a:solidFill>
                <a:srgbClr val="33CCCC"/>
              </a:solidFill>
              <a:ln>
                <a:noFill/>
              </a:ln>
              <a:effectLst/>
            </c:spPr>
            <c:extLst xmlns:c16r2="http://schemas.microsoft.com/office/drawing/2015/06/chart">
              <c:ext xmlns:c16="http://schemas.microsoft.com/office/drawing/2014/chart" uri="{C3380CC4-5D6E-409C-BE32-E72D297353CC}">
                <c16:uniqueId val="{0000000C-55A0-46D4-96B0-35D5A4618962}"/>
              </c:ext>
            </c:extLst>
          </c:dPt>
          <c:dPt>
            <c:idx val="13"/>
            <c:spPr>
              <a:solidFill>
                <a:srgbClr val="99FFCC"/>
              </a:solidFill>
              <a:ln>
                <a:noFill/>
              </a:ln>
              <a:effectLst/>
            </c:spPr>
            <c:extLst xmlns:c16r2="http://schemas.microsoft.com/office/drawing/2015/06/chart">
              <c:ext xmlns:c16="http://schemas.microsoft.com/office/drawing/2014/chart" uri="{C3380CC4-5D6E-409C-BE32-E72D297353CC}">
                <c16:uniqueId val="{0000000D-55A0-46D4-96B0-35D5A4618962}"/>
              </c:ext>
            </c:extLst>
          </c:dPt>
          <c:dPt>
            <c:idx val="14"/>
            <c:spPr>
              <a:solidFill>
                <a:srgbClr val="006600"/>
              </a:solidFill>
              <a:ln>
                <a:noFill/>
              </a:ln>
              <a:effectLst/>
            </c:spPr>
            <c:extLst xmlns:c16r2="http://schemas.microsoft.com/office/drawing/2015/06/chart">
              <c:ext xmlns:c16="http://schemas.microsoft.com/office/drawing/2014/chart" uri="{C3380CC4-5D6E-409C-BE32-E72D297353CC}">
                <c16:uniqueId val="{0000000E-55A0-46D4-96B0-35D5A4618962}"/>
              </c:ext>
            </c:extLst>
          </c:dPt>
          <c:dPt>
            <c:idx val="15"/>
            <c:spPr>
              <a:solidFill>
                <a:srgbClr val="CCFF33"/>
              </a:solidFill>
              <a:ln>
                <a:noFill/>
              </a:ln>
              <a:effectLst/>
            </c:spPr>
            <c:extLst xmlns:c16r2="http://schemas.microsoft.com/office/drawing/2015/06/chart">
              <c:ext xmlns:c16="http://schemas.microsoft.com/office/drawing/2014/chart" uri="{C3380CC4-5D6E-409C-BE32-E72D297353CC}">
                <c16:uniqueId val="{0000000F-55A0-46D4-96B0-35D5A4618962}"/>
              </c:ext>
            </c:extLst>
          </c:dPt>
          <c:dPt>
            <c:idx val="16"/>
            <c:spPr>
              <a:solidFill>
                <a:srgbClr val="99CC00"/>
              </a:solidFill>
              <a:ln>
                <a:noFill/>
              </a:ln>
              <a:effectLst/>
            </c:spPr>
            <c:extLst xmlns:c16r2="http://schemas.microsoft.com/office/drawing/2015/06/chart">
              <c:ext xmlns:c16="http://schemas.microsoft.com/office/drawing/2014/chart" uri="{C3380CC4-5D6E-409C-BE32-E72D297353CC}">
                <c16:uniqueId val="{00000010-55A0-46D4-96B0-35D5A4618962}"/>
              </c:ext>
            </c:extLst>
          </c:dPt>
          <c:dPt>
            <c:idx val="17"/>
            <c:spPr>
              <a:solidFill>
                <a:srgbClr val="669900"/>
              </a:solidFill>
              <a:ln>
                <a:noFill/>
              </a:ln>
              <a:effectLst/>
            </c:spPr>
            <c:extLst xmlns:c16r2="http://schemas.microsoft.com/office/drawing/2015/06/chart">
              <c:ext xmlns:c16="http://schemas.microsoft.com/office/drawing/2014/chart" uri="{C3380CC4-5D6E-409C-BE32-E72D297353CC}">
                <c16:uniqueId val="{00000011-55A0-46D4-96B0-35D5A4618962}"/>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8080"/>
                    </a:solidFill>
                    <a:latin typeface="Arial" panose="020B0604020202020204" pitchFamily="34" charset="0"/>
                    <a:ea typeface="+mn-ea"/>
                    <a:cs typeface="Arial" panose="020B0604020202020204" pitchFamily="34" charset="0"/>
                  </a:defRPr>
                </a:pPr>
                <a:endParaRPr lang="pt-BR"/>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Plan1!$A$2:$A$19</c:f>
              <c:numCache>
                <c:formatCode>General</c:formatCode>
                <c:ptCount val="18"/>
                <c:pt idx="0">
                  <c:v>1</c:v>
                </c:pt>
                <c:pt idx="1">
                  <c:v>2</c:v>
                </c:pt>
                <c:pt idx="2">
                  <c:v>3</c:v>
                </c:pt>
                <c:pt idx="3">
                  <c:v>4</c:v>
                </c:pt>
                <c:pt idx="4">
                  <c:v>5</c:v>
                </c:pt>
              </c:numCache>
            </c:numRef>
          </c:cat>
          <c:val>
            <c:numRef>
              <c:f>Plan1!$B$2:$B$19</c:f>
              <c:numCache>
                <c:formatCode>General</c:formatCode>
                <c:ptCount val="18"/>
                <c:pt idx="0">
                  <c:v>86</c:v>
                </c:pt>
                <c:pt idx="1">
                  <c:v>12</c:v>
                </c:pt>
                <c:pt idx="2">
                  <c:v>8</c:v>
                </c:pt>
                <c:pt idx="3">
                  <c:v>7</c:v>
                </c:pt>
                <c:pt idx="4">
                  <c:v>5</c:v>
                </c:pt>
              </c:numCache>
            </c:numRef>
          </c:val>
          <c:extLst xmlns:c16r2="http://schemas.microsoft.com/office/drawing/2015/06/chart">
            <c:ext xmlns:c16="http://schemas.microsoft.com/office/drawing/2014/chart" uri="{C3380CC4-5D6E-409C-BE32-E72D297353CC}">
              <c16:uniqueId val="{00000012-55A0-46D4-96B0-35D5A4618962}"/>
            </c:ext>
          </c:extLst>
        </c:ser>
        <c:dLbls/>
        <c:gapWidth val="20"/>
        <c:axId val="334628736"/>
        <c:axId val="334630272"/>
      </c:barChart>
      <c:catAx>
        <c:axId val="334628736"/>
        <c:scaling>
          <c:orientation val="minMax"/>
        </c:scaling>
        <c:axPos val="b"/>
        <c:numFmt formatCode="General" sourceLinked="1"/>
        <c:tickLblPos val="nextTo"/>
        <c:spPr>
          <a:noFill/>
          <a:ln w="9525" cap="flat" cmpd="sng" algn="ctr">
            <a:noFill/>
            <a:round/>
          </a:ln>
          <a:effectLst/>
        </c:spPr>
        <c:txPr>
          <a:bodyPr rot="-60000000" spcFirstLastPara="1" vertOverflow="ellipsis" vert="horz" wrap="square" anchor="ctr" anchorCtr="1"/>
          <a:lstStyle/>
          <a:p>
            <a:pPr>
              <a:defRPr sz="1197" b="1"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pt-BR"/>
          </a:p>
        </c:txPr>
        <c:crossAx val="334630272"/>
        <c:crosses val="autoZero"/>
        <c:auto val="1"/>
        <c:lblAlgn val="ctr"/>
        <c:lblOffset val="100"/>
      </c:catAx>
      <c:valAx>
        <c:axId val="334630272"/>
        <c:scaling>
          <c:orientation val="minMax"/>
        </c:scaling>
        <c:delete val="1"/>
        <c:axPos val="l"/>
        <c:numFmt formatCode="General" sourceLinked="1"/>
        <c:majorTickMark val="none"/>
        <c:tickLblPos val="none"/>
        <c:crossAx val="334628736"/>
        <c:crosses val="autoZero"/>
        <c:crossBetween val="between"/>
      </c:valAx>
      <c:spPr>
        <a:noFill/>
        <a:ln>
          <a:noFill/>
        </a:ln>
        <a:effectLst/>
      </c:spPr>
    </c:plotArea>
    <c:plotVisOnly val="1"/>
    <c:dispBlanksAs val="gap"/>
  </c:chart>
  <c:spPr>
    <a:noFill/>
    <a:ln>
      <a:noFill/>
    </a:ln>
    <a:effectLst/>
  </c:spPr>
  <c:txPr>
    <a:bodyPr/>
    <a:lstStyle/>
    <a:p>
      <a:pPr>
        <a:defRPr/>
      </a:pPr>
      <a:endParaRPr lang="pt-BR"/>
    </a:p>
  </c:txPr>
  <c:externalData r:id="rId1"/>
</c:chartSpace>
</file>

<file path=ppt/charts/chart30.xml><?xml version="1.0" encoding="utf-8"?>
<c:chartSpace xmlns:c="http://schemas.openxmlformats.org/drawingml/2006/chart" xmlns:a="http://schemas.openxmlformats.org/drawingml/2006/main" xmlns:r="http://schemas.openxmlformats.org/officeDocument/2006/relationships">
  <c:lang val="pt-BR"/>
  <c:chart>
    <c:autoTitleDeleted val="1"/>
    <c:plotArea>
      <c:layout/>
      <c:doughnutChart>
        <c:varyColors val="1"/>
        <c:ser>
          <c:idx val="0"/>
          <c:order val="0"/>
          <c:tx>
            <c:strRef>
              <c:f>Plan1!$B$1</c:f>
              <c:strCache>
                <c:ptCount val="1"/>
                <c:pt idx="0">
                  <c:v>Arrecadação</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93B8-469E-909A-32E671375B2A}"/>
              </c:ext>
            </c:extLst>
          </c:dPt>
          <c:dPt>
            <c:idx val="1"/>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93B8-469E-909A-32E671375B2A}"/>
              </c:ext>
            </c:extLst>
          </c:dPt>
          <c:cat>
            <c:strRef>
              <c:f>Plan1!$A$2:$A$3</c:f>
              <c:strCache>
                <c:ptCount val="2"/>
                <c:pt idx="0">
                  <c:v>Arrecadado</c:v>
                </c:pt>
                <c:pt idx="1">
                  <c:v>Diferença</c:v>
                </c:pt>
              </c:strCache>
            </c:strRef>
          </c:cat>
          <c:val>
            <c:numRef>
              <c:f>Plan1!$B$2:$B$3</c:f>
              <c:numCache>
                <c:formatCode>_(* #,##0.00_);_(* \(#,##0.00\);_(* "-"??_);_(@_)</c:formatCode>
                <c:ptCount val="2"/>
                <c:pt idx="0">
                  <c:v>8</c:v>
                </c:pt>
                <c:pt idx="1">
                  <c:v>92</c:v>
                </c:pt>
              </c:numCache>
            </c:numRef>
          </c:val>
          <c:extLst xmlns:c16r2="http://schemas.microsoft.com/office/drawing/2015/06/chart">
            <c:ext xmlns:c16="http://schemas.microsoft.com/office/drawing/2014/chart" uri="{C3380CC4-5D6E-409C-BE32-E72D297353CC}">
              <c16:uniqueId val="{00000004-93B8-469E-909A-32E671375B2A}"/>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31.xml><?xml version="1.0" encoding="utf-8"?>
<c:chartSpace xmlns:c="http://schemas.openxmlformats.org/drawingml/2006/chart" xmlns:a="http://schemas.openxmlformats.org/drawingml/2006/main" xmlns:r="http://schemas.openxmlformats.org/officeDocument/2006/relationships">
  <c:lang val="pt-BR"/>
  <c:chart>
    <c:autoTitleDeleted val="1"/>
    <c:plotArea>
      <c:layout/>
      <c:doughnutChart>
        <c:varyColors val="1"/>
        <c:ser>
          <c:idx val="0"/>
          <c:order val="0"/>
          <c:tx>
            <c:strRef>
              <c:f>Plan1!$B$1</c:f>
              <c:strCache>
                <c:ptCount val="1"/>
                <c:pt idx="0">
                  <c:v>Arrecadação</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D8CF-45B3-9627-0D3947BC7D49}"/>
              </c:ext>
            </c:extLst>
          </c:dPt>
          <c:dPt>
            <c:idx val="1"/>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8CF-45B3-9627-0D3947BC7D49}"/>
              </c:ext>
            </c:extLst>
          </c:dPt>
          <c:cat>
            <c:strRef>
              <c:f>Plan1!$A$2:$A$3</c:f>
              <c:strCache>
                <c:ptCount val="2"/>
                <c:pt idx="0">
                  <c:v>Arrecadado</c:v>
                </c:pt>
                <c:pt idx="1">
                  <c:v>Diferença</c:v>
                </c:pt>
              </c:strCache>
            </c:strRef>
          </c:cat>
          <c:val>
            <c:numRef>
              <c:f>Plan1!$B$2:$B$3</c:f>
              <c:numCache>
                <c:formatCode>_(* #,##0.00_);_(* \(#,##0.00\);_(* "-"??_);_(@_)</c:formatCode>
                <c:ptCount val="2"/>
                <c:pt idx="0">
                  <c:v>2</c:v>
                </c:pt>
                <c:pt idx="1">
                  <c:v>98</c:v>
                </c:pt>
              </c:numCache>
            </c:numRef>
          </c:val>
          <c:extLst xmlns:c16r2="http://schemas.microsoft.com/office/drawing/2015/06/chart">
            <c:ext xmlns:c16="http://schemas.microsoft.com/office/drawing/2014/chart" uri="{C3380CC4-5D6E-409C-BE32-E72D297353CC}">
              <c16:uniqueId val="{00000004-D8CF-45B3-9627-0D3947BC7D49}"/>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32.xml><?xml version="1.0" encoding="utf-8"?>
<c:chartSpace xmlns:c="http://schemas.openxmlformats.org/drawingml/2006/chart" xmlns:a="http://schemas.openxmlformats.org/drawingml/2006/main" xmlns:r="http://schemas.openxmlformats.org/officeDocument/2006/relationships">
  <c:lang val="pt-BR"/>
  <c:chart>
    <c:autoTitleDeleted val="1"/>
    <c:plotArea>
      <c:layout/>
      <c:doughnutChart>
        <c:varyColors val="1"/>
        <c:ser>
          <c:idx val="0"/>
          <c:order val="0"/>
          <c:tx>
            <c:strRef>
              <c:f>Plan1!$B$1</c:f>
              <c:strCache>
                <c:ptCount val="1"/>
                <c:pt idx="0">
                  <c:v>Arrecadação</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AC3D-47A7-96AC-55CD4E5F9829}"/>
              </c:ext>
            </c:extLst>
          </c:dPt>
          <c:dPt>
            <c:idx val="1"/>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AC3D-47A7-96AC-55CD4E5F9829}"/>
              </c:ext>
            </c:extLst>
          </c:dPt>
          <c:cat>
            <c:strRef>
              <c:f>Plan1!$A$2:$A$3</c:f>
              <c:strCache>
                <c:ptCount val="2"/>
                <c:pt idx="0">
                  <c:v>Arrecadado</c:v>
                </c:pt>
                <c:pt idx="1">
                  <c:v>Diferença</c:v>
                </c:pt>
              </c:strCache>
            </c:strRef>
          </c:cat>
          <c:val>
            <c:numRef>
              <c:f>Plan1!$B$2:$B$3</c:f>
              <c:numCache>
                <c:formatCode>_(* #,##0.00_);_(* \(#,##0.00\);_(* "-"??_);_(@_)</c:formatCode>
                <c:ptCount val="2"/>
                <c:pt idx="0">
                  <c:v>1</c:v>
                </c:pt>
                <c:pt idx="1">
                  <c:v>99</c:v>
                </c:pt>
              </c:numCache>
            </c:numRef>
          </c:val>
          <c:extLst xmlns:c16r2="http://schemas.microsoft.com/office/drawing/2015/06/chart">
            <c:ext xmlns:c16="http://schemas.microsoft.com/office/drawing/2014/chart" uri="{C3380CC4-5D6E-409C-BE32-E72D297353CC}">
              <c16:uniqueId val="{00000004-AC3D-47A7-96AC-55CD4E5F9829}"/>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33.xml><?xml version="1.0" encoding="utf-8"?>
<c:chartSpace xmlns:c="http://schemas.openxmlformats.org/drawingml/2006/chart" xmlns:a="http://schemas.openxmlformats.org/drawingml/2006/main" xmlns:r="http://schemas.openxmlformats.org/officeDocument/2006/relationships">
  <c:lang val="pt-BR"/>
  <c:chart>
    <c:autoTitleDeleted val="1"/>
    <c:plotArea>
      <c:layout/>
      <c:doughnutChart>
        <c:varyColors val="1"/>
        <c:ser>
          <c:idx val="0"/>
          <c:order val="0"/>
          <c:tx>
            <c:strRef>
              <c:f>Plan1!$B$1</c:f>
              <c:strCache>
                <c:ptCount val="1"/>
                <c:pt idx="0">
                  <c:v>Arrecadação</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1940-486D-A557-F53A197AB35A}"/>
              </c:ext>
            </c:extLst>
          </c:dPt>
          <c:dPt>
            <c:idx val="1"/>
            <c:spPr>
              <a:solidFill>
                <a:schemeClr val="bg1">
                  <a:lumMod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1940-486D-A557-F53A197AB35A}"/>
              </c:ext>
            </c:extLst>
          </c:dPt>
          <c:cat>
            <c:strRef>
              <c:f>Plan1!$A$2:$A$3</c:f>
              <c:strCache>
                <c:ptCount val="2"/>
                <c:pt idx="0">
                  <c:v>Arrecadado</c:v>
                </c:pt>
                <c:pt idx="1">
                  <c:v>Diferença</c:v>
                </c:pt>
              </c:strCache>
            </c:strRef>
          </c:cat>
          <c:val>
            <c:numRef>
              <c:f>Plan1!$B$2:$B$3</c:f>
              <c:numCache>
                <c:formatCode>General</c:formatCode>
                <c:ptCount val="2"/>
                <c:pt idx="0">
                  <c:v>1</c:v>
                </c:pt>
                <c:pt idx="1">
                  <c:v>99</c:v>
                </c:pt>
              </c:numCache>
            </c:numRef>
          </c:val>
          <c:extLst xmlns:c16r2="http://schemas.microsoft.com/office/drawing/2015/06/chart">
            <c:ext xmlns:c16="http://schemas.microsoft.com/office/drawing/2014/chart" uri="{C3380CC4-5D6E-409C-BE32-E72D297353CC}">
              <c16:uniqueId val="{00000004-1940-486D-A557-F53A197AB35A}"/>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34.xml><?xml version="1.0" encoding="utf-8"?>
<c:chartSpace xmlns:c="http://schemas.openxmlformats.org/drawingml/2006/chart" xmlns:a="http://schemas.openxmlformats.org/drawingml/2006/main" xmlns:r="http://schemas.openxmlformats.org/officeDocument/2006/relationships">
  <c:lang val="pt-BR"/>
  <c:style val="1"/>
  <c:chart>
    <c:plotArea>
      <c:layout/>
      <c:barChart>
        <c:barDir val="bar"/>
        <c:grouping val="clustered"/>
        <c:ser>
          <c:idx val="0"/>
          <c:order val="0"/>
          <c:tx>
            <c:strRef>
              <c:f>Plan1!$B$1</c:f>
              <c:strCache>
                <c:ptCount val="1"/>
                <c:pt idx="0">
                  <c:v>Previsão</c:v>
                </c:pt>
              </c:strCache>
            </c:strRef>
          </c:tx>
          <c:dLbls>
            <c:dLbl>
              <c:idx val="0"/>
              <c:layout>
                <c:manualLayout>
                  <c:x val="-0.2318840579710145"/>
                  <c:y val="0"/>
                </c:manualLayout>
              </c:layout>
              <c:spPr/>
              <c:txPr>
                <a:bodyPr/>
                <a:lstStyle/>
                <a:p>
                  <a:pPr algn="ctr">
                    <a:defRPr lang="pt-BR" sz="800" b="1" i="0" u="none" strike="noStrike" kern="1200" baseline="0">
                      <a:solidFill>
                        <a:schemeClr val="bg1"/>
                      </a:solidFill>
                      <a:latin typeface="Arial" pitchFamily="34" charset="0"/>
                      <a:ea typeface="+mn-ea"/>
                      <a:cs typeface="Arial" pitchFamily="34" charset="0"/>
                    </a:defRPr>
                  </a:pPr>
                  <a:endParaRPr lang="pt-BR"/>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556D-462D-9E5E-C1DC7933128C}"/>
                </c:ext>
              </c:extLst>
            </c:dLbl>
            <c:dLbl>
              <c:idx val="1"/>
              <c:layout>
                <c:manualLayout>
                  <c:x val="-0.24552429667519238"/>
                  <c:y val="0"/>
                </c:manualLayout>
              </c:layout>
              <c:spPr/>
              <c:txPr>
                <a:bodyPr/>
                <a:lstStyle/>
                <a:p>
                  <a:pPr algn="ctr">
                    <a:defRPr lang="pt-BR" sz="800" b="1" i="0" u="none" strike="noStrike" kern="1200" baseline="0">
                      <a:solidFill>
                        <a:schemeClr val="bg1"/>
                      </a:solidFill>
                      <a:latin typeface="Arial" pitchFamily="34" charset="0"/>
                      <a:ea typeface="+mn-ea"/>
                      <a:cs typeface="Arial" pitchFamily="34" charset="0"/>
                    </a:defRPr>
                  </a:pPr>
                  <a:endParaRPr lang="pt-BR"/>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56D-462D-9E5E-C1DC7933128C}"/>
                </c:ext>
              </c:extLst>
            </c:dLbl>
            <c:spPr>
              <a:noFill/>
              <a:ln>
                <a:noFill/>
              </a:ln>
              <a:effectLst/>
            </c:spPr>
            <c:txPr>
              <a:bodyPr/>
              <a:lstStyle/>
              <a:p>
                <a:pPr algn="ctr">
                  <a:defRPr lang="pt-BR" sz="800" b="1" i="0" u="none" strike="noStrike" kern="1200" baseline="0">
                    <a:solidFill>
                      <a:prstClr val="black"/>
                    </a:solidFill>
                    <a:latin typeface="Arial" pitchFamily="34" charset="0"/>
                    <a:ea typeface="+mn-ea"/>
                    <a:cs typeface="Arial" pitchFamily="34" charset="0"/>
                  </a:defRPr>
                </a:pPr>
                <a:endParaRPr lang="pt-BR"/>
              </a:p>
            </c:txPr>
            <c:showVal val="1"/>
            <c:extLst xmlns:c16r2="http://schemas.microsoft.com/office/drawing/2015/06/chart">
              <c:ext xmlns:c15="http://schemas.microsoft.com/office/drawing/2012/chart" uri="{CE6537A1-D6FC-4f65-9D91-7224C49458BB}">
                <c15:showLeaderLines val="0"/>
              </c:ext>
            </c:extLst>
          </c:dLbls>
          <c:cat>
            <c:numRef>
              <c:f>Plan1!$A$2:$A$3</c:f>
              <c:numCache>
                <c:formatCode>General</c:formatCode>
                <c:ptCount val="2"/>
                <c:pt idx="0">
                  <c:v>2018</c:v>
                </c:pt>
                <c:pt idx="1">
                  <c:v>2019</c:v>
                </c:pt>
              </c:numCache>
            </c:numRef>
          </c:cat>
          <c:val>
            <c:numRef>
              <c:f>Plan1!$B$2:$B$3</c:f>
              <c:numCache>
                <c:formatCode>_-"R$"\ * #,##0_-;\-"R$"\ * #,##0_-;_-"R$"\ * "-"??_-;_-@_-</c:formatCode>
                <c:ptCount val="2"/>
                <c:pt idx="0">
                  <c:v>1281930</c:v>
                </c:pt>
                <c:pt idx="1">
                  <c:v>1228807</c:v>
                </c:pt>
              </c:numCache>
            </c:numRef>
          </c:val>
          <c:extLst xmlns:c16r2="http://schemas.microsoft.com/office/drawing/2015/06/chart">
            <c:ext xmlns:c16="http://schemas.microsoft.com/office/drawing/2014/chart" uri="{C3380CC4-5D6E-409C-BE32-E72D297353CC}">
              <c16:uniqueId val="{00000002-556D-462D-9E5E-C1DC7933128C}"/>
            </c:ext>
          </c:extLst>
        </c:ser>
        <c:ser>
          <c:idx val="1"/>
          <c:order val="1"/>
          <c:tx>
            <c:strRef>
              <c:f>Plan1!$C$1</c:f>
              <c:strCache>
                <c:ptCount val="1"/>
                <c:pt idx="0">
                  <c:v>Arrecadado</c:v>
                </c:pt>
              </c:strCache>
            </c:strRef>
          </c:tx>
          <c:dPt>
            <c:idx val="0"/>
            <c:spPr>
              <a:solidFill>
                <a:srgbClr val="225C6C"/>
              </a:solidFill>
            </c:spPr>
            <c:extLst xmlns:c16r2="http://schemas.microsoft.com/office/drawing/2015/06/chart">
              <c:ext xmlns:c16="http://schemas.microsoft.com/office/drawing/2014/chart" uri="{C3380CC4-5D6E-409C-BE32-E72D297353CC}">
                <c16:uniqueId val="{00000003-556D-462D-9E5E-C1DC7933128C}"/>
              </c:ext>
            </c:extLst>
          </c:dPt>
          <c:dPt>
            <c:idx val="1"/>
            <c:spPr>
              <a:solidFill>
                <a:srgbClr val="225C6C"/>
              </a:solidFill>
            </c:spPr>
            <c:extLst xmlns:c16r2="http://schemas.microsoft.com/office/drawing/2015/06/chart">
              <c:ext xmlns:c16="http://schemas.microsoft.com/office/drawing/2014/chart" uri="{C3380CC4-5D6E-409C-BE32-E72D297353CC}">
                <c16:uniqueId val="{00000004-556D-462D-9E5E-C1DC7933128C}"/>
              </c:ext>
            </c:extLst>
          </c:dPt>
          <c:dLbls>
            <c:dLbl>
              <c:idx val="0"/>
              <c:layout>
                <c:manualLayout>
                  <c:x val="-0.21142369991474852"/>
                  <c:y val="7.7745360071207401E-3"/>
                </c:manualLayout>
              </c:layout>
              <c:spPr/>
              <c:txPr>
                <a:bodyPr/>
                <a:lstStyle/>
                <a:p>
                  <a:pPr>
                    <a:defRPr sz="800" b="1">
                      <a:solidFill>
                        <a:schemeClr val="bg1"/>
                      </a:solidFill>
                      <a:latin typeface="Arial" pitchFamily="34" charset="0"/>
                      <a:cs typeface="Arial" pitchFamily="34" charset="0"/>
                    </a:defRPr>
                  </a:pPr>
                  <a:endParaRPr lang="pt-BR"/>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56D-462D-9E5E-C1DC7933128C}"/>
                </c:ext>
              </c:extLst>
            </c:dLbl>
            <c:dLbl>
              <c:idx val="1"/>
              <c:layout>
                <c:manualLayout>
                  <c:x val="-0.22506393861892579"/>
                  <c:y val="0"/>
                </c:manualLayout>
              </c:layout>
              <c:spPr/>
              <c:txPr>
                <a:bodyPr/>
                <a:lstStyle/>
                <a:p>
                  <a:pPr>
                    <a:defRPr sz="800" b="1">
                      <a:solidFill>
                        <a:schemeClr val="bg1"/>
                      </a:solidFill>
                      <a:latin typeface="Arial" pitchFamily="34" charset="0"/>
                      <a:cs typeface="Arial" pitchFamily="34" charset="0"/>
                    </a:defRPr>
                  </a:pPr>
                  <a:endParaRPr lang="pt-BR"/>
                </a:p>
              </c:txP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56D-462D-9E5E-C1DC7933128C}"/>
                </c:ext>
              </c:extLst>
            </c:dLbl>
            <c:spPr>
              <a:noFill/>
              <a:ln>
                <a:noFill/>
              </a:ln>
              <a:effectLst/>
            </c:spPr>
            <c:txPr>
              <a:bodyPr/>
              <a:lstStyle/>
              <a:p>
                <a:pPr>
                  <a:defRPr sz="800" b="1">
                    <a:latin typeface="Arial" pitchFamily="34" charset="0"/>
                    <a:cs typeface="Arial" pitchFamily="34" charset="0"/>
                  </a:defRPr>
                </a:pPr>
                <a:endParaRPr lang="pt-BR"/>
              </a:p>
            </c:txPr>
            <c:showVal val="1"/>
            <c:extLst xmlns:c16r2="http://schemas.microsoft.com/office/drawing/2015/06/chart">
              <c:ext xmlns:c15="http://schemas.microsoft.com/office/drawing/2012/chart" uri="{CE6537A1-D6FC-4f65-9D91-7224C49458BB}">
                <c15:showLeaderLines val="0"/>
              </c:ext>
            </c:extLst>
          </c:dLbls>
          <c:cat>
            <c:numRef>
              <c:f>Plan1!$A$2:$A$3</c:f>
              <c:numCache>
                <c:formatCode>General</c:formatCode>
                <c:ptCount val="2"/>
                <c:pt idx="0">
                  <c:v>2018</c:v>
                </c:pt>
                <c:pt idx="1">
                  <c:v>2019</c:v>
                </c:pt>
              </c:numCache>
            </c:numRef>
          </c:cat>
          <c:val>
            <c:numRef>
              <c:f>Plan1!$C$2:$C$3</c:f>
              <c:numCache>
                <c:formatCode>_-"R$"\ * #,##0_-;\-"R$"\ * #,##0_-;_-"R$"\ * "-"??_-;_-@_-</c:formatCode>
                <c:ptCount val="2"/>
                <c:pt idx="0">
                  <c:v>1216485.1300000008</c:v>
                </c:pt>
                <c:pt idx="1">
                  <c:v>1166357.24</c:v>
                </c:pt>
              </c:numCache>
            </c:numRef>
          </c:val>
          <c:extLst xmlns:c16r2="http://schemas.microsoft.com/office/drawing/2015/06/chart">
            <c:ext xmlns:c16="http://schemas.microsoft.com/office/drawing/2014/chart" uri="{C3380CC4-5D6E-409C-BE32-E72D297353CC}">
              <c16:uniqueId val="{00000005-556D-462D-9E5E-C1DC7933128C}"/>
            </c:ext>
          </c:extLst>
        </c:ser>
        <c:ser>
          <c:idx val="2"/>
          <c:order val="2"/>
          <c:tx>
            <c:strRef>
              <c:f>Plan1!$D$1</c:f>
              <c:strCache>
                <c:ptCount val="1"/>
                <c:pt idx="0">
                  <c:v>Colunas1</c:v>
                </c:pt>
              </c:strCache>
            </c:strRef>
          </c:tx>
          <c:spPr>
            <a:solidFill>
              <a:schemeClr val="bg1"/>
            </a:solidFill>
          </c:spPr>
          <c:cat>
            <c:numRef>
              <c:f>Plan1!$A$2:$A$3</c:f>
              <c:numCache>
                <c:formatCode>General</c:formatCode>
                <c:ptCount val="2"/>
                <c:pt idx="0">
                  <c:v>2018</c:v>
                </c:pt>
                <c:pt idx="1">
                  <c:v>2019</c:v>
                </c:pt>
              </c:numCache>
            </c:numRef>
          </c:cat>
          <c:val>
            <c:numRef>
              <c:f>Plan1!$D$2:$D$3</c:f>
              <c:numCache>
                <c:formatCode>General</c:formatCode>
                <c:ptCount val="2"/>
                <c:pt idx="0">
                  <c:v>2498415.13</c:v>
                </c:pt>
                <c:pt idx="1">
                  <c:v>2395164.2400000002</c:v>
                </c:pt>
              </c:numCache>
            </c:numRef>
          </c:val>
          <c:extLst xmlns:c16r2="http://schemas.microsoft.com/office/drawing/2015/06/chart">
            <c:ext xmlns:c16="http://schemas.microsoft.com/office/drawing/2014/chart" uri="{C3380CC4-5D6E-409C-BE32-E72D297353CC}">
              <c16:uniqueId val="{00000006-556D-462D-9E5E-C1DC7933128C}"/>
            </c:ext>
          </c:extLst>
        </c:ser>
        <c:dLbls/>
        <c:axId val="418320768"/>
        <c:axId val="418322304"/>
      </c:barChart>
      <c:catAx>
        <c:axId val="418320768"/>
        <c:scaling>
          <c:orientation val="minMax"/>
        </c:scaling>
        <c:delete val="1"/>
        <c:axPos val="l"/>
        <c:numFmt formatCode="General" sourceLinked="1"/>
        <c:tickLblPos val="none"/>
        <c:crossAx val="418322304"/>
        <c:crosses val="autoZero"/>
        <c:auto val="1"/>
        <c:lblAlgn val="ctr"/>
        <c:lblOffset val="100"/>
      </c:catAx>
      <c:valAx>
        <c:axId val="418322304"/>
        <c:scaling>
          <c:orientation val="minMax"/>
        </c:scaling>
        <c:delete val="1"/>
        <c:axPos val="b"/>
        <c:majorGridlines>
          <c:spPr>
            <a:ln>
              <a:gradFill>
                <a:gsLst>
                  <a:gs pos="0">
                    <a:schemeClr val="tx1"/>
                  </a:gs>
                  <a:gs pos="50000">
                    <a:srgbClr val="549E39">
                      <a:tint val="44500"/>
                      <a:satMod val="160000"/>
                    </a:srgbClr>
                  </a:gs>
                  <a:gs pos="100000">
                    <a:srgbClr val="549E39">
                      <a:tint val="23500"/>
                      <a:satMod val="160000"/>
                    </a:srgbClr>
                  </a:gs>
                </a:gsLst>
                <a:lin ang="5400000" scaled="0"/>
              </a:gradFill>
            </a:ln>
            <a:effectLst>
              <a:outerShdw blurRad="50800" dist="50800" dir="5400000" algn="ctr" rotWithShape="0">
                <a:schemeClr val="bg1"/>
              </a:outerShdw>
            </a:effectLst>
          </c:spPr>
        </c:majorGridlines>
        <c:numFmt formatCode="_-&quot;R$&quot;\ * #,##0_-;\-&quot;R$&quot;\ * #,##0_-;_-&quot;R$&quot;\ * &quot;-&quot;??_-;_-@_-" sourceLinked="1"/>
        <c:tickLblPos val="none"/>
        <c:crossAx val="418320768"/>
        <c:crosses val="autoZero"/>
        <c:crossBetween val="between"/>
      </c:valAx>
    </c:plotArea>
    <c:plotVisOnly val="1"/>
    <c:dispBlanksAs val="gap"/>
  </c:chart>
  <c:txPr>
    <a:bodyPr/>
    <a:lstStyle/>
    <a:p>
      <a:pPr>
        <a:defRPr sz="1800"/>
      </a:pPr>
      <a:endParaRPr lang="pt-BR"/>
    </a:p>
  </c:txPr>
  <c:externalData r:id="rId1"/>
</c:chartSpace>
</file>

<file path=ppt/charts/chart35.xml><?xml version="1.0" encoding="utf-8"?>
<c:chartSpace xmlns:c="http://schemas.openxmlformats.org/drawingml/2006/chart" xmlns:a="http://schemas.openxmlformats.org/drawingml/2006/main" xmlns:r="http://schemas.openxmlformats.org/officeDocument/2006/relationships">
  <c:lang val="pt-BR"/>
  <c:clrMapOvr bg1="lt1" tx1="dk1" bg2="lt2" tx2="dk2" accent1="accent1" accent2="accent2" accent3="accent3" accent4="accent4" accent5="accent5" accent6="accent6" hlink="hlink" folHlink="folHlink"/>
  <c:chart>
    <c:view3D>
      <c:rAngAx val="1"/>
    </c:view3D>
    <c:floor>
      <c:spPr>
        <a:noFill/>
        <a:ln w="9525">
          <a:noFill/>
        </a:ln>
      </c:spPr>
    </c:floor>
    <c:plotArea>
      <c:layout>
        <c:manualLayout>
          <c:layoutTarget val="inner"/>
          <c:xMode val="edge"/>
          <c:yMode val="edge"/>
          <c:x val="9.3368653744268046E-2"/>
          <c:y val="5.1413830537356112E-2"/>
          <c:w val="0.90384538183665408"/>
          <c:h val="0.52374895445761593"/>
        </c:manualLayout>
      </c:layout>
      <c:bar3DChart>
        <c:barDir val="col"/>
        <c:grouping val="clustered"/>
        <c:ser>
          <c:idx val="0"/>
          <c:order val="0"/>
          <c:tx>
            <c:strRef>
              <c:f>Plan1!$B$1</c:f>
              <c:strCache>
                <c:ptCount val="1"/>
                <c:pt idx="0">
                  <c:v>2019</c:v>
                </c:pt>
              </c:strCache>
            </c:strRef>
          </c:tx>
          <c:spPr>
            <a:solidFill>
              <a:srgbClr val="225C6C"/>
            </a:solidFill>
          </c:spPr>
          <c:cat>
            <c:strRef>
              <c:f>Plan1!$A$2:$A$10</c:f>
              <c:strCache>
                <c:ptCount val="9"/>
                <c:pt idx="0">
                  <c:v>Anuidade PF</c:v>
                </c:pt>
                <c:pt idx="1">
                  <c:v>Anuidade PF E.A.</c:v>
                </c:pt>
                <c:pt idx="2">
                  <c:v>Anuidade PJ</c:v>
                </c:pt>
                <c:pt idx="3">
                  <c:v>Anuidade PJ E.A.</c:v>
                </c:pt>
                <c:pt idx="4">
                  <c:v>RRT</c:v>
                </c:pt>
                <c:pt idx="5">
                  <c:v>Taxas e Multas</c:v>
                </c:pt>
                <c:pt idx="6">
                  <c:v>Aplicações Financeiras</c:v>
                </c:pt>
                <c:pt idx="7">
                  <c:v>Outras Receitas </c:v>
                </c:pt>
                <c:pt idx="8">
                  <c:v>Fundo de Apoio</c:v>
                </c:pt>
              </c:strCache>
            </c:strRef>
          </c:cat>
          <c:val>
            <c:numRef>
              <c:f>Plan1!$B$2:$B$10</c:f>
              <c:numCache>
                <c:formatCode>#,##0.00</c:formatCode>
                <c:ptCount val="9"/>
                <c:pt idx="0">
                  <c:v>399964.39</c:v>
                </c:pt>
                <c:pt idx="1">
                  <c:v>108310.97</c:v>
                </c:pt>
                <c:pt idx="2">
                  <c:v>26005.7</c:v>
                </c:pt>
                <c:pt idx="3">
                  <c:v>4775.59</c:v>
                </c:pt>
                <c:pt idx="4">
                  <c:v>541838.56999999937</c:v>
                </c:pt>
                <c:pt idx="5">
                  <c:v>44929.9</c:v>
                </c:pt>
                <c:pt idx="6">
                  <c:v>23740.639999999919</c:v>
                </c:pt>
                <c:pt idx="7">
                  <c:v>13143.05</c:v>
                </c:pt>
                <c:pt idx="8">
                  <c:v>3648.4300000000012</c:v>
                </c:pt>
              </c:numCache>
            </c:numRef>
          </c:val>
          <c:extLst xmlns:c16r2="http://schemas.microsoft.com/office/drawing/2015/06/chart">
            <c:ext xmlns:c16="http://schemas.microsoft.com/office/drawing/2014/chart" uri="{C3380CC4-5D6E-409C-BE32-E72D297353CC}">
              <c16:uniqueId val="{00000000-B2F5-451C-84D2-60B1F3694FEC}"/>
            </c:ext>
          </c:extLst>
        </c:ser>
        <c:ser>
          <c:idx val="1"/>
          <c:order val="1"/>
          <c:tx>
            <c:strRef>
              <c:f>Plan1!$C$1</c:f>
              <c:strCache>
                <c:ptCount val="1"/>
                <c:pt idx="0">
                  <c:v>2018</c:v>
                </c:pt>
              </c:strCache>
            </c:strRef>
          </c:tx>
          <c:spPr>
            <a:solidFill>
              <a:srgbClr val="7F7F7F"/>
            </a:solidFill>
          </c:spPr>
          <c:cat>
            <c:strRef>
              <c:f>Plan1!$A$2:$A$10</c:f>
              <c:strCache>
                <c:ptCount val="9"/>
                <c:pt idx="0">
                  <c:v>Anuidade PF</c:v>
                </c:pt>
                <c:pt idx="1">
                  <c:v>Anuidade PF E.A.</c:v>
                </c:pt>
                <c:pt idx="2">
                  <c:v>Anuidade PJ</c:v>
                </c:pt>
                <c:pt idx="3">
                  <c:v>Anuidade PJ E.A.</c:v>
                </c:pt>
                <c:pt idx="4">
                  <c:v>RRT</c:v>
                </c:pt>
                <c:pt idx="5">
                  <c:v>Taxas e Multas</c:v>
                </c:pt>
                <c:pt idx="6">
                  <c:v>Aplicações Financeiras</c:v>
                </c:pt>
                <c:pt idx="7">
                  <c:v>Outras Receitas </c:v>
                </c:pt>
                <c:pt idx="8">
                  <c:v>Fundo de Apoio</c:v>
                </c:pt>
              </c:strCache>
            </c:strRef>
          </c:cat>
          <c:val>
            <c:numRef>
              <c:f>Plan1!$C$2:$C$10</c:f>
              <c:numCache>
                <c:formatCode>#,##0.00</c:formatCode>
                <c:ptCount val="9"/>
                <c:pt idx="0">
                  <c:v>376558</c:v>
                </c:pt>
                <c:pt idx="1">
                  <c:v>74171</c:v>
                </c:pt>
                <c:pt idx="2">
                  <c:v>20832</c:v>
                </c:pt>
                <c:pt idx="3">
                  <c:v>4932</c:v>
                </c:pt>
                <c:pt idx="4">
                  <c:v>546005</c:v>
                </c:pt>
                <c:pt idx="5">
                  <c:v>61353</c:v>
                </c:pt>
                <c:pt idx="6">
                  <c:v>22077</c:v>
                </c:pt>
                <c:pt idx="7">
                  <c:v>0</c:v>
                </c:pt>
                <c:pt idx="8">
                  <c:v>110558</c:v>
                </c:pt>
              </c:numCache>
            </c:numRef>
          </c:val>
          <c:extLst xmlns:c16r2="http://schemas.microsoft.com/office/drawing/2015/06/chart">
            <c:ext xmlns:c16="http://schemas.microsoft.com/office/drawing/2014/chart" uri="{C3380CC4-5D6E-409C-BE32-E72D297353CC}">
              <c16:uniqueId val="{00000001-B2F5-451C-84D2-60B1F3694FEC}"/>
            </c:ext>
          </c:extLst>
        </c:ser>
        <c:dLbls/>
        <c:shape val="box"/>
        <c:axId val="418356224"/>
        <c:axId val="418366208"/>
        <c:axId val="0"/>
      </c:bar3DChart>
      <c:catAx>
        <c:axId val="418356224"/>
        <c:scaling>
          <c:orientation val="minMax"/>
        </c:scaling>
        <c:axPos val="b"/>
        <c:numFmt formatCode="General" sourceLinked="0"/>
        <c:tickLblPos val="nextTo"/>
        <c:crossAx val="418366208"/>
        <c:crosses val="autoZero"/>
        <c:auto val="1"/>
        <c:lblAlgn val="ctr"/>
        <c:lblOffset val="100"/>
      </c:catAx>
      <c:valAx>
        <c:axId val="418366208"/>
        <c:scaling>
          <c:orientation val="minMax"/>
        </c:scaling>
        <c:delete val="1"/>
        <c:axPos val="l"/>
        <c:numFmt formatCode="#,##0.00" sourceLinked="1"/>
        <c:tickLblPos val="none"/>
        <c:crossAx val="418356224"/>
        <c:crosses val="autoZero"/>
        <c:crossBetween val="between"/>
      </c:valAx>
    </c:plotArea>
    <c:plotVisOnly val="1"/>
    <c:dispBlanksAs val="gap"/>
  </c:chart>
  <c:externalData r:id="rId2"/>
</c:chartSpace>
</file>

<file path=ppt/charts/chart36.xml><?xml version="1.0" encoding="utf-8"?>
<c:chartSpace xmlns:c="http://schemas.openxmlformats.org/drawingml/2006/chart" xmlns:a="http://schemas.openxmlformats.org/drawingml/2006/main" xmlns:r="http://schemas.openxmlformats.org/officeDocument/2006/relationships">
  <c:lang val="pt-BR"/>
  <c:style val="1"/>
  <c:chart>
    <c:plotArea>
      <c:layout/>
      <c:barChart>
        <c:barDir val="bar"/>
        <c:grouping val="clustered"/>
        <c:ser>
          <c:idx val="0"/>
          <c:order val="0"/>
          <c:tx>
            <c:strRef>
              <c:f>Plan1!$B$1</c:f>
              <c:strCache>
                <c:ptCount val="1"/>
                <c:pt idx="0">
                  <c:v>Previsão</c:v>
                </c:pt>
              </c:strCache>
            </c:strRef>
          </c:tx>
          <c:dLbls>
            <c:dLbl>
              <c:idx val="0"/>
              <c:layout>
                <c:manualLayout>
                  <c:x val="-0.2318840579710145"/>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540-4436-A381-263CE389EF52}"/>
                </c:ext>
              </c:extLst>
            </c:dLbl>
            <c:dLbl>
              <c:idx val="1"/>
              <c:layout>
                <c:manualLayout>
                  <c:x val="-0.24552429667519243"/>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540-4436-A381-263CE389EF52}"/>
                </c:ext>
              </c:extLst>
            </c:dLbl>
            <c:spPr>
              <a:noFill/>
              <a:ln>
                <a:noFill/>
              </a:ln>
              <a:effectLst/>
            </c:spPr>
            <c:txPr>
              <a:bodyPr/>
              <a:lstStyle/>
              <a:p>
                <a:pPr algn="ctr">
                  <a:defRPr sz="800" b="1">
                    <a:solidFill>
                      <a:schemeClr val="bg1"/>
                    </a:solidFill>
                  </a:defRPr>
                </a:pPr>
                <a:endParaRPr lang="pt-BR"/>
              </a:p>
            </c:txPr>
            <c:showVal val="1"/>
            <c:extLst xmlns:c16r2="http://schemas.microsoft.com/office/drawing/2015/06/chart">
              <c:ext xmlns:c15="http://schemas.microsoft.com/office/drawing/2012/chart" uri="{CE6537A1-D6FC-4f65-9D91-7224C49458BB}">
                <c15:showLeaderLines val="0"/>
              </c:ext>
            </c:extLst>
          </c:dLbls>
          <c:cat>
            <c:numRef>
              <c:f>Plan1!$A$2:$A$3</c:f>
              <c:numCache>
                <c:formatCode>General</c:formatCode>
                <c:ptCount val="2"/>
                <c:pt idx="0">
                  <c:v>2018</c:v>
                </c:pt>
                <c:pt idx="1">
                  <c:v>2019</c:v>
                </c:pt>
              </c:numCache>
            </c:numRef>
          </c:cat>
          <c:val>
            <c:numRef>
              <c:f>Plan1!$B$2:$B$3</c:f>
              <c:numCache>
                <c:formatCode>_-"R$"\ * #,##0_-;\-"R$"\ * #,##0_-;_-"R$"\ * "-"??_-;_-@_-</c:formatCode>
                <c:ptCount val="2"/>
                <c:pt idx="0">
                  <c:v>1277788</c:v>
                </c:pt>
                <c:pt idx="1">
                  <c:v>1223044.83</c:v>
                </c:pt>
              </c:numCache>
            </c:numRef>
          </c:val>
          <c:extLst xmlns:c16r2="http://schemas.microsoft.com/office/drawing/2015/06/chart">
            <c:ext xmlns:c16="http://schemas.microsoft.com/office/drawing/2014/chart" uri="{C3380CC4-5D6E-409C-BE32-E72D297353CC}">
              <c16:uniqueId val="{00000002-8540-4436-A381-263CE389EF52}"/>
            </c:ext>
          </c:extLst>
        </c:ser>
        <c:ser>
          <c:idx val="1"/>
          <c:order val="1"/>
          <c:tx>
            <c:strRef>
              <c:f>Plan1!$C$1</c:f>
              <c:strCache>
                <c:ptCount val="1"/>
                <c:pt idx="0">
                  <c:v>Arrecadado</c:v>
                </c:pt>
              </c:strCache>
            </c:strRef>
          </c:tx>
          <c:dPt>
            <c:idx val="0"/>
            <c:spPr>
              <a:solidFill>
                <a:srgbClr val="225C6C"/>
              </a:solidFill>
            </c:spPr>
            <c:extLst xmlns:c16r2="http://schemas.microsoft.com/office/drawing/2015/06/chart">
              <c:ext xmlns:c16="http://schemas.microsoft.com/office/drawing/2014/chart" uri="{C3380CC4-5D6E-409C-BE32-E72D297353CC}">
                <c16:uniqueId val="{00000003-8540-4436-A381-263CE389EF52}"/>
              </c:ext>
            </c:extLst>
          </c:dPt>
          <c:dPt>
            <c:idx val="1"/>
            <c:spPr>
              <a:solidFill>
                <a:srgbClr val="225C6C"/>
              </a:solidFill>
            </c:spPr>
            <c:extLst xmlns:c16r2="http://schemas.microsoft.com/office/drawing/2015/06/chart">
              <c:ext xmlns:c16="http://schemas.microsoft.com/office/drawing/2014/chart" uri="{C3380CC4-5D6E-409C-BE32-E72D297353CC}">
                <c16:uniqueId val="{00000004-8540-4436-A381-263CE389EF52}"/>
              </c:ext>
            </c:extLst>
          </c:dPt>
          <c:dLbls>
            <c:dLbl>
              <c:idx val="0"/>
              <c:layout>
                <c:manualLayout>
                  <c:x val="-0.21142369991474852"/>
                  <c:y val="7.7745360071207401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540-4436-A381-263CE389EF52}"/>
                </c:ext>
              </c:extLst>
            </c:dLbl>
            <c:dLbl>
              <c:idx val="1"/>
              <c:layout>
                <c:manualLayout>
                  <c:x val="-0.22506393861892579"/>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540-4436-A381-263CE389EF52}"/>
                </c:ext>
              </c:extLst>
            </c:dLbl>
            <c:spPr>
              <a:noFill/>
              <a:ln>
                <a:noFill/>
              </a:ln>
              <a:effectLst/>
            </c:spPr>
            <c:txPr>
              <a:bodyPr/>
              <a:lstStyle/>
              <a:p>
                <a:pPr>
                  <a:defRPr sz="800" b="1">
                    <a:solidFill>
                      <a:schemeClr val="bg1"/>
                    </a:solidFill>
                  </a:defRPr>
                </a:pPr>
                <a:endParaRPr lang="pt-BR"/>
              </a:p>
            </c:txPr>
            <c:showVal val="1"/>
            <c:extLst xmlns:c16r2="http://schemas.microsoft.com/office/drawing/2015/06/chart">
              <c:ext xmlns:c15="http://schemas.microsoft.com/office/drawing/2012/chart" uri="{CE6537A1-D6FC-4f65-9D91-7224C49458BB}">
                <c15:showLeaderLines val="0"/>
              </c:ext>
            </c:extLst>
          </c:dLbls>
          <c:cat>
            <c:numRef>
              <c:f>Plan1!$A$2:$A$3</c:f>
              <c:numCache>
                <c:formatCode>General</c:formatCode>
                <c:ptCount val="2"/>
                <c:pt idx="0">
                  <c:v>2018</c:v>
                </c:pt>
                <c:pt idx="1">
                  <c:v>2019</c:v>
                </c:pt>
              </c:numCache>
            </c:numRef>
          </c:cat>
          <c:val>
            <c:numRef>
              <c:f>Plan1!$C$2:$C$3</c:f>
              <c:numCache>
                <c:formatCode>_-"R$"\ * #,##0_-;\-"R$"\ * #,##0_-;_-"R$"\ * "-"??_-;_-@_-</c:formatCode>
                <c:ptCount val="2"/>
                <c:pt idx="0">
                  <c:v>1149653.8800000008</c:v>
                </c:pt>
                <c:pt idx="1">
                  <c:v>1145393.04</c:v>
                </c:pt>
              </c:numCache>
            </c:numRef>
          </c:val>
          <c:extLst xmlns:c16r2="http://schemas.microsoft.com/office/drawing/2015/06/chart">
            <c:ext xmlns:c16="http://schemas.microsoft.com/office/drawing/2014/chart" uri="{C3380CC4-5D6E-409C-BE32-E72D297353CC}">
              <c16:uniqueId val="{00000005-8540-4436-A381-263CE389EF52}"/>
            </c:ext>
          </c:extLst>
        </c:ser>
        <c:ser>
          <c:idx val="2"/>
          <c:order val="2"/>
          <c:tx>
            <c:strRef>
              <c:f>Plan1!$D$1</c:f>
              <c:strCache>
                <c:ptCount val="1"/>
                <c:pt idx="0">
                  <c:v>Colunas1</c:v>
                </c:pt>
              </c:strCache>
            </c:strRef>
          </c:tx>
          <c:spPr>
            <a:solidFill>
              <a:schemeClr val="bg1"/>
            </a:solidFill>
          </c:spPr>
          <c:cat>
            <c:numRef>
              <c:f>Plan1!$A$2:$A$3</c:f>
              <c:numCache>
                <c:formatCode>General</c:formatCode>
                <c:ptCount val="2"/>
                <c:pt idx="0">
                  <c:v>2018</c:v>
                </c:pt>
                <c:pt idx="1">
                  <c:v>2019</c:v>
                </c:pt>
              </c:numCache>
            </c:numRef>
          </c:cat>
          <c:val>
            <c:numRef>
              <c:f>Plan1!$D$2:$D$3</c:f>
              <c:numCache>
                <c:formatCode>General</c:formatCode>
                <c:ptCount val="2"/>
                <c:pt idx="0">
                  <c:v>2427441.88</c:v>
                </c:pt>
                <c:pt idx="1">
                  <c:v>2368437.8699999987</c:v>
                </c:pt>
              </c:numCache>
            </c:numRef>
          </c:val>
          <c:extLst xmlns:c16r2="http://schemas.microsoft.com/office/drawing/2015/06/chart">
            <c:ext xmlns:c16="http://schemas.microsoft.com/office/drawing/2014/chart" uri="{C3380CC4-5D6E-409C-BE32-E72D297353CC}">
              <c16:uniqueId val="{00000006-8540-4436-A381-263CE389EF52}"/>
            </c:ext>
          </c:extLst>
        </c:ser>
        <c:dLbls/>
        <c:axId val="418589696"/>
        <c:axId val="418718464"/>
      </c:barChart>
      <c:catAx>
        <c:axId val="418589696"/>
        <c:scaling>
          <c:orientation val="minMax"/>
        </c:scaling>
        <c:delete val="1"/>
        <c:axPos val="l"/>
        <c:numFmt formatCode="General" sourceLinked="1"/>
        <c:tickLblPos val="none"/>
        <c:crossAx val="418718464"/>
        <c:crosses val="autoZero"/>
        <c:auto val="1"/>
        <c:lblAlgn val="ctr"/>
        <c:lblOffset val="100"/>
      </c:catAx>
      <c:valAx>
        <c:axId val="418718464"/>
        <c:scaling>
          <c:orientation val="minMax"/>
        </c:scaling>
        <c:delete val="1"/>
        <c:axPos val="b"/>
        <c:majorGridlines>
          <c:spPr>
            <a:ln>
              <a:gradFill>
                <a:gsLst>
                  <a:gs pos="0">
                    <a:schemeClr val="tx1"/>
                  </a:gs>
                  <a:gs pos="50000">
                    <a:srgbClr val="549E39">
                      <a:tint val="44500"/>
                      <a:satMod val="160000"/>
                    </a:srgbClr>
                  </a:gs>
                  <a:gs pos="100000">
                    <a:srgbClr val="549E39">
                      <a:tint val="23500"/>
                      <a:satMod val="160000"/>
                    </a:srgbClr>
                  </a:gs>
                </a:gsLst>
                <a:lin ang="5400000" scaled="0"/>
              </a:gradFill>
            </a:ln>
            <a:effectLst>
              <a:outerShdw blurRad="50800" dist="50800" dir="5400000" algn="ctr" rotWithShape="0">
                <a:schemeClr val="bg1"/>
              </a:outerShdw>
            </a:effectLst>
          </c:spPr>
        </c:majorGridlines>
        <c:numFmt formatCode="_-&quot;R$&quot;\ * #,##0_-;\-&quot;R$&quot;\ * #,##0_-;_-&quot;R$&quot;\ * &quot;-&quot;??_-;_-@_-" sourceLinked="1"/>
        <c:tickLblPos val="none"/>
        <c:crossAx val="418589696"/>
        <c:crosses val="autoZero"/>
        <c:crossBetween val="between"/>
      </c:valAx>
    </c:plotArea>
    <c:plotVisOnly val="1"/>
    <c:dispBlanksAs val="gap"/>
  </c:chart>
  <c:txPr>
    <a:bodyPr/>
    <a:lstStyle/>
    <a:p>
      <a:pPr>
        <a:defRPr sz="1800">
          <a:latin typeface="Arial" pitchFamily="34" charset="0"/>
          <a:cs typeface="Arial" pitchFamily="34" charset="0"/>
        </a:defRPr>
      </a:pPr>
      <a:endParaRPr lang="pt-BR"/>
    </a:p>
  </c:txPr>
  <c:externalData r:id="rId1"/>
</c:chartSpace>
</file>

<file path=ppt/charts/chart37.xml><?xml version="1.0" encoding="utf-8"?>
<c:chartSpace xmlns:c="http://schemas.openxmlformats.org/drawingml/2006/chart" xmlns:a="http://schemas.openxmlformats.org/drawingml/2006/main" xmlns:r="http://schemas.openxmlformats.org/officeDocument/2006/relationships">
  <c:lang val="pt-BR"/>
  <c:clrMapOvr bg1="lt1" tx1="dk1" bg2="lt2" tx2="dk2" accent1="accent1" accent2="accent2" accent3="accent3" accent4="accent4" accent5="accent5" accent6="accent6" hlink="hlink" folHlink="folHlink"/>
  <c:chart>
    <c:view3D>
      <c:rAngAx val="1"/>
    </c:view3D>
    <c:floor>
      <c:spPr>
        <a:noFill/>
        <a:ln w="9525">
          <a:noFill/>
        </a:ln>
      </c:spPr>
    </c:floor>
    <c:plotArea>
      <c:layout>
        <c:manualLayout>
          <c:layoutTarget val="inner"/>
          <c:xMode val="edge"/>
          <c:yMode val="edge"/>
          <c:x val="9.7393700787401519E-2"/>
          <c:y val="4.056433723549379E-2"/>
          <c:w val="0.90384538183665397"/>
          <c:h val="0.52374895445761593"/>
        </c:manualLayout>
      </c:layout>
      <c:bar3DChart>
        <c:barDir val="col"/>
        <c:grouping val="clustered"/>
        <c:ser>
          <c:idx val="0"/>
          <c:order val="0"/>
          <c:tx>
            <c:strRef>
              <c:f>Plan1!$B$1</c:f>
              <c:strCache>
                <c:ptCount val="1"/>
                <c:pt idx="0">
                  <c:v>2019</c:v>
                </c:pt>
              </c:strCache>
            </c:strRef>
          </c:tx>
          <c:spPr>
            <a:solidFill>
              <a:srgbClr val="225C6C"/>
            </a:solidFill>
          </c:spPr>
          <c:cat>
            <c:strRef>
              <c:f>Plan1!$A$2:$A$8</c:f>
              <c:strCache>
                <c:ptCount val="7"/>
                <c:pt idx="0">
                  <c:v>Salários e Encargos</c:v>
                </c:pt>
                <c:pt idx="1">
                  <c:v>Diárias Conselheiros</c:v>
                </c:pt>
                <c:pt idx="2">
                  <c:v>Diárias Funcionários</c:v>
                </c:pt>
                <c:pt idx="3">
                  <c:v>Despesas Serv. PJ</c:v>
                </c:pt>
                <c:pt idx="4">
                  <c:v>Material de Consumo</c:v>
                </c:pt>
                <c:pt idx="5">
                  <c:v>Encargos Diversos</c:v>
                </c:pt>
                <c:pt idx="6">
                  <c:v>Transferência Corrente</c:v>
                </c:pt>
              </c:strCache>
            </c:strRef>
          </c:cat>
          <c:val>
            <c:numRef>
              <c:f>Plan1!$B$2:$B$8</c:f>
              <c:numCache>
                <c:formatCode>#,##0.00</c:formatCode>
                <c:ptCount val="7"/>
                <c:pt idx="0">
                  <c:v>592995.72</c:v>
                </c:pt>
                <c:pt idx="1">
                  <c:v>34100</c:v>
                </c:pt>
                <c:pt idx="2">
                  <c:v>20850</c:v>
                </c:pt>
                <c:pt idx="3">
                  <c:v>383140.91000000021</c:v>
                </c:pt>
                <c:pt idx="4">
                  <c:v>3991.27</c:v>
                </c:pt>
                <c:pt idx="5">
                  <c:v>21530.04</c:v>
                </c:pt>
                <c:pt idx="6">
                  <c:v>88785.1</c:v>
                </c:pt>
              </c:numCache>
            </c:numRef>
          </c:val>
          <c:extLst xmlns:c16r2="http://schemas.microsoft.com/office/drawing/2015/06/chart">
            <c:ext xmlns:c16="http://schemas.microsoft.com/office/drawing/2014/chart" uri="{C3380CC4-5D6E-409C-BE32-E72D297353CC}">
              <c16:uniqueId val="{00000000-B2F5-451C-84D2-60B1F3694FEC}"/>
            </c:ext>
          </c:extLst>
        </c:ser>
        <c:ser>
          <c:idx val="1"/>
          <c:order val="1"/>
          <c:tx>
            <c:strRef>
              <c:f>Plan1!$C$1</c:f>
              <c:strCache>
                <c:ptCount val="1"/>
                <c:pt idx="0">
                  <c:v>2018</c:v>
                </c:pt>
              </c:strCache>
            </c:strRef>
          </c:tx>
          <c:spPr>
            <a:solidFill>
              <a:srgbClr val="7F7F7F"/>
            </a:solidFill>
          </c:spPr>
          <c:cat>
            <c:strRef>
              <c:f>Plan1!$A$2:$A$8</c:f>
              <c:strCache>
                <c:ptCount val="7"/>
                <c:pt idx="0">
                  <c:v>Salários e Encargos</c:v>
                </c:pt>
                <c:pt idx="1">
                  <c:v>Diárias Conselheiros</c:v>
                </c:pt>
                <c:pt idx="2">
                  <c:v>Diárias Funcionários</c:v>
                </c:pt>
                <c:pt idx="3">
                  <c:v>Despesas Serv. PJ</c:v>
                </c:pt>
                <c:pt idx="4">
                  <c:v>Material de Consumo</c:v>
                </c:pt>
                <c:pt idx="5">
                  <c:v>Encargos Diversos</c:v>
                </c:pt>
                <c:pt idx="6">
                  <c:v>Transferência Corrente</c:v>
                </c:pt>
              </c:strCache>
            </c:strRef>
          </c:cat>
          <c:val>
            <c:numRef>
              <c:f>Plan1!$C$2:$C$8</c:f>
              <c:numCache>
                <c:formatCode>#,##0.00</c:formatCode>
                <c:ptCount val="7"/>
                <c:pt idx="0">
                  <c:v>553677.02</c:v>
                </c:pt>
                <c:pt idx="1">
                  <c:v>40020.5</c:v>
                </c:pt>
                <c:pt idx="2">
                  <c:v>26100</c:v>
                </c:pt>
                <c:pt idx="3">
                  <c:v>367490.83</c:v>
                </c:pt>
                <c:pt idx="4">
                  <c:v>9264.67</c:v>
                </c:pt>
                <c:pt idx="5">
                  <c:v>42660.03</c:v>
                </c:pt>
                <c:pt idx="6">
                  <c:v>110440.83</c:v>
                </c:pt>
              </c:numCache>
            </c:numRef>
          </c:val>
          <c:extLst xmlns:c16r2="http://schemas.microsoft.com/office/drawing/2015/06/chart">
            <c:ext xmlns:c16="http://schemas.microsoft.com/office/drawing/2014/chart" uri="{C3380CC4-5D6E-409C-BE32-E72D297353CC}">
              <c16:uniqueId val="{00000001-B2F5-451C-84D2-60B1F3694FEC}"/>
            </c:ext>
          </c:extLst>
        </c:ser>
        <c:dLbls/>
        <c:shape val="box"/>
        <c:axId val="418763904"/>
        <c:axId val="418765440"/>
        <c:axId val="0"/>
      </c:bar3DChart>
      <c:catAx>
        <c:axId val="418763904"/>
        <c:scaling>
          <c:orientation val="minMax"/>
        </c:scaling>
        <c:axPos val="b"/>
        <c:numFmt formatCode="General" sourceLinked="0"/>
        <c:tickLblPos val="nextTo"/>
        <c:crossAx val="418765440"/>
        <c:crosses val="autoZero"/>
        <c:auto val="1"/>
        <c:lblAlgn val="ctr"/>
        <c:lblOffset val="100"/>
      </c:catAx>
      <c:valAx>
        <c:axId val="418765440"/>
        <c:scaling>
          <c:orientation val="minMax"/>
        </c:scaling>
        <c:delete val="1"/>
        <c:axPos val="l"/>
        <c:numFmt formatCode="#,##0.00" sourceLinked="1"/>
        <c:tickLblPos val="none"/>
        <c:crossAx val="418763904"/>
        <c:crosses val="autoZero"/>
        <c:crossBetween val="between"/>
      </c:valAx>
    </c:plotArea>
    <c:plotVisOnly val="1"/>
    <c:dispBlanksAs val="gap"/>
  </c:chart>
  <c:externalData r:id="rId2"/>
</c:chartSpace>
</file>

<file path=ppt/charts/chart38.xml><?xml version="1.0" encoding="utf-8"?>
<c:chartSpace xmlns:c="http://schemas.openxmlformats.org/drawingml/2006/chart" xmlns:a="http://schemas.openxmlformats.org/drawingml/2006/main" xmlns:r="http://schemas.openxmlformats.org/officeDocument/2006/relationships">
  <c:lang val="pt-BR"/>
  <c:chart>
    <c:autoTitleDeleted val="1"/>
    <c:plotArea>
      <c:layout>
        <c:manualLayout>
          <c:layoutTarget val="inner"/>
          <c:xMode val="edge"/>
          <c:yMode val="edge"/>
          <c:x val="0.30440098279448691"/>
          <c:y val="0.12144712967150471"/>
          <c:w val="0.38624728261374902"/>
          <c:h val="0.68453173721109561"/>
        </c:manualLayout>
      </c:layout>
      <c:doughnutChart>
        <c:varyColors val="1"/>
        <c:ser>
          <c:idx val="1"/>
          <c:order val="0"/>
          <c:tx>
            <c:strRef>
              <c:f>Plan1!$C$1</c:f>
              <c:strCache>
                <c:ptCount val="1"/>
                <c:pt idx="0">
                  <c:v>Colunas1</c:v>
                </c:pt>
              </c:strCache>
            </c:strRef>
          </c:tx>
          <c:spPr>
            <a:solidFill>
              <a:srgbClr val="008080"/>
            </a:solidFill>
          </c:spPr>
          <c:explosion val="10"/>
          <c:dPt>
            <c:idx val="0"/>
            <c:spPr>
              <a:solidFill>
                <a:srgbClr val="99FF33"/>
              </a:solidFill>
              <a:ln w="19050">
                <a:solidFill>
                  <a:schemeClr val="lt1"/>
                </a:solidFill>
              </a:ln>
              <a:effectLst/>
            </c:spPr>
            <c:extLst xmlns:c16r2="http://schemas.microsoft.com/office/drawing/2015/06/chart">
              <c:ext xmlns:c16="http://schemas.microsoft.com/office/drawing/2014/chart" uri="{C3380CC4-5D6E-409C-BE32-E72D297353CC}">
                <c16:uniqueId val="{00000000-7869-4447-9893-A9B859B79A8C}"/>
              </c:ext>
            </c:extLst>
          </c:dPt>
          <c:dPt>
            <c:idx val="1"/>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7869-4447-9893-A9B859B79A8C}"/>
              </c:ext>
            </c:extLst>
          </c:dPt>
          <c:dPt>
            <c:idx val="2"/>
            <c:spPr>
              <a:solidFill>
                <a:srgbClr val="33CC33"/>
              </a:solidFill>
              <a:ln w="19050">
                <a:solidFill>
                  <a:schemeClr val="lt1"/>
                </a:solidFill>
              </a:ln>
              <a:effectLst/>
            </c:spPr>
            <c:extLst xmlns:c16r2="http://schemas.microsoft.com/office/drawing/2015/06/chart">
              <c:ext xmlns:c16="http://schemas.microsoft.com/office/drawing/2014/chart" uri="{C3380CC4-5D6E-409C-BE32-E72D297353CC}">
                <c16:uniqueId val="{00000002-7869-4447-9893-A9B859B79A8C}"/>
              </c:ext>
            </c:extLst>
          </c:dPt>
          <c:dPt>
            <c:idx val="3"/>
            <c:spPr>
              <a:solidFill>
                <a:srgbClr val="99CC00"/>
              </a:solidFill>
              <a:ln w="19050">
                <a:solidFill>
                  <a:schemeClr val="lt1"/>
                </a:solidFill>
              </a:ln>
              <a:effectLst/>
            </c:spPr>
            <c:extLst xmlns:c16r2="http://schemas.microsoft.com/office/drawing/2015/06/chart">
              <c:ext xmlns:c16="http://schemas.microsoft.com/office/drawing/2014/chart" uri="{C3380CC4-5D6E-409C-BE32-E72D297353CC}">
                <c16:uniqueId val="{00000003-7869-4447-9893-A9B859B79A8C}"/>
              </c:ext>
            </c:extLst>
          </c:dPt>
          <c:dPt>
            <c:idx val="4"/>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4-7869-4447-9893-A9B859B79A8C}"/>
              </c:ext>
            </c:extLst>
          </c:dPt>
          <c:dPt>
            <c:idx val="5"/>
            <c:spPr>
              <a:solidFill>
                <a:schemeClr val="accent6">
                  <a:lumMod val="40000"/>
                  <a:lumOff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7869-4447-9893-A9B859B79A8C}"/>
              </c:ext>
            </c:extLst>
          </c:dPt>
          <c:dPt>
            <c:idx val="6"/>
            <c:spPr>
              <a:solidFill>
                <a:schemeClr val="accent6">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6-7869-4447-9893-A9B859B79A8C}"/>
              </c:ext>
            </c:extLst>
          </c:dPt>
          <c:dPt>
            <c:idx val="7"/>
            <c:spPr>
              <a:solidFill>
                <a:srgbClr val="00CC99"/>
              </a:solidFill>
              <a:ln w="19050">
                <a:solidFill>
                  <a:schemeClr val="lt1"/>
                </a:solidFill>
              </a:ln>
              <a:effectLst/>
            </c:spPr>
            <c:extLst xmlns:c16r2="http://schemas.microsoft.com/office/drawing/2015/06/chart">
              <c:ext xmlns:c16="http://schemas.microsoft.com/office/drawing/2014/chart" uri="{C3380CC4-5D6E-409C-BE32-E72D297353CC}">
                <c16:uniqueId val="{00000007-7869-4447-9893-A9B859B79A8C}"/>
              </c:ext>
            </c:extLst>
          </c:dPt>
          <c:cat>
            <c:strRef>
              <c:f>Plan1!$A$2:$A$7</c:f>
              <c:strCache>
                <c:ptCount val="6"/>
                <c:pt idx="0">
                  <c:v>Serviços Prestados</c:v>
                </c:pt>
                <c:pt idx="1">
                  <c:v>Serviços e Consultoria</c:v>
                </c:pt>
                <c:pt idx="2">
                  <c:v>Outros Serviços de Terceiros</c:v>
                </c:pt>
                <c:pt idx="3">
                  <c:v>Convênios e Contratos</c:v>
                </c:pt>
                <c:pt idx="4">
                  <c:v>Serviços de Divulgação</c:v>
                </c:pt>
                <c:pt idx="5">
                  <c:v>Passagens</c:v>
                </c:pt>
              </c:strCache>
            </c:strRef>
          </c:cat>
          <c:val>
            <c:numRef>
              <c:f>Plan1!$C$2:$C$7</c:f>
              <c:numCache>
                <c:formatCode>0%</c:formatCode>
                <c:ptCount val="6"/>
                <c:pt idx="0">
                  <c:v>0.11677575751438307</c:v>
                </c:pt>
                <c:pt idx="1">
                  <c:v>0.33138199729180767</c:v>
                </c:pt>
                <c:pt idx="2">
                  <c:v>0.33671833686462876</c:v>
                </c:pt>
                <c:pt idx="3">
                  <c:v>0.12798902106277296</c:v>
                </c:pt>
                <c:pt idx="4">
                  <c:v>2.1491518616479889E-2</c:v>
                </c:pt>
                <c:pt idx="5">
                  <c:v>6.5643368649930908E-2</c:v>
                </c:pt>
              </c:numCache>
            </c:numRef>
          </c:val>
          <c:extLst xmlns:c16r2="http://schemas.microsoft.com/office/drawing/2015/06/chart">
            <c:ext xmlns:c16="http://schemas.microsoft.com/office/drawing/2014/chart" uri="{C3380CC4-5D6E-409C-BE32-E72D297353CC}">
              <c16:uniqueId val="{00000008-7869-4447-9893-A9B859B79A8C}"/>
            </c:ext>
          </c:extLst>
        </c:ser>
        <c:dLbls/>
        <c:firstSliceAng val="18"/>
        <c:holeSize val="60"/>
      </c:doughnutChart>
      <c:spPr>
        <a:noFill/>
        <a:ln>
          <a:noFill/>
        </a:ln>
        <a:effectLst/>
      </c:spPr>
    </c:plotArea>
    <c:plotVisOnly val="1"/>
    <c:dispBlanksAs val="zero"/>
  </c:chart>
  <c:spPr>
    <a:noFill/>
    <a:ln>
      <a:noFill/>
    </a:ln>
    <a:effectLst/>
  </c:spPr>
  <c:txPr>
    <a:bodyPr/>
    <a:lstStyle/>
    <a:p>
      <a:pPr>
        <a:defRPr/>
      </a:pPr>
      <a:endParaRPr lang="pt-BR"/>
    </a:p>
  </c:txPr>
  <c:externalData r:id="rId1"/>
</c:chartSpace>
</file>

<file path=ppt/charts/chart39.xml><?xml version="1.0" encoding="utf-8"?>
<c:chartSpace xmlns:c="http://schemas.openxmlformats.org/drawingml/2006/chart" xmlns:a="http://schemas.openxmlformats.org/drawingml/2006/main" xmlns:r="http://schemas.openxmlformats.org/officeDocument/2006/relationships">
  <c:lang val="pt-BR"/>
  <c:chart>
    <c:autoTitleDeleted val="1"/>
    <c:plotArea>
      <c:layout>
        <c:manualLayout>
          <c:layoutTarget val="inner"/>
          <c:xMode val="edge"/>
          <c:yMode val="edge"/>
          <c:x val="0.33440316774325141"/>
          <c:y val="2.8125051883581529E-2"/>
          <c:w val="0.66559683225675381"/>
          <c:h val="0.90693725966183192"/>
        </c:manualLayout>
      </c:layout>
      <c:barChart>
        <c:barDir val="bar"/>
        <c:grouping val="clustered"/>
        <c:ser>
          <c:idx val="0"/>
          <c:order val="0"/>
          <c:tx>
            <c:strRef>
              <c:f>Plan1!$B$1</c:f>
              <c:strCache>
                <c:ptCount val="1"/>
                <c:pt idx="0">
                  <c:v>Série 1</c:v>
                </c:pt>
              </c:strCache>
            </c:strRef>
          </c:tx>
          <c:spPr>
            <a:solidFill>
              <a:srgbClr val="00CC00"/>
            </a:solidFill>
            <a:ln>
              <a:noFill/>
            </a:ln>
            <a:effectLst/>
          </c:spPr>
          <c:invertIfNegative val="1"/>
          <c:dPt>
            <c:idx val="1"/>
            <c:invertIfNegative val="1"/>
            <c:spPr>
              <a:solidFill>
                <a:srgbClr val="339966"/>
              </a:solidFill>
              <a:ln>
                <a:noFill/>
              </a:ln>
              <a:effectLst/>
            </c:spPr>
            <c:extLst xmlns:c16r2="http://schemas.microsoft.com/office/drawing/2015/06/chart">
              <c:ext xmlns:c16="http://schemas.microsoft.com/office/drawing/2014/chart" uri="{C3380CC4-5D6E-409C-BE32-E72D297353CC}">
                <c16:uniqueId val="{00000001-7A53-4B60-A46A-759CB641B25A}"/>
              </c:ext>
            </c:extLst>
          </c:dPt>
          <c:dPt>
            <c:idx val="2"/>
            <c:invertIfNegative val="1"/>
            <c:spPr>
              <a:solidFill>
                <a:srgbClr val="99FFCC"/>
              </a:solidFill>
              <a:ln>
                <a:noFill/>
              </a:ln>
              <a:effectLst/>
            </c:spPr>
            <c:extLst xmlns:c16r2="http://schemas.microsoft.com/office/drawing/2015/06/chart">
              <c:ext xmlns:c16="http://schemas.microsoft.com/office/drawing/2014/chart" uri="{C3380CC4-5D6E-409C-BE32-E72D297353CC}">
                <c16:uniqueId val="{00000003-7A53-4B60-A46A-759CB641B25A}"/>
              </c:ext>
            </c:extLst>
          </c:dPt>
          <c:dPt>
            <c:idx val="3"/>
            <c:invertIfNegative val="1"/>
            <c:spPr>
              <a:solidFill>
                <a:schemeClr val="accent6">
                  <a:lumMod val="75000"/>
                </a:schemeClr>
              </a:solidFill>
              <a:ln>
                <a:noFill/>
              </a:ln>
              <a:effectLst/>
            </c:spPr>
            <c:extLst xmlns:c16r2="http://schemas.microsoft.com/office/drawing/2015/06/chart">
              <c:ext xmlns:c16="http://schemas.microsoft.com/office/drawing/2014/chart" uri="{C3380CC4-5D6E-409C-BE32-E72D297353CC}">
                <c16:uniqueId val="{00000005-7A53-4B60-A46A-759CB641B25A}"/>
              </c:ext>
            </c:extLst>
          </c:dPt>
          <c:dPt>
            <c:idx val="4"/>
            <c:invertIfNegative val="1"/>
            <c:spPr>
              <a:solidFill>
                <a:srgbClr val="CCCC00"/>
              </a:solidFill>
              <a:ln>
                <a:noFill/>
              </a:ln>
              <a:effectLst/>
            </c:spPr>
            <c:extLst xmlns:c16r2="http://schemas.microsoft.com/office/drawing/2015/06/chart">
              <c:ext xmlns:c16="http://schemas.microsoft.com/office/drawing/2014/chart" uri="{C3380CC4-5D6E-409C-BE32-E72D297353CC}">
                <c16:uniqueId val="{00000007-7A53-4B60-A46A-759CB641B25A}"/>
              </c:ext>
            </c:extLst>
          </c:dPt>
          <c:dPt>
            <c:idx val="5"/>
            <c:invertIfNegative val="1"/>
            <c:spPr>
              <a:solidFill>
                <a:srgbClr val="006600"/>
              </a:solidFill>
              <a:ln>
                <a:noFill/>
              </a:ln>
              <a:effectLst/>
            </c:spPr>
            <c:extLst xmlns:c16r2="http://schemas.microsoft.com/office/drawing/2015/06/chart">
              <c:ext xmlns:c16="http://schemas.microsoft.com/office/drawing/2014/chart" uri="{C3380CC4-5D6E-409C-BE32-E72D297353CC}">
                <c16:uniqueId val="{00000009-7A53-4B60-A46A-759CB641B25A}"/>
              </c:ext>
            </c:extLst>
          </c:dPt>
          <c:cat>
            <c:strRef>
              <c:f>Plan1!$A$2:$A$7</c:f>
              <c:strCache>
                <c:ptCount val="6"/>
                <c:pt idx="0">
                  <c:v>Serviços Prestados</c:v>
                </c:pt>
                <c:pt idx="1">
                  <c:v>Serviços e Consultoria</c:v>
                </c:pt>
                <c:pt idx="2">
                  <c:v>Outros Serviços de Terceiros</c:v>
                </c:pt>
                <c:pt idx="3">
                  <c:v>Convênios e Contratos</c:v>
                </c:pt>
                <c:pt idx="4">
                  <c:v>Serviços de Divulgação</c:v>
                </c:pt>
                <c:pt idx="5">
                  <c:v>Passagens</c:v>
                </c:pt>
              </c:strCache>
            </c:strRef>
          </c:cat>
          <c:val>
            <c:numRef>
              <c:f>Plan1!$B$2:$B$7</c:f>
              <c:numCache>
                <c:formatCode>_("R$"* #,##0.00_);_("R$"* \(#,##0.00\);_("R$"* "-"??_);_(@_)</c:formatCode>
                <c:ptCount val="6"/>
                <c:pt idx="0">
                  <c:v>44741.57</c:v>
                </c:pt>
                <c:pt idx="1">
                  <c:v>126966</c:v>
                </c:pt>
                <c:pt idx="2">
                  <c:v>129010.57</c:v>
                </c:pt>
                <c:pt idx="3">
                  <c:v>49037.83</c:v>
                </c:pt>
                <c:pt idx="4">
                  <c:v>8234.2800000000007</c:v>
                </c:pt>
                <c:pt idx="5">
                  <c:v>25150.66</c:v>
                </c:pt>
              </c:numCache>
            </c:numRef>
          </c:val>
          <c:extLst xmlns:c16r2="http://schemas.microsoft.com/office/drawing/2015/06/char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A-7A53-4B60-A46A-759CB641B25A}"/>
            </c:ext>
          </c:extLst>
        </c:ser>
        <c:dLbls/>
        <c:gapWidth val="29"/>
        <c:axId val="428593152"/>
        <c:axId val="428594688"/>
      </c:barChart>
      <c:catAx>
        <c:axId val="428593152"/>
        <c:scaling>
          <c:orientation val="maxMin"/>
        </c:scaling>
        <c:delete val="1"/>
        <c:axPos val="l"/>
        <c:numFmt formatCode="General" sourceLinked="1"/>
        <c:majorTickMark val="none"/>
        <c:tickLblPos val="none"/>
        <c:crossAx val="428594688"/>
        <c:crosses val="autoZero"/>
        <c:auto val="1"/>
        <c:lblAlgn val="ctr"/>
        <c:lblOffset val="100"/>
      </c:catAx>
      <c:valAx>
        <c:axId val="428594688"/>
        <c:scaling>
          <c:orientation val="minMax"/>
        </c:scaling>
        <c:delete val="1"/>
        <c:axPos val="t"/>
        <c:numFmt formatCode="_(&quot;R$&quot;* #,##0.00_);_(&quot;R$&quot;* \(#,##0.00\);_(&quot;R$&quot;* &quot;-&quot;??_);_(@_)" sourceLinked="1"/>
        <c:majorTickMark val="none"/>
        <c:tickLblPos val="none"/>
        <c:crossAx val="428593152"/>
        <c:crosses val="autoZero"/>
        <c:crossBetween val="between"/>
      </c:valAx>
      <c:spPr>
        <a:noFill/>
        <a:ln w="25400">
          <a:noFill/>
        </a:ln>
        <a:effectLst/>
      </c:spPr>
    </c:plotArea>
    <c:plotVisOnly val="1"/>
    <c:dispBlanksAs val="gap"/>
  </c:chart>
  <c:spPr>
    <a:noFill/>
    <a:ln>
      <a:noFill/>
    </a:ln>
    <a:effectLst/>
  </c:spPr>
  <c:txPr>
    <a:bodyPr/>
    <a:lstStyle/>
    <a:p>
      <a:pPr>
        <a:defRPr/>
      </a:pPr>
      <a:endParaRPr lang="pt-BR"/>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pt-BR"/>
  <c:chart>
    <c:title>
      <c:tx>
        <c:rich>
          <a:bodyPr/>
          <a:lstStyle/>
          <a:p>
            <a:pPr>
              <a:defRPr/>
            </a:pPr>
            <a:r>
              <a:rPr lang="en-US" sz="1400" dirty="0" err="1">
                <a:latin typeface="Arial" pitchFamily="34" charset="0"/>
                <a:cs typeface="Arial" pitchFamily="34" charset="0"/>
              </a:rPr>
              <a:t>Presença</a:t>
            </a:r>
            <a:r>
              <a:rPr lang="en-US" sz="1400" baseline="0" dirty="0">
                <a:latin typeface="Arial" pitchFamily="34" charset="0"/>
                <a:cs typeface="Arial" pitchFamily="34" charset="0"/>
              </a:rPr>
              <a:t> de </a:t>
            </a:r>
            <a:r>
              <a:rPr lang="en-US" sz="1400" baseline="0" dirty="0" err="1">
                <a:latin typeface="Arial" pitchFamily="34" charset="0"/>
                <a:cs typeface="Arial" pitchFamily="34" charset="0"/>
              </a:rPr>
              <a:t>profissionais</a:t>
            </a:r>
            <a:r>
              <a:rPr lang="en-US" sz="1400" baseline="0" dirty="0">
                <a:latin typeface="Arial" pitchFamily="34" charset="0"/>
                <a:cs typeface="Arial" pitchFamily="34" charset="0"/>
              </a:rPr>
              <a:t> </a:t>
            </a:r>
            <a:r>
              <a:rPr lang="en-US" sz="1400" baseline="0" dirty="0" err="1">
                <a:latin typeface="Arial" pitchFamily="34" charset="0"/>
                <a:cs typeface="Arial" pitchFamily="34" charset="0"/>
              </a:rPr>
              <a:t>nas</a:t>
            </a:r>
            <a:r>
              <a:rPr lang="en-US" sz="1400" baseline="0" dirty="0">
                <a:latin typeface="Arial" pitchFamily="34" charset="0"/>
                <a:cs typeface="Arial" pitchFamily="34" charset="0"/>
              </a:rPr>
              <a:t> </a:t>
            </a:r>
            <a:r>
              <a:rPr lang="en-US" sz="1400" baseline="0" dirty="0" err="1">
                <a:latin typeface="Arial" pitchFamily="34" charset="0"/>
                <a:cs typeface="Arial" pitchFamily="34" charset="0"/>
              </a:rPr>
              <a:t>obras</a:t>
            </a:r>
            <a:endParaRPr lang="en-US" sz="1400" dirty="0">
              <a:latin typeface="Arial" pitchFamily="34" charset="0"/>
              <a:cs typeface="Arial" pitchFamily="34" charset="0"/>
            </a:endParaRPr>
          </a:p>
        </c:rich>
      </c:tx>
      <c:layout/>
    </c:title>
    <c:plotArea>
      <c:layout/>
      <c:barChart>
        <c:barDir val="col"/>
        <c:grouping val="clustered"/>
        <c:ser>
          <c:idx val="0"/>
          <c:order val="0"/>
          <c:tx>
            <c:strRef>
              <c:f>Plan1!$B$1</c:f>
              <c:strCache>
                <c:ptCount val="1"/>
                <c:pt idx="0">
                  <c:v>Série 1</c:v>
                </c:pt>
              </c:strCache>
            </c:strRef>
          </c:tx>
          <c:cat>
            <c:strRef>
              <c:f>Plan1!$A$2:$A$5</c:f>
              <c:strCache>
                <c:ptCount val="2"/>
                <c:pt idx="0">
                  <c:v>N° total de obras (%)</c:v>
                </c:pt>
                <c:pt idx="1">
                  <c:v>n° de RT presentes (%)</c:v>
                </c:pt>
              </c:strCache>
            </c:strRef>
          </c:cat>
          <c:val>
            <c:numRef>
              <c:f>Plan1!$B$2:$B$5</c:f>
              <c:numCache>
                <c:formatCode>General</c:formatCode>
                <c:ptCount val="4"/>
                <c:pt idx="0">
                  <c:v>100</c:v>
                </c:pt>
                <c:pt idx="1">
                  <c:v>52</c:v>
                </c:pt>
              </c:numCache>
            </c:numRef>
          </c:val>
          <c:extLst xmlns:c16r2="http://schemas.microsoft.com/office/drawing/2015/06/chart">
            <c:ext xmlns:c16="http://schemas.microsoft.com/office/drawing/2014/chart" uri="{C3380CC4-5D6E-409C-BE32-E72D297353CC}">
              <c16:uniqueId val="{00000000-3C85-458F-998E-32ED71992A4B}"/>
            </c:ext>
          </c:extLst>
        </c:ser>
        <c:dLbls/>
        <c:axId val="334934016"/>
        <c:axId val="334935552"/>
      </c:barChart>
      <c:catAx>
        <c:axId val="334934016"/>
        <c:scaling>
          <c:orientation val="minMax"/>
        </c:scaling>
        <c:axPos val="b"/>
        <c:numFmt formatCode="General" sourceLinked="0"/>
        <c:tickLblPos val="nextTo"/>
        <c:crossAx val="334935552"/>
        <c:crosses val="autoZero"/>
        <c:auto val="1"/>
        <c:lblAlgn val="ctr"/>
        <c:lblOffset val="100"/>
      </c:catAx>
      <c:valAx>
        <c:axId val="334935552"/>
        <c:scaling>
          <c:orientation val="minMax"/>
        </c:scaling>
        <c:axPos val="l"/>
        <c:majorGridlines/>
        <c:numFmt formatCode="General" sourceLinked="1"/>
        <c:tickLblPos val="nextTo"/>
        <c:crossAx val="334934016"/>
        <c:crosses val="autoZero"/>
        <c:crossBetween val="between"/>
      </c:valAx>
    </c:plotArea>
    <c:plotVisOnly val="1"/>
    <c:dispBlanksAs val="gap"/>
  </c:chart>
  <c:txPr>
    <a:bodyPr/>
    <a:lstStyle/>
    <a:p>
      <a:pPr>
        <a:defRPr sz="1400"/>
      </a:pPr>
      <a:endParaRPr lang="pt-BR"/>
    </a:p>
  </c:txPr>
  <c:externalData r:id="rId1"/>
</c:chartSpace>
</file>

<file path=ppt/charts/chart40.xml><?xml version="1.0" encoding="utf-8"?>
<c:chartSpace xmlns:c="http://schemas.openxmlformats.org/drawingml/2006/chart" xmlns:a="http://schemas.openxmlformats.org/drawingml/2006/main" xmlns:r="http://schemas.openxmlformats.org/officeDocument/2006/relationships">
  <c:lang val="pt-BR"/>
  <c:chart>
    <c:autoTitleDeleted val="1"/>
    <c:plotArea>
      <c:layout>
        <c:manualLayout>
          <c:layoutTarget val="inner"/>
          <c:xMode val="edge"/>
          <c:yMode val="edge"/>
          <c:x val="1.3444216981650286E-2"/>
          <c:y val="0.19803923551132499"/>
          <c:w val="0.98655578301834956"/>
          <c:h val="0.54347594452139869"/>
        </c:manualLayout>
      </c:layout>
      <c:barChart>
        <c:barDir val="col"/>
        <c:grouping val="clustered"/>
        <c:dLbls/>
        <c:gapWidth val="60"/>
        <c:axId val="419001088"/>
        <c:axId val="419003008"/>
      </c:barChart>
      <c:catAx>
        <c:axId val="419001088"/>
        <c:scaling>
          <c:orientation val="minMax"/>
        </c:scaling>
        <c:delete val="1"/>
        <c:axPos val="b"/>
        <c:numFmt formatCode="General" sourceLinked="1"/>
        <c:majorTickMark val="none"/>
        <c:tickLblPos val="none"/>
        <c:crossAx val="419003008"/>
        <c:crosses val="autoZero"/>
        <c:auto val="1"/>
        <c:lblAlgn val="ctr"/>
        <c:lblOffset val="100"/>
      </c:catAx>
      <c:valAx>
        <c:axId val="419003008"/>
        <c:scaling>
          <c:orientation val="minMax"/>
        </c:scaling>
        <c:delete val="1"/>
        <c:axPos val="l"/>
        <c:numFmt formatCode="_-* #,##0_-;\-* #,##0_-;_-* &quot;-&quot;??_-;_-@_-" sourceLinked="1"/>
        <c:majorTickMark val="none"/>
        <c:tickLblPos val="none"/>
        <c:crossAx val="419001088"/>
        <c:crosses val="autoZero"/>
        <c:crossBetween val="between"/>
      </c:valAx>
      <c:spPr>
        <a:noFill/>
        <a:ln w="25400">
          <a:noFill/>
        </a:ln>
        <a:effectLst/>
      </c:spPr>
    </c:plotArea>
    <c:plotVisOnly val="1"/>
    <c:dispBlanksAs val="gap"/>
  </c:chart>
  <c:spPr>
    <a:noFill/>
    <a:ln>
      <a:noFill/>
    </a:ln>
    <a:effectLst/>
  </c:spPr>
  <c:txPr>
    <a:bodyPr/>
    <a:lstStyle/>
    <a:p>
      <a:pPr>
        <a:defRPr>
          <a:latin typeface="Arial" panose="020B0604020202020204" pitchFamily="34" charset="0"/>
          <a:cs typeface="Arial" panose="020B0604020202020204" pitchFamily="34" charset="0"/>
        </a:defRPr>
      </a:pPr>
      <a:endParaRPr lang="pt-BR"/>
    </a:p>
  </c:txPr>
  <c:externalData r:id="rId1"/>
</c:chartSpace>
</file>

<file path=ppt/charts/chart41.xml><?xml version="1.0" encoding="utf-8"?>
<c:chartSpace xmlns:c="http://schemas.openxmlformats.org/drawingml/2006/chart" xmlns:a="http://schemas.openxmlformats.org/drawingml/2006/main" xmlns:r="http://schemas.openxmlformats.org/officeDocument/2006/relationships">
  <c:lang val="pt-BR"/>
  <c:clrMapOvr bg1="lt1" tx1="dk1" bg2="lt2" tx2="dk2" accent1="accent1" accent2="accent2" accent3="accent3" accent4="accent4" accent5="accent5" accent6="accent6" hlink="hlink" folHlink="folHlink"/>
  <c:chart>
    <c:view3D>
      <c:rAngAx val="1"/>
    </c:view3D>
    <c:sideWall>
      <c:spPr>
        <a:ln w="25400">
          <a:noFill/>
        </a:ln>
      </c:spPr>
    </c:sideWall>
    <c:plotArea>
      <c:layout>
        <c:manualLayout>
          <c:layoutTarget val="inner"/>
          <c:xMode val="edge"/>
          <c:yMode val="edge"/>
          <c:x val="9.575607484548344E-3"/>
          <c:y val="4.0564337235493811E-2"/>
          <c:w val="0.99042439251545167"/>
          <c:h val="0.89743394751712358"/>
        </c:manualLayout>
      </c:layout>
      <c:bar3DChart>
        <c:barDir val="col"/>
        <c:grouping val="clustered"/>
        <c:ser>
          <c:idx val="0"/>
          <c:order val="0"/>
          <c:tx>
            <c:strRef>
              <c:f>Plan1!$B$1</c:f>
              <c:strCache>
                <c:ptCount val="1"/>
                <c:pt idx="0">
                  <c:v>2019</c:v>
                </c:pt>
              </c:strCache>
            </c:strRef>
          </c:tx>
          <c:spPr>
            <a:solidFill>
              <a:srgbClr val="225C6C"/>
            </a:solidFill>
          </c:spPr>
          <c:dLbls>
            <c:dLbl>
              <c:idx val="0"/>
              <c:layout>
                <c:manualLayout>
                  <c:x val="0"/>
                  <c:y val="0.18511066398390347"/>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7895-4074-90F7-D9C43993BBC6}"/>
                </c:ext>
              </c:extLst>
            </c:dLbl>
            <c:dLbl>
              <c:idx val="1"/>
              <c:layout>
                <c:manualLayout>
                  <c:x val="0"/>
                  <c:y val="0.17706237424547291"/>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895-4074-90F7-D9C43993BBC6}"/>
                </c:ext>
              </c:extLst>
            </c:dLbl>
            <c:dLbl>
              <c:idx val="2"/>
              <c:layout>
                <c:manualLayout>
                  <c:x val="0"/>
                  <c:y val="0.16901408450704286"/>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7895-4074-90F7-D9C43993BBC6}"/>
                </c:ext>
              </c:extLst>
            </c:dLbl>
            <c:dLbl>
              <c:idx val="3"/>
              <c:layout>
                <c:manualLayout>
                  <c:x val="0"/>
                  <c:y val="0.16096579476861178"/>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7895-4074-90F7-D9C43993BBC6}"/>
                </c:ext>
              </c:extLst>
            </c:dLbl>
            <c:dLbl>
              <c:idx val="4"/>
              <c:layout>
                <c:manualLayout>
                  <c:x val="0"/>
                  <c:y val="0.16901408450704286"/>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7895-4074-90F7-D9C43993BBC6}"/>
                </c:ext>
              </c:extLst>
            </c:dLbl>
            <c:dLbl>
              <c:idx val="5"/>
              <c:layout>
                <c:manualLayout>
                  <c:x val="0"/>
                  <c:y val="0.18511066398390338"/>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7895-4074-90F7-D9C43993BBC6}"/>
                </c:ext>
              </c:extLst>
            </c:dLbl>
            <c:dLbl>
              <c:idx val="6"/>
              <c:layout>
                <c:manualLayout>
                  <c:x val="0"/>
                  <c:y val="0.16364855801475517"/>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7895-4074-90F7-D9C43993BBC6}"/>
                </c:ext>
              </c:extLst>
            </c:dLbl>
            <c:dLbl>
              <c:idx val="7"/>
              <c:layout>
                <c:manualLayout>
                  <c:x val="-1.3280212483399718E-3"/>
                  <c:y val="0.174379610999329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7895-4074-90F7-D9C43993BBC6}"/>
                </c:ext>
              </c:extLst>
            </c:dLbl>
            <c:dLbl>
              <c:idx val="8"/>
              <c:layout>
                <c:manualLayout>
                  <c:x val="0"/>
                  <c:y val="0.15828303152246906"/>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7895-4074-90F7-D9C43993BBC6}"/>
                </c:ext>
              </c:extLst>
            </c:dLbl>
            <c:dLbl>
              <c:idx val="9"/>
              <c:layout>
                <c:manualLayout>
                  <c:x val="9.7387099854177652E-17"/>
                  <c:y val="0.17169684775318578"/>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7895-4074-90F7-D9C43993BBC6}"/>
                </c:ext>
              </c:extLst>
            </c:dLbl>
            <c:dLbl>
              <c:idx val="10"/>
              <c:layout>
                <c:manualLayout>
                  <c:x val="9.7387099854177652E-17"/>
                  <c:y val="0.15828303152246906"/>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7895-4074-90F7-D9C43993BBC6}"/>
                </c:ext>
              </c:extLst>
            </c:dLbl>
            <c:dLbl>
              <c:idx val="11"/>
              <c:layout>
                <c:manualLayout>
                  <c:x val="0"/>
                  <c:y val="0.1609657947686117"/>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7895-4074-90F7-D9C43993BBC6}"/>
                </c:ext>
              </c:extLst>
            </c:dLbl>
            <c:spPr>
              <a:noFill/>
              <a:ln>
                <a:noFill/>
              </a:ln>
              <a:effectLst/>
            </c:spPr>
            <c:txPr>
              <a:bodyPr rot="-5400000" vert="horz"/>
              <a:lstStyle/>
              <a:p>
                <a:pPr>
                  <a:defRPr b="1">
                    <a:solidFill>
                      <a:schemeClr val="bg1"/>
                    </a:solidFill>
                    <a:latin typeface="Arial" pitchFamily="34" charset="0"/>
                    <a:cs typeface="Arial" pitchFamily="34" charset="0"/>
                  </a:defRPr>
                </a:pPr>
                <a:endParaRPr lang="pt-BR"/>
              </a:p>
            </c:txPr>
            <c:showVal val="1"/>
            <c:extLst xmlns:c16r2="http://schemas.microsoft.com/office/drawing/2015/06/chart">
              <c:ext xmlns:c15="http://schemas.microsoft.com/office/drawing/2012/chart" uri="{CE6537A1-D6FC-4f65-9D91-7224C49458BB}">
                <c15:showLeaderLines val="0"/>
              </c:ext>
            </c:extLst>
          </c:dLbls>
          <c:cat>
            <c:strRef>
              <c:f>Plan1!$A$2:$A$13</c:f>
              <c:strCache>
                <c:ptCount val="12"/>
                <c:pt idx="0">
                  <c:v>Janeiro</c:v>
                </c:pt>
                <c:pt idx="1">
                  <c:v>Fevreiro</c:v>
                </c:pt>
                <c:pt idx="2">
                  <c:v>Março</c:v>
                </c:pt>
                <c:pt idx="3">
                  <c:v>Abril</c:v>
                </c:pt>
                <c:pt idx="4">
                  <c:v>Maio</c:v>
                </c:pt>
                <c:pt idx="5">
                  <c:v>Junho</c:v>
                </c:pt>
                <c:pt idx="6">
                  <c:v>Julho</c:v>
                </c:pt>
                <c:pt idx="7">
                  <c:v>Agosto</c:v>
                </c:pt>
                <c:pt idx="8">
                  <c:v>Setembro</c:v>
                </c:pt>
                <c:pt idx="9">
                  <c:v>Outubro</c:v>
                </c:pt>
                <c:pt idx="10">
                  <c:v>Novembro</c:v>
                </c:pt>
                <c:pt idx="11">
                  <c:v>Dezembro</c:v>
                </c:pt>
              </c:strCache>
            </c:strRef>
          </c:cat>
          <c:val>
            <c:numRef>
              <c:f>Plan1!$B$2:$B$13</c:f>
              <c:numCache>
                <c:formatCode>#,##0.00</c:formatCode>
                <c:ptCount val="12"/>
                <c:pt idx="0">
                  <c:v>127524.96</c:v>
                </c:pt>
                <c:pt idx="1">
                  <c:v>165859</c:v>
                </c:pt>
                <c:pt idx="2">
                  <c:v>82515</c:v>
                </c:pt>
                <c:pt idx="3">
                  <c:v>105327</c:v>
                </c:pt>
                <c:pt idx="4">
                  <c:v>112268</c:v>
                </c:pt>
                <c:pt idx="5">
                  <c:v>96391</c:v>
                </c:pt>
                <c:pt idx="6">
                  <c:v>88246</c:v>
                </c:pt>
                <c:pt idx="7">
                  <c:v>76651</c:v>
                </c:pt>
                <c:pt idx="8">
                  <c:v>69811</c:v>
                </c:pt>
                <c:pt idx="9">
                  <c:v>81404</c:v>
                </c:pt>
                <c:pt idx="10">
                  <c:v>78409</c:v>
                </c:pt>
                <c:pt idx="11">
                  <c:v>81951</c:v>
                </c:pt>
              </c:numCache>
            </c:numRef>
          </c:val>
          <c:extLst xmlns:c16r2="http://schemas.microsoft.com/office/drawing/2015/06/chart">
            <c:ext xmlns:c16="http://schemas.microsoft.com/office/drawing/2014/chart" uri="{C3380CC4-5D6E-409C-BE32-E72D297353CC}">
              <c16:uniqueId val="{00000000-B2F5-451C-84D2-60B1F3694FEC}"/>
            </c:ext>
          </c:extLst>
        </c:ser>
        <c:ser>
          <c:idx val="1"/>
          <c:order val="1"/>
          <c:tx>
            <c:strRef>
              <c:f>Plan1!$C$1</c:f>
              <c:strCache>
                <c:ptCount val="1"/>
                <c:pt idx="0">
                  <c:v>2018</c:v>
                </c:pt>
              </c:strCache>
            </c:strRef>
          </c:tx>
          <c:spPr>
            <a:solidFill>
              <a:srgbClr val="7F7F7F"/>
            </a:solidFill>
          </c:spPr>
          <c:dLbls>
            <c:dLbl>
              <c:idx val="0"/>
              <c:layout>
                <c:manualLayout>
                  <c:x val="1.480273133189031E-3"/>
                  <c:y val="0.16464181413942974"/>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7895-4074-90F7-D9C43993BBC6}"/>
                </c:ext>
              </c:extLst>
            </c:dLbl>
            <c:dLbl>
              <c:idx val="1"/>
              <c:layout>
                <c:manualLayout>
                  <c:x val="0"/>
                  <c:y val="0.15291750503018148"/>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7895-4074-90F7-D9C43993BBC6}"/>
                </c:ext>
              </c:extLst>
            </c:dLbl>
            <c:dLbl>
              <c:idx val="2"/>
              <c:layout>
                <c:manualLayout>
                  <c:x val="0"/>
                  <c:y val="0.18511066398390338"/>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7895-4074-90F7-D9C43993BBC6}"/>
                </c:ext>
              </c:extLst>
            </c:dLbl>
            <c:dLbl>
              <c:idx val="3"/>
              <c:layout>
                <c:manualLayout>
                  <c:x val="0"/>
                  <c:y val="0.1851106639839035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7895-4074-90F7-D9C43993BBC6}"/>
                </c:ext>
              </c:extLst>
            </c:dLbl>
            <c:dLbl>
              <c:idx val="4"/>
              <c:layout>
                <c:manualLayout>
                  <c:x val="0"/>
                  <c:y val="0.17169684775318578"/>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7895-4074-90F7-D9C43993BBC6}"/>
                </c:ext>
              </c:extLst>
            </c:dLbl>
            <c:dLbl>
              <c:idx val="5"/>
              <c:layout>
                <c:manualLayout>
                  <c:x val="0"/>
                  <c:y val="0.14486921529175051"/>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7895-4074-90F7-D9C43993BBC6}"/>
                </c:ext>
              </c:extLst>
            </c:dLbl>
            <c:dLbl>
              <c:idx val="6"/>
              <c:layout>
                <c:manualLayout>
                  <c:x val="1.3280212483399718E-3"/>
                  <c:y val="0.1475519785378944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7895-4074-90F7-D9C43993BBC6}"/>
                </c:ext>
              </c:extLst>
            </c:dLbl>
            <c:dLbl>
              <c:idx val="7"/>
              <c:layout>
                <c:manualLayout>
                  <c:x val="1.3280212483399718E-3"/>
                  <c:y val="0.17169684775318578"/>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7895-4074-90F7-D9C43993BBC6}"/>
                </c:ext>
              </c:extLst>
            </c:dLbl>
            <c:dLbl>
              <c:idx val="8"/>
              <c:layout>
                <c:manualLayout>
                  <c:x val="9.7387099854177652E-17"/>
                  <c:y val="0.15828303152246906"/>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7895-4074-90F7-D9C43993BBC6}"/>
                </c:ext>
              </c:extLst>
            </c:dLbl>
            <c:dLbl>
              <c:idx val="9"/>
              <c:layout>
                <c:manualLayout>
                  <c:x val="1.3280212483399718E-3"/>
                  <c:y val="0.15291750503018148"/>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7895-4074-90F7-D9C43993BBC6}"/>
                </c:ext>
              </c:extLst>
            </c:dLbl>
            <c:dLbl>
              <c:idx val="10"/>
              <c:layout>
                <c:manualLayout>
                  <c:x val="0"/>
                  <c:y val="0.15828303152246906"/>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7895-4074-90F7-D9C43993BBC6}"/>
                </c:ext>
              </c:extLst>
            </c:dLbl>
            <c:dLbl>
              <c:idx val="11"/>
              <c:layout>
                <c:manualLayout>
                  <c:x val="0"/>
                  <c:y val="0.13682092555331987"/>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7895-4074-90F7-D9C43993BBC6}"/>
                </c:ext>
              </c:extLst>
            </c:dLbl>
            <c:spPr>
              <a:noFill/>
              <a:ln>
                <a:noFill/>
              </a:ln>
              <a:effectLst/>
            </c:spPr>
            <c:txPr>
              <a:bodyPr rot="-5400000" vert="horz"/>
              <a:lstStyle/>
              <a:p>
                <a:pPr>
                  <a:defRPr b="1">
                    <a:solidFill>
                      <a:schemeClr val="bg1"/>
                    </a:solidFill>
                    <a:latin typeface="Arial" pitchFamily="34" charset="0"/>
                    <a:cs typeface="Arial" pitchFamily="34" charset="0"/>
                  </a:defRPr>
                </a:pPr>
                <a:endParaRPr lang="pt-BR"/>
              </a:p>
            </c:txPr>
            <c:showVal val="1"/>
            <c:extLst xmlns:c16r2="http://schemas.microsoft.com/office/drawing/2015/06/chart">
              <c:ext xmlns:c15="http://schemas.microsoft.com/office/drawing/2012/chart" uri="{CE6537A1-D6FC-4f65-9D91-7224C49458BB}">
                <c15:showLeaderLines val="0"/>
              </c:ext>
            </c:extLst>
          </c:dLbls>
          <c:cat>
            <c:strRef>
              <c:f>Plan1!$A$2:$A$13</c:f>
              <c:strCache>
                <c:ptCount val="12"/>
                <c:pt idx="0">
                  <c:v>Janeiro</c:v>
                </c:pt>
                <c:pt idx="1">
                  <c:v>Fevreiro</c:v>
                </c:pt>
                <c:pt idx="2">
                  <c:v>Março</c:v>
                </c:pt>
                <c:pt idx="3">
                  <c:v>Abril</c:v>
                </c:pt>
                <c:pt idx="4">
                  <c:v>Maio</c:v>
                </c:pt>
                <c:pt idx="5">
                  <c:v>Junho</c:v>
                </c:pt>
                <c:pt idx="6">
                  <c:v>Julho</c:v>
                </c:pt>
                <c:pt idx="7">
                  <c:v>Agosto</c:v>
                </c:pt>
                <c:pt idx="8">
                  <c:v>Setembro</c:v>
                </c:pt>
                <c:pt idx="9">
                  <c:v>Outubro</c:v>
                </c:pt>
                <c:pt idx="10">
                  <c:v>Novembro</c:v>
                </c:pt>
                <c:pt idx="11">
                  <c:v>Dezembro</c:v>
                </c:pt>
              </c:strCache>
            </c:strRef>
          </c:cat>
          <c:val>
            <c:numRef>
              <c:f>Plan1!$C$2:$C$13</c:f>
              <c:numCache>
                <c:formatCode>_-* #,##0.00_-;\-* #,##0.00_-;_-* "-"??_-;_-@_-</c:formatCode>
                <c:ptCount val="12"/>
                <c:pt idx="0">
                  <c:v>72317.53</c:v>
                </c:pt>
                <c:pt idx="1">
                  <c:v>74575.5</c:v>
                </c:pt>
                <c:pt idx="2">
                  <c:v>89115.07</c:v>
                </c:pt>
                <c:pt idx="3">
                  <c:v>110843.13999999998</c:v>
                </c:pt>
                <c:pt idx="4">
                  <c:v>82273.580000000016</c:v>
                </c:pt>
                <c:pt idx="5">
                  <c:v>86197.419999999984</c:v>
                </c:pt>
                <c:pt idx="6">
                  <c:v>85150.37</c:v>
                </c:pt>
                <c:pt idx="7">
                  <c:v>90475.37</c:v>
                </c:pt>
                <c:pt idx="8">
                  <c:v>73270.12</c:v>
                </c:pt>
                <c:pt idx="9">
                  <c:v>90310.989999999991</c:v>
                </c:pt>
                <c:pt idx="10">
                  <c:v>93865.729999999981</c:v>
                </c:pt>
                <c:pt idx="11">
                  <c:v>196998.22</c:v>
                </c:pt>
              </c:numCache>
            </c:numRef>
          </c:val>
          <c:extLst xmlns:c16r2="http://schemas.microsoft.com/office/drawing/2015/06/chart">
            <c:ext xmlns:c16="http://schemas.microsoft.com/office/drawing/2014/chart" uri="{C3380CC4-5D6E-409C-BE32-E72D297353CC}">
              <c16:uniqueId val="{00000001-B2F5-451C-84D2-60B1F3694FEC}"/>
            </c:ext>
          </c:extLst>
        </c:ser>
        <c:dLbls/>
        <c:gapWidth val="81"/>
        <c:gapDepth val="0"/>
        <c:shape val="box"/>
        <c:axId val="428796928"/>
        <c:axId val="428806912"/>
        <c:axId val="0"/>
      </c:bar3DChart>
      <c:catAx>
        <c:axId val="428796928"/>
        <c:scaling>
          <c:orientation val="minMax"/>
        </c:scaling>
        <c:axPos val="b"/>
        <c:numFmt formatCode="General" sourceLinked="0"/>
        <c:tickLblPos val="nextTo"/>
        <c:txPr>
          <a:bodyPr/>
          <a:lstStyle/>
          <a:p>
            <a:pPr>
              <a:defRPr>
                <a:latin typeface="Arial" pitchFamily="34" charset="0"/>
                <a:cs typeface="Arial" pitchFamily="34" charset="0"/>
              </a:defRPr>
            </a:pPr>
            <a:endParaRPr lang="pt-BR"/>
          </a:p>
        </c:txPr>
        <c:crossAx val="428806912"/>
        <c:crosses val="autoZero"/>
        <c:auto val="1"/>
        <c:lblAlgn val="ctr"/>
        <c:lblOffset val="100"/>
      </c:catAx>
      <c:valAx>
        <c:axId val="428806912"/>
        <c:scaling>
          <c:orientation val="minMax"/>
        </c:scaling>
        <c:delete val="1"/>
        <c:axPos val="l"/>
        <c:majorGridlines/>
        <c:numFmt formatCode="#,##0.00" sourceLinked="1"/>
        <c:tickLblPos val="none"/>
        <c:crossAx val="428796928"/>
        <c:crosses val="autoZero"/>
        <c:crossBetween val="between"/>
      </c:valAx>
    </c:plotArea>
    <c:plotVisOnly val="1"/>
    <c:dispBlanksAs val="gap"/>
  </c:chart>
  <c:externalData r:id="rId2"/>
  <c:userShapes r:id="rId3"/>
</c:chartSpace>
</file>

<file path=ppt/charts/chart42.xml><?xml version="1.0" encoding="utf-8"?>
<c:chartSpace xmlns:c="http://schemas.openxmlformats.org/drawingml/2006/chart" xmlns:a="http://schemas.openxmlformats.org/drawingml/2006/main" xmlns:r="http://schemas.openxmlformats.org/officeDocument/2006/relationships">
  <c:lang val="pt-BR"/>
  <c:chart>
    <c:autoTitleDeleted val="1"/>
    <c:plotArea>
      <c:layout>
        <c:manualLayout>
          <c:layoutTarget val="inner"/>
          <c:xMode val="edge"/>
          <c:yMode val="edge"/>
          <c:x val="0.22620960542760221"/>
          <c:y val="0.19785781544256123"/>
          <c:w val="0.59221567577218359"/>
          <c:h val="0.78083804143126156"/>
        </c:manualLayout>
      </c:layout>
      <c:pieChart>
        <c:varyColors val="1"/>
        <c:ser>
          <c:idx val="0"/>
          <c:order val="0"/>
          <c:tx>
            <c:strRef>
              <c:f>Plan1!$B$1</c:f>
              <c:strCache>
                <c:ptCount val="1"/>
                <c:pt idx="0">
                  <c:v>Vendas</c:v>
                </c:pt>
              </c:strCache>
            </c:strRef>
          </c:tx>
          <c:explosion val="25"/>
          <c:dLbls>
            <c:dLbl>
              <c:idx val="0"/>
              <c:layout>
                <c:manualLayout>
                  <c:x val="-1.1711210174786E-2"/>
                  <c:y val="-2.9714770823138628E-2"/>
                </c:manualLayout>
              </c:layout>
              <c:tx>
                <c:rich>
                  <a:bodyPr/>
                  <a:lstStyle/>
                  <a:p>
                    <a:r>
                      <a:rPr lang="pt-BR" dirty="0"/>
                      <a:t>Adesão a Ata de Registros de Preços </a:t>
                    </a:r>
                  </a:p>
                  <a:p>
                    <a:r>
                      <a:rPr lang="pt-BR" dirty="0"/>
                      <a:t>R$ 5.653,81 </a:t>
                    </a:r>
                  </a:p>
                </c:rich>
              </c:tx>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624-41D1-A401-721773DCC929}"/>
                </c:ext>
              </c:extLst>
            </c:dLbl>
            <c:dLbl>
              <c:idx val="1"/>
              <c:layout>
                <c:manualLayout>
                  <c:x val="9.3420817711123025E-2"/>
                  <c:y val="-3.6339472396458919E-2"/>
                </c:manualLayout>
              </c:layout>
              <c:tx>
                <c:rich>
                  <a:bodyPr/>
                  <a:lstStyle/>
                  <a:p>
                    <a:r>
                      <a:rPr lang="en-US" dirty="0" err="1"/>
                      <a:t>Concurso</a:t>
                    </a:r>
                    <a:r>
                      <a:rPr lang="en-US" dirty="0"/>
                      <a:t>  </a:t>
                    </a:r>
                  </a:p>
                  <a:p>
                    <a:r>
                      <a:rPr lang="en-US" dirty="0"/>
                      <a:t>R$ 17.037,83 </a:t>
                    </a:r>
                  </a:p>
                </c:rich>
              </c:tx>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624-41D1-A401-721773DCC929}"/>
                </c:ext>
              </c:extLst>
            </c:dLbl>
            <c:dLbl>
              <c:idx val="2"/>
              <c:layout>
                <c:manualLayout>
                  <c:x val="1.373621063167854E-2"/>
                  <c:y val="-5.4866023103044542E-3"/>
                </c:manualLayout>
              </c:layout>
              <c:tx>
                <c:rich>
                  <a:bodyPr/>
                  <a:lstStyle/>
                  <a:p>
                    <a:r>
                      <a:rPr lang="en-US" dirty="0" err="1"/>
                      <a:t>Dispensa</a:t>
                    </a:r>
                    <a:r>
                      <a:rPr lang="en-US" dirty="0"/>
                      <a:t>  </a:t>
                    </a:r>
                  </a:p>
                  <a:p>
                    <a:r>
                      <a:rPr lang="en-US" dirty="0"/>
                      <a:t>R$ 123.261,94 </a:t>
                    </a:r>
                  </a:p>
                </c:rich>
              </c:tx>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624-41D1-A401-721773DCC929}"/>
                </c:ext>
              </c:extLst>
            </c:dLbl>
            <c:dLbl>
              <c:idx val="3"/>
              <c:layout>
                <c:manualLayout>
                  <c:x val="4.9188787294732389E-2"/>
                  <c:y val="-1.2162045687085751E-2"/>
                </c:manualLayout>
              </c:layout>
              <c:tx>
                <c:rich>
                  <a:bodyPr/>
                  <a:lstStyle/>
                  <a:p>
                    <a:r>
                      <a:rPr lang="en-US" dirty="0" err="1"/>
                      <a:t>Inexigibilidade</a:t>
                    </a:r>
                    <a:r>
                      <a:rPr lang="en-US" dirty="0"/>
                      <a:t>  </a:t>
                    </a:r>
                  </a:p>
                  <a:p>
                    <a:r>
                      <a:rPr lang="en-US" dirty="0"/>
                      <a:t>R$ 108.767,56 </a:t>
                    </a:r>
                  </a:p>
                </c:rich>
              </c:tx>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624-41D1-A401-721773DCC929}"/>
                </c:ext>
              </c:extLst>
            </c:dLbl>
            <c:dLbl>
              <c:idx val="4"/>
              <c:layout>
                <c:manualLayout>
                  <c:x val="-8.6283551053644159E-3"/>
                  <c:y val="-4.8514177205122092E-2"/>
                </c:manualLayout>
              </c:layout>
              <c:tx>
                <c:rich>
                  <a:bodyPr/>
                  <a:lstStyle/>
                  <a:p>
                    <a:r>
                      <a:rPr lang="en-US" dirty="0" err="1"/>
                      <a:t>Outros</a:t>
                    </a:r>
                    <a:endParaRPr lang="en-US" dirty="0"/>
                  </a:p>
                  <a:p>
                    <a:r>
                      <a:rPr lang="en-US" dirty="0"/>
                      <a:t>R$ 109.845,12 </a:t>
                    </a:r>
                  </a:p>
                </c:rich>
              </c:tx>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0624-41D1-A401-721773DCC929}"/>
                </c:ext>
              </c:extLst>
            </c:dLbl>
            <c:dLbl>
              <c:idx val="5"/>
              <c:layout>
                <c:manualLayout>
                  <c:x val="-3.1906739094677984E-2"/>
                  <c:y val="3.0048878953690171E-3"/>
                </c:manualLayout>
              </c:layout>
              <c:tx>
                <c:rich>
                  <a:bodyPr/>
                  <a:lstStyle/>
                  <a:p>
                    <a:r>
                      <a:rPr lang="en-US" dirty="0" err="1"/>
                      <a:t>Pregão</a:t>
                    </a:r>
                    <a:r>
                      <a:rPr lang="en-US" dirty="0"/>
                      <a:t> </a:t>
                    </a:r>
                  </a:p>
                  <a:p>
                    <a:r>
                      <a:rPr lang="en-US" dirty="0"/>
                      <a:t>R$ 44.400,66 </a:t>
                    </a:r>
                  </a:p>
                </c:rich>
              </c:tx>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624-41D1-A401-721773DCC929}"/>
                </c:ext>
              </c:extLst>
            </c:dLbl>
            <c:dLbl>
              <c:idx val="6"/>
              <c:layout>
                <c:manualLayout>
                  <c:x val="-6.7228749927951567E-2"/>
                  <c:y val="2.8208735560597342E-2"/>
                </c:manualLayout>
              </c:layout>
              <c:tx>
                <c:rich>
                  <a:bodyPr/>
                  <a:lstStyle/>
                  <a:p>
                    <a:r>
                      <a:rPr lang="pt-BR" dirty="0"/>
                      <a:t>Tomada de Preços</a:t>
                    </a:r>
                  </a:p>
                  <a:p>
                    <a:r>
                      <a:rPr lang="pt-BR" dirty="0"/>
                      <a:t>R$ 46.800,00 </a:t>
                    </a:r>
                  </a:p>
                </c:rich>
              </c:tx>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0624-41D1-A401-721773DCC929}"/>
                </c:ext>
              </c:extLst>
            </c:dLbl>
            <c:spPr>
              <a:noFill/>
              <a:ln>
                <a:noFill/>
              </a:ln>
              <a:effectLst/>
            </c:spPr>
            <c:txPr>
              <a:bodyPr/>
              <a:lstStyle/>
              <a:p>
                <a:pPr>
                  <a:defRPr sz="1000" b="0">
                    <a:latin typeface="Arial" pitchFamily="34" charset="0"/>
                    <a:cs typeface="Arial" pitchFamily="34" charset="0"/>
                  </a:defRPr>
                </a:pPr>
                <a:endParaRPr lang="pt-BR"/>
              </a:p>
            </c:txPr>
            <c:showVal val="1"/>
            <c:showCatName val="1"/>
            <c:showLeaderLines val="1"/>
            <c:extLst xmlns:c16r2="http://schemas.microsoft.com/office/drawing/2015/06/chart">
              <c:ext xmlns:c15="http://schemas.microsoft.com/office/drawing/2012/chart" uri="{CE6537A1-D6FC-4f65-9D91-7224C49458BB}"/>
            </c:extLst>
          </c:dLbls>
          <c:cat>
            <c:strRef>
              <c:f>Plan1!$A$2:$A$8</c:f>
              <c:strCache>
                <c:ptCount val="7"/>
                <c:pt idx="0">
                  <c:v>Adesão a ata de registros de preços</c:v>
                </c:pt>
                <c:pt idx="1">
                  <c:v>Concurso</c:v>
                </c:pt>
                <c:pt idx="2">
                  <c:v>Dispensa</c:v>
                </c:pt>
                <c:pt idx="3">
                  <c:v>Inexigibilidade</c:v>
                </c:pt>
                <c:pt idx="4">
                  <c:v>Outros</c:v>
                </c:pt>
                <c:pt idx="5">
                  <c:v>Pregão</c:v>
                </c:pt>
                <c:pt idx="6">
                  <c:v>Tomada de Preços</c:v>
                </c:pt>
              </c:strCache>
            </c:strRef>
          </c:cat>
          <c:val>
            <c:numRef>
              <c:f>Plan1!$B$2:$B$8</c:f>
              <c:numCache>
                <c:formatCode>_("R$"* #,##0.00_);_("R$"* \(#,##0.00\);_("R$"* "-"??_);_(@_)</c:formatCode>
                <c:ptCount val="7"/>
                <c:pt idx="0">
                  <c:v>5653.81</c:v>
                </c:pt>
                <c:pt idx="1">
                  <c:v>17037.830000000002</c:v>
                </c:pt>
                <c:pt idx="2">
                  <c:v>123261.93999999999</c:v>
                </c:pt>
                <c:pt idx="3">
                  <c:v>108767.56</c:v>
                </c:pt>
                <c:pt idx="4">
                  <c:v>109845.12000000002</c:v>
                </c:pt>
                <c:pt idx="5">
                  <c:v>44400.66</c:v>
                </c:pt>
                <c:pt idx="6">
                  <c:v>46800</c:v>
                </c:pt>
              </c:numCache>
            </c:numRef>
          </c:val>
          <c:extLst xmlns:c16r2="http://schemas.microsoft.com/office/drawing/2015/06/chart">
            <c:ext xmlns:c16="http://schemas.microsoft.com/office/drawing/2014/chart" uri="{C3380CC4-5D6E-409C-BE32-E72D297353CC}">
              <c16:uniqueId val="{00000007-0624-41D1-A401-721773DCC929}"/>
            </c:ext>
          </c:extLst>
        </c:ser>
        <c:ser>
          <c:idx val="1"/>
          <c:order val="1"/>
          <c:tx>
            <c:strRef>
              <c:f>Plan1!$C$1</c:f>
              <c:strCache>
                <c:ptCount val="1"/>
                <c:pt idx="0">
                  <c:v>Colunas1</c:v>
                </c:pt>
              </c:strCache>
            </c:strRef>
          </c:tx>
          <c:explosion val="25"/>
          <c:cat>
            <c:strRef>
              <c:f>Plan1!$A$2:$A$8</c:f>
              <c:strCache>
                <c:ptCount val="7"/>
                <c:pt idx="0">
                  <c:v>Adesão a ata de registros de preços</c:v>
                </c:pt>
                <c:pt idx="1">
                  <c:v>Concurso</c:v>
                </c:pt>
                <c:pt idx="2">
                  <c:v>Dispensa</c:v>
                </c:pt>
                <c:pt idx="3">
                  <c:v>Inexigibilidade</c:v>
                </c:pt>
                <c:pt idx="4">
                  <c:v>Outros</c:v>
                </c:pt>
                <c:pt idx="5">
                  <c:v>Pregão</c:v>
                </c:pt>
                <c:pt idx="6">
                  <c:v>Tomada de Preços</c:v>
                </c:pt>
              </c:strCache>
            </c:strRef>
          </c:cat>
          <c:val>
            <c:numRef>
              <c:f>Plan1!$C$2:$C$8</c:f>
              <c:numCache>
                <c:formatCode>0%</c:formatCode>
                <c:ptCount val="7"/>
                <c:pt idx="0">
                  <c:v>1.2405046860355724E-2</c:v>
                </c:pt>
                <c:pt idx="1">
                  <c:v>3.7382770122939245E-2</c:v>
                </c:pt>
                <c:pt idx="2">
                  <c:v>0.27044950958705005</c:v>
                </c:pt>
                <c:pt idx="3">
                  <c:v>0.23864733315880018</c:v>
                </c:pt>
                <c:pt idx="4">
                  <c:v>0.24101161181245917</c:v>
                </c:pt>
                <c:pt idx="5">
                  <c:v>9.7419663542057833E-2</c:v>
                </c:pt>
                <c:pt idx="6">
                  <c:v>0.10268406491633952</c:v>
                </c:pt>
              </c:numCache>
            </c:numRef>
          </c:val>
          <c:extLst xmlns:c16r2="http://schemas.microsoft.com/office/drawing/2015/06/chart">
            <c:ext xmlns:c16="http://schemas.microsoft.com/office/drawing/2014/chart" uri="{C3380CC4-5D6E-409C-BE32-E72D297353CC}">
              <c16:uniqueId val="{00000008-0624-41D1-A401-721773DCC929}"/>
            </c:ext>
          </c:extLst>
        </c:ser>
        <c:ser>
          <c:idx val="2"/>
          <c:order val="2"/>
          <c:tx>
            <c:strRef>
              <c:f>Plan1!$D$1</c:f>
              <c:strCache>
                <c:ptCount val="1"/>
                <c:pt idx="0">
                  <c:v>Colunas2</c:v>
                </c:pt>
              </c:strCache>
            </c:strRef>
          </c:tx>
          <c:explosion val="25"/>
          <c:cat>
            <c:strRef>
              <c:f>Plan1!$A$2:$A$8</c:f>
              <c:strCache>
                <c:ptCount val="7"/>
                <c:pt idx="0">
                  <c:v>Adesão a ata de registros de preços</c:v>
                </c:pt>
                <c:pt idx="1">
                  <c:v>Concurso</c:v>
                </c:pt>
                <c:pt idx="2">
                  <c:v>Dispensa</c:v>
                </c:pt>
                <c:pt idx="3">
                  <c:v>Inexigibilidade</c:v>
                </c:pt>
                <c:pt idx="4">
                  <c:v>Outros</c:v>
                </c:pt>
                <c:pt idx="5">
                  <c:v>Pregão</c:v>
                </c:pt>
                <c:pt idx="6">
                  <c:v>Tomada de Preços</c:v>
                </c:pt>
              </c:strCache>
            </c:strRef>
          </c:cat>
          <c:val>
            <c:numRef>
              <c:f>Plan1!$D$2:$D$8</c:f>
              <c:numCache>
                <c:formatCode>General</c:formatCode>
                <c:ptCount val="7"/>
              </c:numCache>
            </c:numRef>
          </c:val>
          <c:extLst xmlns:c16r2="http://schemas.microsoft.com/office/drawing/2015/06/chart">
            <c:ext xmlns:c16="http://schemas.microsoft.com/office/drawing/2014/chart" uri="{C3380CC4-5D6E-409C-BE32-E72D297353CC}">
              <c16:uniqueId val="{00000009-0624-41D1-A401-721773DCC929}"/>
            </c:ext>
          </c:extLst>
        </c:ser>
        <c:ser>
          <c:idx val="3"/>
          <c:order val="3"/>
          <c:tx>
            <c:strRef>
              <c:f>Plan1!$E$1</c:f>
              <c:strCache>
                <c:ptCount val="1"/>
                <c:pt idx="0">
                  <c:v>Colunas3</c:v>
                </c:pt>
              </c:strCache>
            </c:strRef>
          </c:tx>
          <c:explosion val="25"/>
          <c:cat>
            <c:strRef>
              <c:f>Plan1!$A$2:$A$8</c:f>
              <c:strCache>
                <c:ptCount val="7"/>
                <c:pt idx="0">
                  <c:v>Adesão a ata de registros de preços</c:v>
                </c:pt>
                <c:pt idx="1">
                  <c:v>Concurso</c:v>
                </c:pt>
                <c:pt idx="2">
                  <c:v>Dispensa</c:v>
                </c:pt>
                <c:pt idx="3">
                  <c:v>Inexigibilidade</c:v>
                </c:pt>
                <c:pt idx="4">
                  <c:v>Outros</c:v>
                </c:pt>
                <c:pt idx="5">
                  <c:v>Pregão</c:v>
                </c:pt>
                <c:pt idx="6">
                  <c:v>Tomada de Preços</c:v>
                </c:pt>
              </c:strCache>
            </c:strRef>
          </c:cat>
          <c:val>
            <c:numRef>
              <c:f>Plan1!$E$2:$E$8</c:f>
              <c:numCache>
                <c:formatCode>General</c:formatCode>
                <c:ptCount val="7"/>
              </c:numCache>
            </c:numRef>
          </c:val>
          <c:extLst xmlns:c16r2="http://schemas.microsoft.com/office/drawing/2015/06/chart">
            <c:ext xmlns:c16="http://schemas.microsoft.com/office/drawing/2014/chart" uri="{C3380CC4-5D6E-409C-BE32-E72D297353CC}">
              <c16:uniqueId val="{0000000A-0624-41D1-A401-721773DCC929}"/>
            </c:ext>
          </c:extLst>
        </c:ser>
        <c:dLbls/>
        <c:firstSliceAng val="0"/>
      </c:pieChart>
    </c:plotArea>
    <c:plotVisOnly val="1"/>
    <c:dispBlanksAs val="zero"/>
  </c:chart>
  <c:txPr>
    <a:bodyPr/>
    <a:lstStyle/>
    <a:p>
      <a:pPr>
        <a:defRPr sz="1800"/>
      </a:pPr>
      <a:endParaRPr lang="pt-BR"/>
    </a:p>
  </c:txPr>
  <c:externalData r:id="rId1"/>
</c:chartSpace>
</file>

<file path=ppt/charts/chart43.xml><?xml version="1.0" encoding="utf-8"?>
<c:chartSpace xmlns:c="http://schemas.openxmlformats.org/drawingml/2006/chart" xmlns:a="http://schemas.openxmlformats.org/drawingml/2006/main" xmlns:r="http://schemas.openxmlformats.org/officeDocument/2006/relationships">
  <c:lang val="pt-BR"/>
  <c:chart>
    <c:autoTitleDeleted val="1"/>
    <c:plotArea>
      <c:layout>
        <c:manualLayout>
          <c:layoutTarget val="inner"/>
          <c:xMode val="edge"/>
          <c:yMode val="edge"/>
          <c:x val="0.22620960542760221"/>
          <c:y val="0.19785781544256123"/>
          <c:w val="0.59221567577218359"/>
          <c:h val="0.78083804143126156"/>
        </c:manualLayout>
      </c:layout>
      <c:pieChart>
        <c:varyColors val="1"/>
        <c:ser>
          <c:idx val="0"/>
          <c:order val="0"/>
          <c:tx>
            <c:strRef>
              <c:f>Plan1!$B$1</c:f>
              <c:strCache>
                <c:ptCount val="1"/>
                <c:pt idx="0">
                  <c:v>Vendas</c:v>
                </c:pt>
              </c:strCache>
            </c:strRef>
          </c:tx>
          <c:explosion val="25"/>
          <c:dLbls>
            <c:dLbl>
              <c:idx val="0"/>
              <c:layout>
                <c:manualLayout>
                  <c:x val="8.0829707567727782E-2"/>
                  <c:y val="-0.1899795013550177"/>
                </c:manualLayout>
              </c:layout>
              <c:tx>
                <c:rich>
                  <a:bodyPr/>
                  <a:lstStyle/>
                  <a:p>
                    <a:r>
                      <a:rPr lang="en-US" dirty="0"/>
                      <a:t>SALA</a:t>
                    </a:r>
                  </a:p>
                  <a:p>
                    <a:r>
                      <a:rPr lang="en-US" dirty="0"/>
                      <a:t>R$ 760.000,00 </a:t>
                    </a:r>
                  </a:p>
                </c:rich>
              </c:tx>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4986-4F59-98E1-3B3A286A5E37}"/>
                </c:ext>
              </c:extLst>
            </c:dLbl>
            <c:dLbl>
              <c:idx val="1"/>
              <c:layout>
                <c:manualLayout>
                  <c:x val="-5.4305046708512703E-2"/>
                  <c:y val="0.31912210166251714"/>
                </c:manualLayout>
              </c:layout>
              <c:tx>
                <c:rich>
                  <a:bodyPr/>
                  <a:lstStyle/>
                  <a:p>
                    <a:r>
                      <a:rPr lang="pt-BR" dirty="0"/>
                      <a:t>Móveis e Utensílios</a:t>
                    </a:r>
                  </a:p>
                  <a:p>
                    <a:r>
                      <a:rPr lang="pt-BR" dirty="0"/>
                      <a:t>R$ 136.042,00 </a:t>
                    </a:r>
                  </a:p>
                </c:rich>
              </c:tx>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986-4F59-98E1-3B3A286A5E37}"/>
                </c:ext>
              </c:extLst>
            </c:dLbl>
            <c:dLbl>
              <c:idx val="2"/>
              <c:layout>
                <c:manualLayout>
                  <c:x val="-3.5449672767587807E-2"/>
                  <c:y val="5.3641342306906648E-2"/>
                </c:manualLayout>
              </c:layout>
              <c:tx>
                <c:rich>
                  <a:bodyPr/>
                  <a:lstStyle/>
                  <a:p>
                    <a:r>
                      <a:rPr lang="pt-BR" dirty="0"/>
                      <a:t>Máquinas e Equipamentos</a:t>
                    </a:r>
                  </a:p>
                  <a:p>
                    <a:r>
                      <a:rPr lang="pt-BR" dirty="0"/>
                      <a:t>R$ 1.399,00 </a:t>
                    </a:r>
                  </a:p>
                </c:rich>
              </c:tx>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986-4F59-98E1-3B3A286A5E37}"/>
                </c:ext>
              </c:extLst>
            </c:dLbl>
            <c:dLbl>
              <c:idx val="3"/>
              <c:layout>
                <c:manualLayout>
                  <c:x val="0.24845699115282147"/>
                  <c:y val="2.8877736137076046E-2"/>
                </c:manualLayout>
              </c:layout>
              <c:tx>
                <c:rich>
                  <a:bodyPr/>
                  <a:lstStyle/>
                  <a:p>
                    <a:r>
                      <a:rPr lang="pt-BR" dirty="0"/>
                      <a:t>Equipamentos e Processamento de Dados</a:t>
                    </a:r>
                  </a:p>
                  <a:p>
                    <a:r>
                      <a:rPr lang="pt-BR" dirty="0"/>
                      <a:t>R$ 53.391,94 </a:t>
                    </a:r>
                  </a:p>
                </c:rich>
              </c:tx>
              <c:showVal val="1"/>
              <c:showCatNam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986-4F59-98E1-3B3A286A5E37}"/>
                </c:ext>
              </c:extLst>
            </c:dLbl>
            <c:spPr>
              <a:noFill/>
              <a:ln>
                <a:noFill/>
              </a:ln>
              <a:effectLst/>
            </c:spPr>
            <c:txPr>
              <a:bodyPr/>
              <a:lstStyle/>
              <a:p>
                <a:pPr>
                  <a:defRPr sz="1100" b="0">
                    <a:latin typeface="Arial" pitchFamily="34" charset="0"/>
                    <a:cs typeface="Arial" pitchFamily="34" charset="0"/>
                  </a:defRPr>
                </a:pPr>
                <a:endParaRPr lang="pt-BR"/>
              </a:p>
            </c:txPr>
            <c:showVal val="1"/>
            <c:showCatName val="1"/>
            <c:showLeaderLines val="1"/>
            <c:extLst xmlns:c16r2="http://schemas.microsoft.com/office/drawing/2015/06/chart">
              <c:ext xmlns:c15="http://schemas.microsoft.com/office/drawing/2012/chart" uri="{CE6537A1-D6FC-4f65-9D91-7224C49458BB}"/>
            </c:extLst>
          </c:dLbls>
          <c:cat>
            <c:strRef>
              <c:f>Plan1!$A$2:$A$5</c:f>
              <c:strCache>
                <c:ptCount val="4"/>
                <c:pt idx="0">
                  <c:v>Sala</c:v>
                </c:pt>
                <c:pt idx="1">
                  <c:v>Móveis e Utensílios</c:v>
                </c:pt>
                <c:pt idx="2">
                  <c:v>Máquinas e Equipamentos </c:v>
                </c:pt>
                <c:pt idx="3">
                  <c:v>Equipamentos e Processamento de Dados</c:v>
                </c:pt>
              </c:strCache>
            </c:strRef>
          </c:cat>
          <c:val>
            <c:numRef>
              <c:f>Plan1!$B$2:$B$5</c:f>
              <c:numCache>
                <c:formatCode>_("R$"* #,##0.00_);_("R$"* \(#,##0.00\);_("R$"* "-"??_);_(@_)</c:formatCode>
                <c:ptCount val="4"/>
                <c:pt idx="0">
                  <c:v>760000</c:v>
                </c:pt>
                <c:pt idx="1">
                  <c:v>136042</c:v>
                </c:pt>
                <c:pt idx="2">
                  <c:v>1399</c:v>
                </c:pt>
                <c:pt idx="3">
                  <c:v>53391.94</c:v>
                </c:pt>
              </c:numCache>
            </c:numRef>
          </c:val>
          <c:extLst xmlns:c16r2="http://schemas.microsoft.com/office/drawing/2015/06/chart">
            <c:ext xmlns:c16="http://schemas.microsoft.com/office/drawing/2014/chart" uri="{C3380CC4-5D6E-409C-BE32-E72D297353CC}">
              <c16:uniqueId val="{00000004-4986-4F59-98E1-3B3A286A5E37}"/>
            </c:ext>
          </c:extLst>
        </c:ser>
        <c:ser>
          <c:idx val="1"/>
          <c:order val="1"/>
          <c:tx>
            <c:strRef>
              <c:f>Plan1!$C$1</c:f>
              <c:strCache>
                <c:ptCount val="1"/>
                <c:pt idx="0">
                  <c:v>Colunas1</c:v>
                </c:pt>
              </c:strCache>
            </c:strRef>
          </c:tx>
          <c:explosion val="25"/>
          <c:cat>
            <c:strRef>
              <c:f>Plan1!$A$2:$A$5</c:f>
              <c:strCache>
                <c:ptCount val="4"/>
                <c:pt idx="0">
                  <c:v>Sala</c:v>
                </c:pt>
                <c:pt idx="1">
                  <c:v>Móveis e Utensílios</c:v>
                </c:pt>
                <c:pt idx="2">
                  <c:v>Máquinas e Equipamentos </c:v>
                </c:pt>
                <c:pt idx="3">
                  <c:v>Equipamentos e Processamento de Dados</c:v>
                </c:pt>
              </c:strCache>
            </c:strRef>
          </c:cat>
          <c:val>
            <c:numRef>
              <c:f>Plan1!$C$2:$C$5</c:f>
              <c:numCache>
                <c:formatCode>0%</c:formatCode>
                <c:ptCount val="4"/>
                <c:pt idx="0">
                  <c:v>1.667519002914911</c:v>
                </c:pt>
                <c:pt idx="1">
                  <c:v>0.2984902897296729</c:v>
                </c:pt>
                <c:pt idx="2" formatCode="0.0%">
                  <c:v>3.0695514277341612E-3</c:v>
                </c:pt>
                <c:pt idx="3">
                  <c:v>0.11714746651643784</c:v>
                </c:pt>
              </c:numCache>
            </c:numRef>
          </c:val>
          <c:extLst xmlns:c16r2="http://schemas.microsoft.com/office/drawing/2015/06/chart">
            <c:ext xmlns:c16="http://schemas.microsoft.com/office/drawing/2014/chart" uri="{C3380CC4-5D6E-409C-BE32-E72D297353CC}">
              <c16:uniqueId val="{00000005-4986-4F59-98E1-3B3A286A5E37}"/>
            </c:ext>
          </c:extLst>
        </c:ser>
        <c:ser>
          <c:idx val="2"/>
          <c:order val="2"/>
          <c:tx>
            <c:strRef>
              <c:f>Plan1!$D$1</c:f>
              <c:strCache>
                <c:ptCount val="1"/>
                <c:pt idx="0">
                  <c:v>Colunas2</c:v>
                </c:pt>
              </c:strCache>
            </c:strRef>
          </c:tx>
          <c:explosion val="25"/>
          <c:cat>
            <c:strRef>
              <c:f>Plan1!$A$2:$A$5</c:f>
              <c:strCache>
                <c:ptCount val="4"/>
                <c:pt idx="0">
                  <c:v>Sala</c:v>
                </c:pt>
                <c:pt idx="1">
                  <c:v>Móveis e Utensílios</c:v>
                </c:pt>
                <c:pt idx="2">
                  <c:v>Máquinas e Equipamentos </c:v>
                </c:pt>
                <c:pt idx="3">
                  <c:v>Equipamentos e Processamento de Dados</c:v>
                </c:pt>
              </c:strCache>
            </c:strRef>
          </c:cat>
          <c:val>
            <c:numRef>
              <c:f>Plan1!$D$2:$D$5</c:f>
              <c:numCache>
                <c:formatCode>General</c:formatCode>
                <c:ptCount val="4"/>
              </c:numCache>
            </c:numRef>
          </c:val>
          <c:extLst xmlns:c16r2="http://schemas.microsoft.com/office/drawing/2015/06/chart">
            <c:ext xmlns:c16="http://schemas.microsoft.com/office/drawing/2014/chart" uri="{C3380CC4-5D6E-409C-BE32-E72D297353CC}">
              <c16:uniqueId val="{00000006-4986-4F59-98E1-3B3A286A5E37}"/>
            </c:ext>
          </c:extLst>
        </c:ser>
        <c:ser>
          <c:idx val="3"/>
          <c:order val="3"/>
          <c:tx>
            <c:strRef>
              <c:f>Plan1!$E$1</c:f>
              <c:strCache>
                <c:ptCount val="1"/>
                <c:pt idx="0">
                  <c:v>Colunas3</c:v>
                </c:pt>
              </c:strCache>
            </c:strRef>
          </c:tx>
          <c:explosion val="25"/>
          <c:cat>
            <c:strRef>
              <c:f>Plan1!$A$2:$A$5</c:f>
              <c:strCache>
                <c:ptCount val="4"/>
                <c:pt idx="0">
                  <c:v>Sala</c:v>
                </c:pt>
                <c:pt idx="1">
                  <c:v>Móveis e Utensílios</c:v>
                </c:pt>
                <c:pt idx="2">
                  <c:v>Máquinas e Equipamentos </c:v>
                </c:pt>
                <c:pt idx="3">
                  <c:v>Equipamentos e Processamento de Dados</c:v>
                </c:pt>
              </c:strCache>
            </c:strRef>
          </c:cat>
          <c:val>
            <c:numRef>
              <c:f>Plan1!$E$2:$E$5</c:f>
              <c:numCache>
                <c:formatCode>General</c:formatCode>
                <c:ptCount val="4"/>
              </c:numCache>
            </c:numRef>
          </c:val>
          <c:extLst xmlns:c16r2="http://schemas.microsoft.com/office/drawing/2015/06/chart">
            <c:ext xmlns:c16="http://schemas.microsoft.com/office/drawing/2014/chart" uri="{C3380CC4-5D6E-409C-BE32-E72D297353CC}">
              <c16:uniqueId val="{00000007-4986-4F59-98E1-3B3A286A5E37}"/>
            </c:ext>
          </c:extLst>
        </c:ser>
        <c:dLbls/>
        <c:firstSliceAng val="0"/>
      </c:pieChart>
    </c:plotArea>
    <c:plotVisOnly val="1"/>
    <c:dispBlanksAs val="zero"/>
  </c:chart>
  <c:txPr>
    <a:bodyPr/>
    <a:lstStyle/>
    <a:p>
      <a:pPr>
        <a:defRPr sz="1800"/>
      </a:pPr>
      <a:endParaRPr lang="pt-BR"/>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lang val="pt-BR"/>
  <c:chart>
    <c:title>
      <c:tx>
        <c:rich>
          <a:bodyPr/>
          <a:lstStyle/>
          <a:p>
            <a:pPr>
              <a:defRPr b="0"/>
            </a:pPr>
            <a:r>
              <a:rPr lang="en-US" sz="1400" b="1" dirty="0" err="1">
                <a:latin typeface="Arial" pitchFamily="34" charset="0"/>
                <a:cs typeface="Arial" pitchFamily="34" charset="0"/>
              </a:rPr>
              <a:t>Principais</a:t>
            </a:r>
            <a:r>
              <a:rPr lang="en-US" sz="1400" b="1" baseline="0" dirty="0">
                <a:latin typeface="Arial" pitchFamily="34" charset="0"/>
                <a:cs typeface="Arial" pitchFamily="34" charset="0"/>
              </a:rPr>
              <a:t> </a:t>
            </a:r>
            <a:r>
              <a:rPr lang="en-US" sz="1400" b="1" baseline="0" dirty="0" err="1">
                <a:latin typeface="Arial" pitchFamily="34" charset="0"/>
                <a:cs typeface="Arial" pitchFamily="34" charset="0"/>
              </a:rPr>
              <a:t>infrações</a:t>
            </a:r>
            <a:r>
              <a:rPr lang="en-US" sz="1400" b="1" baseline="0" dirty="0">
                <a:latin typeface="Arial" pitchFamily="34" charset="0"/>
                <a:cs typeface="Arial" pitchFamily="34" charset="0"/>
              </a:rPr>
              <a:t> </a:t>
            </a:r>
            <a:r>
              <a:rPr lang="en-US" sz="1400" b="1" baseline="0" dirty="0" err="1">
                <a:latin typeface="Arial" pitchFamily="34" charset="0"/>
                <a:cs typeface="Arial" pitchFamily="34" charset="0"/>
              </a:rPr>
              <a:t>éticas</a:t>
            </a:r>
            <a:endParaRPr lang="en-US" sz="1400" b="1" dirty="0">
              <a:latin typeface="Arial" pitchFamily="34" charset="0"/>
              <a:cs typeface="Arial" pitchFamily="34" charset="0"/>
            </a:endParaRPr>
          </a:p>
        </c:rich>
      </c:tx>
      <c:layout>
        <c:manualLayout>
          <c:xMode val="edge"/>
          <c:yMode val="edge"/>
          <c:x val="3.4529177003559598E-2"/>
          <c:y val="3.2710280373831772E-2"/>
        </c:manualLayout>
      </c:layout>
    </c:title>
    <c:plotArea>
      <c:layout/>
      <c:doughnutChart>
        <c:varyColors val="1"/>
        <c:ser>
          <c:idx val="0"/>
          <c:order val="0"/>
          <c:tx>
            <c:strRef>
              <c:f>Plan1!$B$1</c:f>
              <c:strCache>
                <c:ptCount val="1"/>
                <c:pt idx="0">
                  <c:v>Vendas</c:v>
                </c:pt>
              </c:strCache>
            </c:strRef>
          </c:tx>
          <c:dPt>
            <c:idx val="0"/>
            <c:explosion val="5"/>
            <c:extLst xmlns:c16r2="http://schemas.microsoft.com/office/drawing/2015/06/chart">
              <c:ext xmlns:c16="http://schemas.microsoft.com/office/drawing/2014/chart" uri="{C3380CC4-5D6E-409C-BE32-E72D297353CC}">
                <c16:uniqueId val="{00000000-42DD-4543-8DC2-E68B12DAA910}"/>
              </c:ext>
            </c:extLst>
          </c:dPt>
          <c:dPt>
            <c:idx val="1"/>
            <c:explosion val="13"/>
            <c:extLst xmlns:c16r2="http://schemas.microsoft.com/office/drawing/2015/06/chart">
              <c:ext xmlns:c16="http://schemas.microsoft.com/office/drawing/2014/chart" uri="{C3380CC4-5D6E-409C-BE32-E72D297353CC}">
                <c16:uniqueId val="{00000001-42DD-4543-8DC2-E68B12DAA910}"/>
              </c:ext>
            </c:extLst>
          </c:dPt>
          <c:dPt>
            <c:idx val="2"/>
            <c:explosion val="9"/>
            <c:extLst xmlns:c16r2="http://schemas.microsoft.com/office/drawing/2015/06/chart">
              <c:ext xmlns:c16="http://schemas.microsoft.com/office/drawing/2014/chart" uri="{C3380CC4-5D6E-409C-BE32-E72D297353CC}">
                <c16:uniqueId val="{00000002-42DD-4543-8DC2-E68B12DAA910}"/>
              </c:ext>
            </c:extLst>
          </c:dPt>
          <c:cat>
            <c:strRef>
              <c:f>Plan1!$A$2:$A$4</c:f>
              <c:strCache>
                <c:ptCount val="3"/>
                <c:pt idx="0">
                  <c:v>Questões contratuais</c:v>
                </c:pt>
                <c:pt idx="1">
                  <c:v>Negligência</c:v>
                </c:pt>
                <c:pt idx="2">
                  <c:v>Ausência de RRT</c:v>
                </c:pt>
              </c:strCache>
            </c:strRef>
          </c:cat>
          <c:val>
            <c:numRef>
              <c:f>Plan1!$B$2:$B$4</c:f>
              <c:numCache>
                <c:formatCode>General</c:formatCode>
                <c:ptCount val="3"/>
                <c:pt idx="0">
                  <c:v>2</c:v>
                </c:pt>
                <c:pt idx="1">
                  <c:v>1</c:v>
                </c:pt>
                <c:pt idx="2">
                  <c:v>2</c:v>
                </c:pt>
              </c:numCache>
            </c:numRef>
          </c:val>
          <c:extLst xmlns:c16r2="http://schemas.microsoft.com/office/drawing/2015/06/chart">
            <c:ext xmlns:c16="http://schemas.microsoft.com/office/drawing/2014/chart" uri="{C3380CC4-5D6E-409C-BE32-E72D297353CC}">
              <c16:uniqueId val="{00000003-42DD-4543-8DC2-E68B12DAA910}"/>
            </c:ext>
          </c:extLst>
        </c:ser>
        <c:dLbls/>
        <c:firstSliceAng val="0"/>
        <c:holeSize val="50"/>
      </c:doughnutChart>
    </c:plotArea>
    <c:legend>
      <c:legendPos val="r"/>
      <c:layout>
        <c:manualLayout>
          <c:xMode val="edge"/>
          <c:yMode val="edge"/>
          <c:x val="0.65367786646532555"/>
          <c:y val="0.24345389653396199"/>
          <c:w val="0.28809621400064805"/>
          <c:h val="0.45633379939657082"/>
        </c:manualLayout>
      </c:layout>
      <c:txPr>
        <a:bodyPr/>
        <a:lstStyle/>
        <a:p>
          <a:pPr>
            <a:defRPr sz="1200">
              <a:latin typeface="Arial" pitchFamily="34" charset="0"/>
              <a:cs typeface="Arial" pitchFamily="34" charset="0"/>
            </a:defRPr>
          </a:pPr>
          <a:endParaRPr lang="pt-BR"/>
        </a:p>
      </c:txPr>
    </c:legend>
    <c:plotVisOnly val="1"/>
    <c:dispBlanksAs val="zero"/>
  </c:chart>
  <c:txPr>
    <a:bodyPr/>
    <a:lstStyle/>
    <a:p>
      <a:pPr>
        <a:defRPr sz="1800"/>
      </a:pPr>
      <a:endParaRPr lang="pt-BR"/>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pt-BR"/>
  <c:chart>
    <c:title>
      <c:tx>
        <c:rich>
          <a:bodyPr/>
          <a:lstStyle/>
          <a:p>
            <a:pPr>
              <a:defRPr b="0">
                <a:latin typeface="Arial" pitchFamily="34" charset="0"/>
                <a:cs typeface="Arial" pitchFamily="34" charset="0"/>
              </a:defRPr>
            </a:pPr>
            <a:r>
              <a:rPr lang="en-US" sz="1400" b="1" dirty="0" err="1">
                <a:latin typeface="Arial" pitchFamily="34" charset="0"/>
                <a:cs typeface="Arial" pitchFamily="34" charset="0"/>
              </a:rPr>
              <a:t>Índice</a:t>
            </a:r>
            <a:r>
              <a:rPr lang="en-US" sz="1400" b="1" baseline="0" dirty="0">
                <a:latin typeface="Arial" pitchFamily="34" charset="0"/>
                <a:cs typeface="Arial" pitchFamily="34" charset="0"/>
              </a:rPr>
              <a:t> de </a:t>
            </a:r>
            <a:r>
              <a:rPr lang="en-US" sz="1400" b="1" baseline="0" dirty="0" err="1">
                <a:latin typeface="Arial" pitchFamily="34" charset="0"/>
                <a:cs typeface="Arial" pitchFamily="34" charset="0"/>
              </a:rPr>
              <a:t>eficiência</a:t>
            </a:r>
            <a:r>
              <a:rPr lang="en-US" sz="1400" b="1" baseline="0" dirty="0">
                <a:latin typeface="Arial" pitchFamily="34" charset="0"/>
                <a:cs typeface="Arial" pitchFamily="34" charset="0"/>
              </a:rPr>
              <a:t> </a:t>
            </a:r>
            <a:r>
              <a:rPr lang="en-US" sz="1400" b="1" baseline="0" dirty="0" err="1">
                <a:latin typeface="Arial" pitchFamily="34" charset="0"/>
                <a:cs typeface="Arial" pitchFamily="34" charset="0"/>
              </a:rPr>
              <a:t>na</a:t>
            </a:r>
            <a:r>
              <a:rPr lang="en-US" sz="1400" b="1" baseline="0" dirty="0">
                <a:latin typeface="Arial" pitchFamily="34" charset="0"/>
                <a:cs typeface="Arial" pitchFamily="34" charset="0"/>
              </a:rPr>
              <a:t> </a:t>
            </a:r>
            <a:r>
              <a:rPr lang="en-US" sz="1400" b="1" baseline="0" dirty="0" err="1">
                <a:latin typeface="Arial" pitchFamily="34" charset="0"/>
                <a:cs typeface="Arial" pitchFamily="34" charset="0"/>
              </a:rPr>
              <a:t>conclusão</a:t>
            </a:r>
            <a:r>
              <a:rPr lang="en-US" sz="1400" b="1" baseline="0" dirty="0">
                <a:latin typeface="Arial" pitchFamily="34" charset="0"/>
                <a:cs typeface="Arial" pitchFamily="34" charset="0"/>
              </a:rPr>
              <a:t>  </a:t>
            </a:r>
            <a:br>
              <a:rPr lang="en-US" sz="1400" b="1" baseline="0" dirty="0">
                <a:latin typeface="Arial" pitchFamily="34" charset="0"/>
                <a:cs typeface="Arial" pitchFamily="34" charset="0"/>
              </a:rPr>
            </a:br>
            <a:r>
              <a:rPr lang="en-US" sz="1400" b="1" baseline="0" dirty="0">
                <a:latin typeface="Arial" pitchFamily="34" charset="0"/>
                <a:cs typeface="Arial" pitchFamily="34" charset="0"/>
              </a:rPr>
              <a:t>de </a:t>
            </a:r>
            <a:r>
              <a:rPr lang="en-US" sz="1400" b="1" baseline="0" dirty="0" err="1">
                <a:latin typeface="Arial" pitchFamily="34" charset="0"/>
                <a:cs typeface="Arial" pitchFamily="34" charset="0"/>
              </a:rPr>
              <a:t>processos</a:t>
            </a:r>
            <a:r>
              <a:rPr lang="en-US" sz="1400" b="1" baseline="0" dirty="0">
                <a:latin typeface="Arial" pitchFamily="34" charset="0"/>
                <a:cs typeface="Arial" pitchFamily="34" charset="0"/>
              </a:rPr>
              <a:t>  </a:t>
            </a:r>
            <a:r>
              <a:rPr lang="en-US" sz="1400" b="1" baseline="0" dirty="0" err="1">
                <a:latin typeface="Arial" pitchFamily="34" charset="0"/>
                <a:cs typeface="Arial" pitchFamily="34" charset="0"/>
              </a:rPr>
              <a:t>éticos</a:t>
            </a:r>
            <a:r>
              <a:rPr lang="en-US" sz="1400" b="1" baseline="0" dirty="0">
                <a:latin typeface="Arial" pitchFamily="34" charset="0"/>
                <a:cs typeface="Arial" pitchFamily="34" charset="0"/>
              </a:rPr>
              <a:t> </a:t>
            </a:r>
            <a:endParaRPr lang="en-US" sz="1400" b="1" dirty="0">
              <a:latin typeface="Arial" pitchFamily="34" charset="0"/>
              <a:cs typeface="Arial" pitchFamily="34" charset="0"/>
            </a:endParaRPr>
          </a:p>
        </c:rich>
      </c:tx>
      <c:layout>
        <c:manualLayout>
          <c:xMode val="edge"/>
          <c:yMode val="edge"/>
          <c:x val="0.13072992700729941"/>
          <c:y val="3.9764363963258144E-2"/>
        </c:manualLayout>
      </c:layout>
    </c:title>
    <c:plotArea>
      <c:layout>
        <c:manualLayout>
          <c:layoutTarget val="inner"/>
          <c:xMode val="edge"/>
          <c:yMode val="edge"/>
          <c:x val="0.2623013299808124"/>
          <c:y val="0.24857142857142944"/>
          <c:w val="0.30840336134453944"/>
          <c:h val="0.69904761904761903"/>
        </c:manualLayout>
      </c:layout>
      <c:doughnutChart>
        <c:varyColors val="1"/>
        <c:ser>
          <c:idx val="0"/>
          <c:order val="0"/>
          <c:tx>
            <c:strRef>
              <c:f>Plan1!$B$1</c:f>
              <c:strCache>
                <c:ptCount val="1"/>
                <c:pt idx="0">
                  <c:v>Vendas</c:v>
                </c:pt>
              </c:strCache>
            </c:strRef>
          </c:tx>
          <c:explosion val="16"/>
          <c:cat>
            <c:strRef>
              <c:f>Plan1!$A$2:$A$3</c:f>
              <c:strCache>
                <c:ptCount val="2"/>
                <c:pt idx="0">
                  <c:v>Processos em andamento</c:v>
                </c:pt>
                <c:pt idx="1">
                  <c:v>Processos concluídos</c:v>
                </c:pt>
              </c:strCache>
            </c:strRef>
          </c:cat>
          <c:val>
            <c:numRef>
              <c:f>Plan1!$B$2:$B$3</c:f>
              <c:numCache>
                <c:formatCode>General</c:formatCode>
                <c:ptCount val="2"/>
                <c:pt idx="0">
                  <c:v>1</c:v>
                </c:pt>
                <c:pt idx="1">
                  <c:v>4</c:v>
                </c:pt>
              </c:numCache>
            </c:numRef>
          </c:val>
          <c:extLst xmlns:c16r2="http://schemas.microsoft.com/office/drawing/2015/06/chart">
            <c:ext xmlns:c16="http://schemas.microsoft.com/office/drawing/2014/chart" uri="{C3380CC4-5D6E-409C-BE32-E72D297353CC}">
              <c16:uniqueId val="{00000000-1E0D-497A-93D4-7EDDF520647D}"/>
            </c:ext>
          </c:extLst>
        </c:ser>
        <c:dLbls/>
        <c:firstSliceAng val="0"/>
        <c:holeSize val="50"/>
      </c:doughnutChart>
    </c:plotArea>
    <c:legend>
      <c:legendPos val="r"/>
      <c:legendEntry>
        <c:idx val="0"/>
        <c:txPr>
          <a:bodyPr/>
          <a:lstStyle/>
          <a:p>
            <a:pPr algn="just">
              <a:defRPr sz="1200">
                <a:latin typeface="Arial" pitchFamily="34" charset="0"/>
                <a:cs typeface="Arial" pitchFamily="34" charset="0"/>
              </a:defRPr>
            </a:pPr>
            <a:endParaRPr lang="pt-BR"/>
          </a:p>
        </c:txPr>
      </c:legendEntry>
      <c:layout>
        <c:manualLayout>
          <c:xMode val="edge"/>
          <c:yMode val="edge"/>
          <c:x val="2.2294687711547391E-2"/>
          <c:y val="0.27854555680539839"/>
          <c:w val="0.21044878581353862"/>
          <c:h val="0.55763629546306714"/>
        </c:manualLayout>
      </c:layout>
      <c:txPr>
        <a:bodyPr/>
        <a:lstStyle/>
        <a:p>
          <a:pPr>
            <a:defRPr sz="1200">
              <a:latin typeface="Arial" pitchFamily="34" charset="0"/>
              <a:cs typeface="Arial" pitchFamily="34" charset="0"/>
            </a:defRPr>
          </a:pPr>
          <a:endParaRPr lang="pt-BR"/>
        </a:p>
      </c:txPr>
    </c:legend>
    <c:plotVisOnly val="1"/>
    <c:dispBlanksAs val="zero"/>
  </c:chart>
  <c:txPr>
    <a:bodyPr/>
    <a:lstStyle/>
    <a:p>
      <a:pPr>
        <a:defRPr sz="1800"/>
      </a:pPr>
      <a:endParaRPr lang="pt-BR"/>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pt-BR"/>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739784732900153"/>
          <c:y val="8.4493480635449036E-2"/>
          <c:w val="0.54520390853628298"/>
          <c:h val="0.83101303872910193"/>
        </c:manualLayout>
      </c:layout>
      <c:doughnutChart>
        <c:varyColors val="1"/>
        <c:ser>
          <c:idx val="0"/>
          <c:order val="0"/>
          <c:tx>
            <c:strRef>
              <c:f>Plan1!$B$1</c:f>
              <c:strCache>
                <c:ptCount val="1"/>
                <c:pt idx="0">
                  <c:v>Atend</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71F8-4B26-A317-B39023EE1824}"/>
              </c:ext>
            </c:extLst>
          </c:dPt>
          <c:dPt>
            <c:idx val="1"/>
            <c:spPr>
              <a:solidFill>
                <a:schemeClr val="bg1">
                  <a:lumMod val="8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71F8-4B26-A317-B39023EE1824}"/>
              </c:ext>
            </c:extLst>
          </c:dPt>
          <c:cat>
            <c:strRef>
              <c:f>Plan1!$A$2:$A$6</c:f>
              <c:strCache>
                <c:ptCount val="2"/>
                <c:pt idx="0">
                  <c:v>Telefônico</c:v>
                </c:pt>
                <c:pt idx="1">
                  <c:v>Diferença</c:v>
                </c:pt>
              </c:strCache>
            </c:strRef>
          </c:cat>
          <c:val>
            <c:numRef>
              <c:f>Plan1!$B$2:$B$6</c:f>
              <c:numCache>
                <c:formatCode>_-* #,##0_-;\-* #,##0_-;_-* "-"??_-;_-@_-</c:formatCode>
                <c:ptCount val="5"/>
                <c:pt idx="0" formatCode="General">
                  <c:v>1472</c:v>
                </c:pt>
                <c:pt idx="1">
                  <c:v>2352</c:v>
                </c:pt>
              </c:numCache>
            </c:numRef>
          </c:val>
          <c:extLst xmlns:c16r2="http://schemas.microsoft.com/office/drawing/2015/06/chart">
            <c:ext xmlns:c16="http://schemas.microsoft.com/office/drawing/2014/chart" uri="{C3380CC4-5D6E-409C-BE32-E72D297353CC}">
              <c16:uniqueId val="{00000004-71F8-4B26-A317-B39023EE1824}"/>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2"/>
  <c:userShapes r:id="rId3"/>
</c:chartSpace>
</file>

<file path=ppt/charts/chart8.xml><?xml version="1.0" encoding="utf-8"?>
<c:chartSpace xmlns:c="http://schemas.openxmlformats.org/drawingml/2006/chart" xmlns:a="http://schemas.openxmlformats.org/drawingml/2006/main" xmlns:r="http://schemas.openxmlformats.org/officeDocument/2006/relationships">
  <c:lang val="pt-BR"/>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739784732900153"/>
          <c:y val="8.4493480635449036E-2"/>
          <c:w val="0.54520390853628298"/>
          <c:h val="0.83101303872910193"/>
        </c:manualLayout>
      </c:layout>
      <c:doughnutChart>
        <c:varyColors val="1"/>
        <c:ser>
          <c:idx val="0"/>
          <c:order val="0"/>
          <c:tx>
            <c:strRef>
              <c:f>Plan1!$B$1</c:f>
              <c:strCache>
                <c:ptCount val="1"/>
                <c:pt idx="0">
                  <c:v>Atend</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F31C-4706-A376-1A0CC35454D5}"/>
              </c:ext>
            </c:extLst>
          </c:dPt>
          <c:dPt>
            <c:idx val="1"/>
            <c:spPr>
              <a:solidFill>
                <a:schemeClr val="bg1">
                  <a:lumMod val="8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F31C-4706-A376-1A0CC35454D5}"/>
              </c:ext>
            </c:extLst>
          </c:dPt>
          <c:cat>
            <c:strRef>
              <c:f>Plan1!$A$2:$A$6</c:f>
              <c:strCache>
                <c:ptCount val="2"/>
                <c:pt idx="0">
                  <c:v>Presencial</c:v>
                </c:pt>
                <c:pt idx="1">
                  <c:v>Diferença</c:v>
                </c:pt>
              </c:strCache>
            </c:strRef>
          </c:cat>
          <c:val>
            <c:numRef>
              <c:f>Plan1!$B$2:$B$6</c:f>
              <c:numCache>
                <c:formatCode>_-* #,##0_-;\-* #,##0_-;_-* "-"??_-;_-@_-</c:formatCode>
                <c:ptCount val="5"/>
                <c:pt idx="0" formatCode="General">
                  <c:v>734</c:v>
                </c:pt>
                <c:pt idx="1">
                  <c:v>7259</c:v>
                </c:pt>
              </c:numCache>
            </c:numRef>
          </c:val>
          <c:extLst xmlns:c16r2="http://schemas.microsoft.com/office/drawing/2015/06/chart">
            <c:ext xmlns:c16="http://schemas.microsoft.com/office/drawing/2014/chart" uri="{C3380CC4-5D6E-409C-BE32-E72D297353CC}">
              <c16:uniqueId val="{00000004-F31C-4706-A376-1A0CC35454D5}"/>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2"/>
  <c:userShapes r:id="rId3"/>
</c:chartSpace>
</file>

<file path=ppt/charts/chart9.xml><?xml version="1.0" encoding="utf-8"?>
<c:chartSpace xmlns:c="http://schemas.openxmlformats.org/drawingml/2006/chart" xmlns:a="http://schemas.openxmlformats.org/drawingml/2006/main" xmlns:r="http://schemas.openxmlformats.org/officeDocument/2006/relationships">
  <c:lang val="pt-BR"/>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739784732900153"/>
          <c:y val="8.4493480635449036E-2"/>
          <c:w val="0.54520390853628298"/>
          <c:h val="0.83101303872910193"/>
        </c:manualLayout>
      </c:layout>
      <c:doughnutChart>
        <c:varyColors val="1"/>
        <c:ser>
          <c:idx val="0"/>
          <c:order val="0"/>
          <c:tx>
            <c:strRef>
              <c:f>Plan1!$B$1</c:f>
              <c:strCache>
                <c:ptCount val="1"/>
                <c:pt idx="0">
                  <c:v>Atend</c:v>
                </c:pt>
              </c:strCache>
            </c:strRef>
          </c:tx>
          <c:dPt>
            <c:idx val="0"/>
            <c:spPr>
              <a:solidFill>
                <a:srgbClr val="008080"/>
              </a:solidFill>
              <a:ln w="19050">
                <a:solidFill>
                  <a:schemeClr val="lt1"/>
                </a:solidFill>
              </a:ln>
              <a:effectLst/>
            </c:spPr>
            <c:extLst xmlns:c16r2="http://schemas.microsoft.com/office/drawing/2015/06/chart">
              <c:ext xmlns:c16="http://schemas.microsoft.com/office/drawing/2014/chart" uri="{C3380CC4-5D6E-409C-BE32-E72D297353CC}">
                <c16:uniqueId val="{00000001-4778-4EBB-A015-2A09E50A094B}"/>
              </c:ext>
            </c:extLst>
          </c:dPt>
          <c:dPt>
            <c:idx val="1"/>
            <c:spPr>
              <a:solidFill>
                <a:schemeClr val="bg1">
                  <a:lumMod val="8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4778-4EBB-A015-2A09E50A094B}"/>
              </c:ext>
            </c:extLst>
          </c:dPt>
          <c:cat>
            <c:strRef>
              <c:f>Plan1!$A$2:$A$6</c:f>
              <c:strCache>
                <c:ptCount val="2"/>
                <c:pt idx="0">
                  <c:v>email</c:v>
                </c:pt>
                <c:pt idx="1">
                  <c:v>Diferença</c:v>
                </c:pt>
              </c:strCache>
            </c:strRef>
          </c:cat>
          <c:val>
            <c:numRef>
              <c:f>Plan1!$B$2:$B$6</c:f>
              <c:numCache>
                <c:formatCode>_-* #,##0_-;\-* #,##0_-;_-* "-"??_-;_-@_-</c:formatCode>
                <c:ptCount val="5"/>
                <c:pt idx="0" formatCode="General">
                  <c:v>303</c:v>
                </c:pt>
                <c:pt idx="1">
                  <c:v>3521</c:v>
                </c:pt>
              </c:numCache>
            </c:numRef>
          </c:val>
          <c:extLst xmlns:c16r2="http://schemas.microsoft.com/office/drawing/2015/06/chart">
            <c:ext xmlns:c16="http://schemas.microsoft.com/office/drawing/2014/chart" uri="{C3380CC4-5D6E-409C-BE32-E72D297353CC}">
              <c16:uniqueId val="{00000004-4778-4EBB-A015-2A09E50A094B}"/>
            </c:ext>
          </c:extLst>
        </c:ser>
        <c:dLbls/>
        <c:firstSliceAng val="0"/>
        <c:holeSize val="65"/>
      </c:doughnutChart>
      <c:spPr>
        <a:noFill/>
        <a:ln>
          <a:noFill/>
        </a:ln>
        <a:effectLst/>
      </c:spPr>
    </c:plotArea>
    <c:plotVisOnly val="1"/>
    <c:dispBlanksAs val="zero"/>
  </c:chart>
  <c:spPr>
    <a:noFill/>
    <a:ln>
      <a:noFill/>
    </a:ln>
    <a:effectLst/>
  </c:spPr>
  <c:txPr>
    <a:bodyPr/>
    <a:lstStyle/>
    <a:p>
      <a:pPr>
        <a:defRPr/>
      </a:pPr>
      <a:endParaRPr lang="pt-BR"/>
    </a:p>
  </c:txPr>
  <c:externalData r:id="rId2"/>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1.xml.rels><?xml version="1.0" encoding="UTF-8" standalone="yes"?>
<Relationships xmlns="http://schemas.openxmlformats.org/package/2006/relationships"><Relationship Id="rId1" Type="http://schemas.openxmlformats.org/officeDocument/2006/relationships/image" Target="../media/image162.png"/></Relationships>
</file>

<file path=ppt/drawings/_rels/drawing1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98.png"/><Relationship Id="rId1" Type="http://schemas.openxmlformats.org/officeDocument/2006/relationships/image" Target="../media/image106.png"/><Relationship Id="rId4" Type="http://schemas.microsoft.com/office/2007/relationships/hdphoto" Target="../media/hdphoto3.wdp"/></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image" Target="../media/image140.png"/></Relationships>
</file>

<file path=ppt/drawings/drawing1.xml><?xml version="1.0" encoding="utf-8"?>
<c:userShapes xmlns:c="http://schemas.openxmlformats.org/drawingml/2006/chart">
  <cdr:relSizeAnchor xmlns:cdr="http://schemas.openxmlformats.org/drawingml/2006/chartDrawing">
    <cdr:from>
      <cdr:x>0.35786</cdr:x>
      <cdr:y>0.35835</cdr:y>
    </cdr:from>
    <cdr:to>
      <cdr:x>0.66688</cdr:x>
      <cdr:y>0.63714</cdr:y>
    </cdr:to>
    <cdr:sp macro="" textlink="">
      <cdr:nvSpPr>
        <cdr:cNvPr id="2" name="Retângulo 1"/>
        <cdr:cNvSpPr/>
      </cdr:nvSpPr>
      <cdr:spPr>
        <a:xfrm xmlns:a="http://schemas.openxmlformats.org/drawingml/2006/main">
          <a:off x="807892" y="514282"/>
          <a:ext cx="697627"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pt-BR" sz="2000" b="1" dirty="0">
              <a:solidFill>
                <a:srgbClr val="008080"/>
              </a:solidFill>
              <a:latin typeface="arial)"/>
            </a:rPr>
            <a:t>36%</a:t>
          </a:r>
        </a:p>
      </cdr:txBody>
    </cdr:sp>
  </cdr:relSizeAnchor>
</c:userShapes>
</file>

<file path=ppt/drawings/drawing10.xml><?xml version="1.0" encoding="utf-8"?>
<c:userShapes xmlns:c="http://schemas.openxmlformats.org/drawingml/2006/chart">
  <cdr:relSizeAnchor xmlns:cdr="http://schemas.openxmlformats.org/drawingml/2006/chartDrawing">
    <cdr:from>
      <cdr:x>0.33378</cdr:x>
      <cdr:y>0.35059</cdr:y>
    </cdr:from>
    <cdr:to>
      <cdr:x>0.70775</cdr:x>
      <cdr:y>0.58114</cdr:y>
    </cdr:to>
    <cdr:sp macro="" textlink="">
      <cdr:nvSpPr>
        <cdr:cNvPr id="2" name="Retângulo 1"/>
        <cdr:cNvSpPr/>
      </cdr:nvSpPr>
      <cdr:spPr>
        <a:xfrm xmlns:a="http://schemas.openxmlformats.org/drawingml/2006/main">
          <a:off x="940273" y="608430"/>
          <a:ext cx="1053494"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pt-BR" sz="2000" b="1" dirty="0">
              <a:solidFill>
                <a:srgbClr val="008080"/>
              </a:solidFill>
              <a:latin typeface="arial)"/>
            </a:rPr>
            <a:t>89,97%</a:t>
          </a:r>
        </a:p>
      </cdr:txBody>
    </cdr:sp>
  </cdr:relSizeAnchor>
</c:userShapes>
</file>

<file path=ppt/drawings/drawing11.xml><?xml version="1.0" encoding="utf-8"?>
<c:userShapes xmlns:c="http://schemas.openxmlformats.org/drawingml/2006/chart">
  <cdr:relSizeAnchor xmlns:cdr="http://schemas.openxmlformats.org/drawingml/2006/chartDrawing">
    <cdr:from>
      <cdr:x>0.28972</cdr:x>
      <cdr:y>0.01159</cdr:y>
    </cdr:from>
    <cdr:to>
      <cdr:x>0.66139</cdr:x>
      <cdr:y>0.12878</cdr:y>
    </cdr:to>
    <cdr:pic>
      <cdr:nvPicPr>
        <cdr:cNvPr id="2" name="chart">
          <a:extLst xmlns:a="http://schemas.openxmlformats.org/drawingml/2006/main">
            <a:ext uri="{FF2B5EF4-FFF2-40B4-BE49-F238E27FC236}">
              <a16:creationId xmlns:a16="http://schemas.microsoft.com/office/drawing/2014/main" xmlns="" id="{0D5203C7-3797-43E2-ABE8-903DEA58101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770632" y="54864"/>
          <a:ext cx="3554276" cy="554784"/>
        </a:xfrm>
        <a:prstGeom xmlns:a="http://schemas.openxmlformats.org/drawingml/2006/main" prst="rect">
          <a:avLst/>
        </a:prstGeom>
      </cdr:spPr>
    </cdr:pic>
  </cdr:relSizeAnchor>
  <cdr:relSizeAnchor xmlns:cdr="http://schemas.openxmlformats.org/drawingml/2006/chartDrawing">
    <cdr:from>
      <cdr:x>0.27283</cdr:x>
      <cdr:y>0.06181</cdr:y>
    </cdr:from>
    <cdr:to>
      <cdr:x>0.30753</cdr:x>
      <cdr:y>0.11807</cdr:y>
    </cdr:to>
    <cdr:sp macro="" textlink="">
      <cdr:nvSpPr>
        <cdr:cNvPr id="4" name="Retângulo 3"/>
        <cdr:cNvSpPr/>
      </cdr:nvSpPr>
      <cdr:spPr>
        <a:xfrm xmlns:a="http://schemas.openxmlformats.org/drawingml/2006/main">
          <a:off x="2609088" y="292607"/>
          <a:ext cx="331824" cy="266319"/>
        </a:xfrm>
        <a:prstGeom xmlns:a="http://schemas.openxmlformats.org/drawingml/2006/main" prst="rect">
          <a:avLst/>
        </a:prstGeom>
        <a:solidFill xmlns:a="http://schemas.openxmlformats.org/drawingml/2006/main">
          <a:srgbClr val="225C6C"/>
        </a:solidFill>
        <a:ln xmlns:a="http://schemas.openxmlformats.org/drawingml/2006/main" w="12700" cap="flat" cmpd="sng" algn="ctr">
          <a:noFill/>
          <a:prstDash val="solid"/>
          <a:miter lim="800000"/>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rtl="0">
            <a:defRPr lang="pt-BR"/>
          </a:defPPr>
          <a:lvl1pPr marL="0" algn="l" defTabSz="914400" rtl="0" eaLnBrk="1" latinLnBrk="0" hangingPunct="1">
            <a:defRPr sz="1800" kern="1200">
              <a:solidFill>
                <a:sysClr val="window" lastClr="FFFFFF"/>
              </a:solidFill>
              <a:latin typeface="Calibri Light"/>
            </a:defRPr>
          </a:lvl1pPr>
          <a:lvl2pPr marL="457200" algn="l" defTabSz="914400" rtl="0" eaLnBrk="1" latinLnBrk="0" hangingPunct="1">
            <a:defRPr sz="1800" kern="1200">
              <a:solidFill>
                <a:sysClr val="window" lastClr="FFFFFF"/>
              </a:solidFill>
              <a:latin typeface="Calibri Light"/>
            </a:defRPr>
          </a:lvl2pPr>
          <a:lvl3pPr marL="914400" algn="l" defTabSz="914400" rtl="0" eaLnBrk="1" latinLnBrk="0" hangingPunct="1">
            <a:defRPr sz="1800" kern="1200">
              <a:solidFill>
                <a:sysClr val="window" lastClr="FFFFFF"/>
              </a:solidFill>
              <a:latin typeface="Calibri Light"/>
            </a:defRPr>
          </a:lvl3pPr>
          <a:lvl4pPr marL="1371600" algn="l" defTabSz="914400" rtl="0" eaLnBrk="1" latinLnBrk="0" hangingPunct="1">
            <a:defRPr sz="1800" kern="1200">
              <a:solidFill>
                <a:sysClr val="window" lastClr="FFFFFF"/>
              </a:solidFill>
              <a:latin typeface="Calibri Light"/>
            </a:defRPr>
          </a:lvl4pPr>
          <a:lvl5pPr marL="1828800" algn="l" defTabSz="914400" rtl="0" eaLnBrk="1" latinLnBrk="0" hangingPunct="1">
            <a:defRPr sz="1800" kern="1200">
              <a:solidFill>
                <a:sysClr val="window" lastClr="FFFFFF"/>
              </a:solidFill>
              <a:latin typeface="Calibri Light"/>
            </a:defRPr>
          </a:lvl5pPr>
          <a:lvl6pPr marL="2286000" algn="l" defTabSz="914400" rtl="0" eaLnBrk="1" latinLnBrk="0" hangingPunct="1">
            <a:defRPr sz="1800" kern="1200">
              <a:solidFill>
                <a:sysClr val="window" lastClr="FFFFFF"/>
              </a:solidFill>
              <a:latin typeface="Calibri Light"/>
            </a:defRPr>
          </a:lvl6pPr>
          <a:lvl7pPr marL="2743200" algn="l" defTabSz="914400" rtl="0" eaLnBrk="1" latinLnBrk="0" hangingPunct="1">
            <a:defRPr sz="1800" kern="1200">
              <a:solidFill>
                <a:sysClr val="window" lastClr="FFFFFF"/>
              </a:solidFill>
              <a:latin typeface="Calibri Light"/>
            </a:defRPr>
          </a:lvl7pPr>
          <a:lvl8pPr marL="3200400" algn="l" defTabSz="914400" rtl="0" eaLnBrk="1" latinLnBrk="0" hangingPunct="1">
            <a:defRPr sz="1800" kern="1200">
              <a:solidFill>
                <a:sysClr val="window" lastClr="FFFFFF"/>
              </a:solidFill>
              <a:latin typeface="Calibri Light"/>
            </a:defRPr>
          </a:lvl8pPr>
          <a:lvl9pPr marL="3657600" algn="l" defTabSz="914400" rtl="0" eaLnBrk="1" latinLnBrk="0" hangingPunct="1">
            <a:defRPr sz="1800" kern="1200">
              <a:solidFill>
                <a:sysClr val="window" lastClr="FFFFFF"/>
              </a:solidFill>
              <a:latin typeface="Calibri Light"/>
            </a:defRPr>
          </a:lvl9pPr>
        </a:lstStyle>
        <a:p xmlns:a="http://schemas.openxmlformats.org/drawingml/2006/main">
          <a:pPr algn="ctr"/>
          <a:endParaRPr lang="pt-BR">
            <a:latin typeface="Arial" pitchFamily="34" charset="0"/>
            <a:cs typeface="Arial" pitchFamily="34" charset="0"/>
          </a:endParaRPr>
        </a:p>
      </cdr:txBody>
    </cdr:sp>
  </cdr:relSizeAnchor>
  <cdr:relSizeAnchor xmlns:cdr="http://schemas.openxmlformats.org/drawingml/2006/chartDrawing">
    <cdr:from>
      <cdr:x>0.64704</cdr:x>
      <cdr:y>0.06744</cdr:y>
    </cdr:from>
    <cdr:to>
      <cdr:x>0.68112</cdr:x>
      <cdr:y>0.11807</cdr:y>
    </cdr:to>
    <cdr:sp macro="" textlink="">
      <cdr:nvSpPr>
        <cdr:cNvPr id="5" name="Retângulo 4"/>
        <cdr:cNvSpPr/>
      </cdr:nvSpPr>
      <cdr:spPr>
        <a:xfrm xmlns:a="http://schemas.openxmlformats.org/drawingml/2006/main">
          <a:off x="6187702" y="319241"/>
          <a:ext cx="325874" cy="239685"/>
        </a:xfrm>
        <a:prstGeom xmlns:a="http://schemas.openxmlformats.org/drawingml/2006/main" prst="rect">
          <a:avLst/>
        </a:prstGeom>
        <a:solidFill xmlns:a="http://schemas.openxmlformats.org/drawingml/2006/main">
          <a:srgbClr val="7F7F7F"/>
        </a:solidFill>
        <a:ln xmlns:a="http://schemas.openxmlformats.org/drawingml/2006/main" w="12700" cap="flat" cmpd="sng" algn="ctr">
          <a:noFill/>
          <a:prstDash val="solid"/>
          <a:miter lim="800000"/>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rtl="0">
            <a:defRPr lang="pt-BR"/>
          </a:defPPr>
          <a:lvl1pPr marL="0" algn="l" defTabSz="914400" rtl="0" eaLnBrk="1" latinLnBrk="0" hangingPunct="1">
            <a:defRPr sz="1800" kern="1200">
              <a:solidFill>
                <a:sysClr val="window" lastClr="FFFFFF"/>
              </a:solidFill>
              <a:latin typeface="Calibri Light"/>
            </a:defRPr>
          </a:lvl1pPr>
          <a:lvl2pPr marL="457200" algn="l" defTabSz="914400" rtl="0" eaLnBrk="1" latinLnBrk="0" hangingPunct="1">
            <a:defRPr sz="1800" kern="1200">
              <a:solidFill>
                <a:sysClr val="window" lastClr="FFFFFF"/>
              </a:solidFill>
              <a:latin typeface="Calibri Light"/>
            </a:defRPr>
          </a:lvl2pPr>
          <a:lvl3pPr marL="914400" algn="l" defTabSz="914400" rtl="0" eaLnBrk="1" latinLnBrk="0" hangingPunct="1">
            <a:defRPr sz="1800" kern="1200">
              <a:solidFill>
                <a:sysClr val="window" lastClr="FFFFFF"/>
              </a:solidFill>
              <a:latin typeface="Calibri Light"/>
            </a:defRPr>
          </a:lvl3pPr>
          <a:lvl4pPr marL="1371600" algn="l" defTabSz="914400" rtl="0" eaLnBrk="1" latinLnBrk="0" hangingPunct="1">
            <a:defRPr sz="1800" kern="1200">
              <a:solidFill>
                <a:sysClr val="window" lastClr="FFFFFF"/>
              </a:solidFill>
              <a:latin typeface="Calibri Light"/>
            </a:defRPr>
          </a:lvl4pPr>
          <a:lvl5pPr marL="1828800" algn="l" defTabSz="914400" rtl="0" eaLnBrk="1" latinLnBrk="0" hangingPunct="1">
            <a:defRPr sz="1800" kern="1200">
              <a:solidFill>
                <a:sysClr val="window" lastClr="FFFFFF"/>
              </a:solidFill>
              <a:latin typeface="Calibri Light"/>
            </a:defRPr>
          </a:lvl5pPr>
          <a:lvl6pPr marL="2286000" algn="l" defTabSz="914400" rtl="0" eaLnBrk="1" latinLnBrk="0" hangingPunct="1">
            <a:defRPr sz="1800" kern="1200">
              <a:solidFill>
                <a:sysClr val="window" lastClr="FFFFFF"/>
              </a:solidFill>
              <a:latin typeface="Calibri Light"/>
            </a:defRPr>
          </a:lvl6pPr>
          <a:lvl7pPr marL="2743200" algn="l" defTabSz="914400" rtl="0" eaLnBrk="1" latinLnBrk="0" hangingPunct="1">
            <a:defRPr sz="1800" kern="1200">
              <a:solidFill>
                <a:sysClr val="window" lastClr="FFFFFF"/>
              </a:solidFill>
              <a:latin typeface="Calibri Light"/>
            </a:defRPr>
          </a:lvl7pPr>
          <a:lvl8pPr marL="3200400" algn="l" defTabSz="914400" rtl="0" eaLnBrk="1" latinLnBrk="0" hangingPunct="1">
            <a:defRPr sz="1800" kern="1200">
              <a:solidFill>
                <a:sysClr val="window" lastClr="FFFFFF"/>
              </a:solidFill>
              <a:latin typeface="Calibri Light"/>
            </a:defRPr>
          </a:lvl8pPr>
          <a:lvl9pPr marL="3657600" algn="l" defTabSz="914400" rtl="0" eaLnBrk="1" latinLnBrk="0" hangingPunct="1">
            <a:defRPr sz="1800" kern="1200">
              <a:solidFill>
                <a:sysClr val="window" lastClr="FFFFFF"/>
              </a:solidFill>
              <a:latin typeface="Calibri Light"/>
            </a:defRPr>
          </a:lvl9pPr>
        </a:lstStyle>
        <a:p xmlns:a="http://schemas.openxmlformats.org/drawingml/2006/main">
          <a:pPr algn="ctr"/>
          <a:endParaRPr lang="pt-BR">
            <a:latin typeface="Arial" pitchFamily="34" charset="0"/>
            <a:cs typeface="Arial" pitchFamily="34" charset="0"/>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0.74074</cdr:x>
      <cdr:y>0.45945</cdr:y>
    </cdr:from>
    <cdr:to>
      <cdr:x>0.8351</cdr:x>
      <cdr:y>0.68415</cdr:y>
    </cdr:to>
    <cdr:pic>
      <cdr:nvPicPr>
        <cdr:cNvPr id="2" name="Imagem 1">
          <a:extLst xmlns:a="http://schemas.openxmlformats.org/drawingml/2006/main">
            <a:ext uri="{FF2B5EF4-FFF2-40B4-BE49-F238E27FC236}">
              <a16:creationId xmlns:a16="http://schemas.microsoft.com/office/drawing/2014/main" xmlns="" id="{17FA9540-8103-40E2-AD57-712B078FC6D3}"/>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cstate="print">
          <a:duotone>
            <a:prstClr val="black"/>
            <a:sysClr val="windowText" lastClr="000000">
              <a:tint val="45000"/>
              <a:satMod val="400000"/>
            </a:sysClr>
          </a:duotone>
        </a:blip>
        <a:srcRect xmlns:a="http://schemas.openxmlformats.org/drawingml/2006/main" l="1072" t="25442" r="88520" b="56191"/>
        <a:stretch xmlns:a="http://schemas.openxmlformats.org/drawingml/2006/main"/>
      </cdr:blipFill>
      <cdr:spPr>
        <a:xfrm xmlns:a="http://schemas.openxmlformats.org/drawingml/2006/main">
          <a:off x="4520629" y="1212351"/>
          <a:ext cx="575875" cy="592931"/>
        </a:xfrm>
        <a:prstGeom xmlns:a="http://schemas.openxmlformats.org/drawingml/2006/main" prst="rect">
          <a:avLst/>
        </a:prstGeom>
      </cdr:spPr>
    </cdr:pic>
  </cdr:relSizeAnchor>
  <cdr:relSizeAnchor xmlns:cdr="http://schemas.openxmlformats.org/drawingml/2006/chartDrawing">
    <cdr:from>
      <cdr:x>0.79293</cdr:x>
      <cdr:y>0.04672</cdr:y>
    </cdr:from>
    <cdr:to>
      <cdr:x>0.89</cdr:x>
      <cdr:y>0.26087</cdr:y>
    </cdr:to>
    <cdr:pic>
      <cdr:nvPicPr>
        <cdr:cNvPr id="3" name="Imagem 2">
          <a:extLst xmlns:a="http://schemas.openxmlformats.org/drawingml/2006/main">
            <a:ext uri="{FF2B5EF4-FFF2-40B4-BE49-F238E27FC236}">
              <a16:creationId xmlns:a16="http://schemas.microsoft.com/office/drawing/2014/main" xmlns="" id="{99122C32-1788-4226-A135-B698D59A2F4F}"/>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2" cstate="print">
          <a:duotone>
            <a:prstClr val="black"/>
            <a:srgbClr val="A5A5A5">
              <a:tint val="45000"/>
              <a:satMod val="400000"/>
            </a:srgbClr>
          </a:duotone>
        </a:blip>
        <a:srcRect xmlns:a="http://schemas.openxmlformats.org/drawingml/2006/main" l="30000" t="26123" r="60893" b="59047"/>
        <a:stretch xmlns:a="http://schemas.openxmlformats.org/drawingml/2006/main"/>
      </cdr:blipFill>
      <cdr:spPr>
        <a:xfrm xmlns:a="http://schemas.openxmlformats.org/drawingml/2006/main">
          <a:off x="4839128" y="123291"/>
          <a:ext cx="592396" cy="565077"/>
        </a:xfrm>
        <a:prstGeom xmlns:a="http://schemas.openxmlformats.org/drawingml/2006/main" prst="rect">
          <a:avLst/>
        </a:prstGeom>
      </cdr:spPr>
    </cdr:pic>
  </cdr:relSizeAnchor>
  <cdr:relSizeAnchor xmlns:cdr="http://schemas.openxmlformats.org/drawingml/2006/chartDrawing">
    <cdr:from>
      <cdr:x>0.11448</cdr:x>
      <cdr:y>0.35413</cdr:y>
    </cdr:from>
    <cdr:to>
      <cdr:x>0.19689</cdr:x>
      <cdr:y>0.54473</cdr:y>
    </cdr:to>
    <cdr:pic>
      <cdr:nvPicPr>
        <cdr:cNvPr id="4" name="Imagem 3">
          <a:extLst xmlns:a="http://schemas.openxmlformats.org/drawingml/2006/main">
            <a:ext uri="{FF2B5EF4-FFF2-40B4-BE49-F238E27FC236}">
              <a16:creationId xmlns:a16="http://schemas.microsoft.com/office/drawing/2014/main" xmlns="" id="{87B5AB1D-5D21-4053-8C7D-D67C53B20FA9}"/>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cstate="print">
          <a:lum bright="54000" contrast="30000"/>
          <a:extLst>
            <a:ext uri="{BEBA8EAE-BF5A-486C-A8C5-ECC9F3942E4B}">
              <a14:imgProps xmlns:a14="http://schemas.microsoft.com/office/drawing/2010/main" xmlns="">
                <a14:imgLayer r:embed="rId4">
                  <a14:imgEffect>
                    <a14:backgroundRemoval t="0" b="100000" l="0" r="100000">
                      <a14:foregroundMark x1="67742" y1="12095" x2="67742" y2="12095"/>
                    </a14:backgroundRemoval>
                  </a14:imgEffect>
                </a14:imgLayer>
              </a14:imgProps>
            </a:ext>
            <a:ext uri="{28A0092B-C50C-407E-A947-70E740481C1C}">
              <a14:useLocalDpi xmlns:a14="http://schemas.microsoft.com/office/drawing/2010/main" xmlns="" val="0"/>
            </a:ext>
          </a:extLst>
        </a:blip>
        <a:stretch xmlns:a="http://schemas.openxmlformats.org/drawingml/2006/main">
          <a:fillRect/>
        </a:stretch>
      </cdr:blipFill>
      <cdr:spPr bwMode="auto">
        <a:xfrm xmlns:a="http://schemas.openxmlformats.org/drawingml/2006/main">
          <a:off x="698645" y="934445"/>
          <a:ext cx="502944" cy="502944"/>
        </a:xfrm>
        <a:prstGeom xmlns:a="http://schemas.openxmlformats.org/drawingml/2006/main" prst="rect">
          <a:avLst/>
        </a:prstGeom>
        <a:noFill xmlns:a="http://schemas.openxmlformats.org/drawingml/2006/main"/>
        <a:ln xmlns:a="http://schemas.openxmlformats.org/drawingml/2006/main">
          <a:noFill/>
        </a:ln>
      </cdr:spPr>
    </cdr:pic>
  </cdr:relSizeAnchor>
</c:userShapes>
</file>

<file path=ppt/drawings/drawing2.xml><?xml version="1.0" encoding="utf-8"?>
<c:userShapes xmlns:c="http://schemas.openxmlformats.org/drawingml/2006/chart">
  <cdr:relSizeAnchor xmlns:cdr="http://schemas.openxmlformats.org/drawingml/2006/chartDrawing">
    <cdr:from>
      <cdr:x>0.40981</cdr:x>
      <cdr:y>0.35835</cdr:y>
    </cdr:from>
    <cdr:to>
      <cdr:x>0.71883</cdr:x>
      <cdr:y>0.63714</cdr:y>
    </cdr:to>
    <cdr:sp macro="" textlink="">
      <cdr:nvSpPr>
        <cdr:cNvPr id="2" name="Retângulo 1"/>
        <cdr:cNvSpPr/>
      </cdr:nvSpPr>
      <cdr:spPr>
        <a:xfrm xmlns:a="http://schemas.openxmlformats.org/drawingml/2006/main">
          <a:off x="925172" y="514282"/>
          <a:ext cx="697627"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pt-BR" sz="2000" b="1" dirty="0">
              <a:solidFill>
                <a:srgbClr val="008080"/>
              </a:solidFill>
              <a:latin typeface="arial)"/>
            </a:rPr>
            <a:t>09%</a:t>
          </a:r>
        </a:p>
      </cdr:txBody>
    </cdr:sp>
  </cdr:relSizeAnchor>
</c:userShapes>
</file>

<file path=ppt/drawings/drawing3.xml><?xml version="1.0" encoding="utf-8"?>
<c:userShapes xmlns:c="http://schemas.openxmlformats.org/drawingml/2006/chart">
  <cdr:relSizeAnchor xmlns:cdr="http://schemas.openxmlformats.org/drawingml/2006/chartDrawing">
    <cdr:from>
      <cdr:x>0.35786</cdr:x>
      <cdr:y>0.35835</cdr:y>
    </cdr:from>
    <cdr:to>
      <cdr:x>0.66688</cdr:x>
      <cdr:y>0.63714</cdr:y>
    </cdr:to>
    <cdr:sp macro="" textlink="">
      <cdr:nvSpPr>
        <cdr:cNvPr id="2" name="Retângulo 1"/>
        <cdr:cNvSpPr/>
      </cdr:nvSpPr>
      <cdr:spPr>
        <a:xfrm xmlns:a="http://schemas.openxmlformats.org/drawingml/2006/main">
          <a:off x="807892" y="514282"/>
          <a:ext cx="697627"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pt-BR" sz="2000" b="1" dirty="0">
              <a:solidFill>
                <a:srgbClr val="008080"/>
              </a:solidFill>
              <a:latin typeface="arial)"/>
            </a:rPr>
            <a:t>16%</a:t>
          </a:r>
        </a:p>
      </cdr:txBody>
    </cdr:sp>
  </cdr:relSizeAnchor>
</c:userShapes>
</file>

<file path=ppt/drawings/drawing4.xml><?xml version="1.0" encoding="utf-8"?>
<c:userShapes xmlns:c="http://schemas.openxmlformats.org/drawingml/2006/chart">
  <cdr:relSizeAnchor xmlns:cdr="http://schemas.openxmlformats.org/drawingml/2006/chartDrawing">
    <cdr:from>
      <cdr:x>0.3987</cdr:x>
      <cdr:y>0.35937</cdr:y>
    </cdr:from>
    <cdr:to>
      <cdr:x>0.70772</cdr:x>
      <cdr:y>0.63816</cdr:y>
    </cdr:to>
    <cdr:sp macro="" textlink="">
      <cdr:nvSpPr>
        <cdr:cNvPr id="2" name="Retângulo 1"/>
        <cdr:cNvSpPr/>
      </cdr:nvSpPr>
      <cdr:spPr>
        <a:xfrm xmlns:a="http://schemas.openxmlformats.org/drawingml/2006/main">
          <a:off x="900091" y="515746"/>
          <a:ext cx="697627"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pt-BR" sz="2000" b="1" dirty="0">
              <a:solidFill>
                <a:srgbClr val="008080"/>
              </a:solidFill>
              <a:latin typeface="arial)"/>
            </a:rPr>
            <a:t>04%</a:t>
          </a:r>
        </a:p>
      </cdr:txBody>
    </cdr:sp>
  </cdr:relSizeAnchor>
</c:userShapes>
</file>

<file path=ppt/drawings/drawing5.xml><?xml version="1.0" encoding="utf-8"?>
<c:userShapes xmlns:c="http://schemas.openxmlformats.org/drawingml/2006/chart">
  <cdr:relSizeAnchor xmlns:cdr="http://schemas.openxmlformats.org/drawingml/2006/chartDrawing">
    <cdr:from>
      <cdr:x>0.37701</cdr:x>
      <cdr:y>0.36096</cdr:y>
    </cdr:from>
    <cdr:to>
      <cdr:x>0.68603</cdr:x>
      <cdr:y>0.63976</cdr:y>
    </cdr:to>
    <cdr:sp macro="" textlink="">
      <cdr:nvSpPr>
        <cdr:cNvPr id="2" name="Retângulo 1"/>
        <cdr:cNvSpPr/>
      </cdr:nvSpPr>
      <cdr:spPr>
        <a:xfrm xmlns:a="http://schemas.openxmlformats.org/drawingml/2006/main">
          <a:off x="851124" y="518028"/>
          <a:ext cx="697627"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pt-BR" sz="2000" b="1" dirty="0">
              <a:solidFill>
                <a:srgbClr val="008080"/>
              </a:solidFill>
              <a:latin typeface="arial)"/>
            </a:rPr>
            <a:t>34%</a:t>
          </a:r>
        </a:p>
      </cdr:txBody>
    </cdr:sp>
  </cdr:relSizeAnchor>
</c:userShapes>
</file>

<file path=ppt/drawings/drawing6.xml><?xml version="1.0" encoding="utf-8"?>
<c:userShapes xmlns:c="http://schemas.openxmlformats.org/drawingml/2006/chart">
  <cdr:relSizeAnchor xmlns:cdr="http://schemas.openxmlformats.org/drawingml/2006/chartDrawing">
    <cdr:from>
      <cdr:x>0.29215</cdr:x>
      <cdr:y>0.56271</cdr:y>
    </cdr:from>
    <cdr:to>
      <cdr:x>0.53069</cdr:x>
      <cdr:y>0.69845</cdr:y>
    </cdr:to>
    <cdr:sp macro="" textlink="">
      <cdr:nvSpPr>
        <cdr:cNvPr id="2" name="CaixaDeTexto 1"/>
        <cdr:cNvSpPr txBox="1"/>
      </cdr:nvSpPr>
      <cdr:spPr>
        <a:xfrm xmlns:a="http://schemas.openxmlformats.org/drawingml/2006/main">
          <a:off x="1884818" y="1700832"/>
          <a:ext cx="1538964" cy="4102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BR" sz="1000" dirty="0">
              <a:latin typeface="Arial" pitchFamily="34" charset="0"/>
              <a:cs typeface="Arial" pitchFamily="34" charset="0"/>
            </a:rPr>
            <a:t>R$ 1.166.357,24</a:t>
          </a:r>
        </a:p>
      </cdr:txBody>
    </cdr:sp>
  </cdr:relSizeAnchor>
  <cdr:relSizeAnchor xmlns:cdr="http://schemas.openxmlformats.org/drawingml/2006/chartDrawing">
    <cdr:from>
      <cdr:x>0.16743</cdr:x>
      <cdr:y>0.29864</cdr:y>
    </cdr:from>
    <cdr:to>
      <cdr:x>0.40596</cdr:x>
      <cdr:y>0.43439</cdr:y>
    </cdr:to>
    <cdr:sp macro="" textlink="">
      <cdr:nvSpPr>
        <cdr:cNvPr id="3" name="CaixaDeTexto 1"/>
        <cdr:cNvSpPr txBox="1"/>
      </cdr:nvSpPr>
      <cdr:spPr>
        <a:xfrm xmlns:a="http://schemas.openxmlformats.org/drawingml/2006/main">
          <a:off x="927100" y="558800"/>
          <a:ext cx="1320800" cy="254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Light"/>
            </a:defRPr>
          </a:lvl1pPr>
          <a:lvl2pPr marL="457200" indent="0">
            <a:defRPr sz="1100">
              <a:latin typeface="Calibri Light"/>
            </a:defRPr>
          </a:lvl2pPr>
          <a:lvl3pPr marL="914400" indent="0">
            <a:defRPr sz="1100">
              <a:latin typeface="Calibri Light"/>
            </a:defRPr>
          </a:lvl3pPr>
          <a:lvl4pPr marL="1371600" indent="0">
            <a:defRPr sz="1100">
              <a:latin typeface="Calibri Light"/>
            </a:defRPr>
          </a:lvl4pPr>
          <a:lvl5pPr marL="1828800" indent="0">
            <a:defRPr sz="1100">
              <a:latin typeface="Calibri Light"/>
            </a:defRPr>
          </a:lvl5pPr>
          <a:lvl6pPr marL="2286000" indent="0">
            <a:defRPr sz="1100">
              <a:latin typeface="Calibri Light"/>
            </a:defRPr>
          </a:lvl6pPr>
          <a:lvl7pPr marL="2743200" indent="0">
            <a:defRPr sz="1100">
              <a:latin typeface="Calibri Light"/>
            </a:defRPr>
          </a:lvl7pPr>
          <a:lvl8pPr marL="3200400" indent="0">
            <a:defRPr sz="1100">
              <a:latin typeface="Calibri Light"/>
            </a:defRPr>
          </a:lvl8pPr>
          <a:lvl9pPr marL="3657600" indent="0">
            <a:defRPr sz="1100">
              <a:latin typeface="Calibri Light"/>
            </a:defRPr>
          </a:lvl9pPr>
        </a:lstStyle>
        <a:p xmlns:a="http://schemas.openxmlformats.org/drawingml/2006/main">
          <a:r>
            <a:rPr lang="pt-BR" sz="1000" dirty="0">
              <a:latin typeface="Arial" pitchFamily="34" charset="0"/>
              <a:cs typeface="Arial" pitchFamily="34" charset="0"/>
            </a:rPr>
            <a:t>R$ 500.000,00</a:t>
          </a:r>
        </a:p>
      </cdr:txBody>
    </cdr:sp>
  </cdr:relSizeAnchor>
</c:userShapes>
</file>

<file path=ppt/drawings/drawing7.xml><?xml version="1.0" encoding="utf-8"?>
<c:userShapes xmlns:c="http://schemas.openxmlformats.org/drawingml/2006/chart">
  <cdr:relSizeAnchor xmlns:cdr="http://schemas.openxmlformats.org/drawingml/2006/chartDrawing">
    <cdr:from>
      <cdr:x>0.32405</cdr:x>
      <cdr:y>0.37478</cdr:y>
    </cdr:from>
    <cdr:to>
      <cdr:x>0.69802</cdr:x>
      <cdr:y>0.60477</cdr:y>
    </cdr:to>
    <cdr:sp macro="" textlink="">
      <cdr:nvSpPr>
        <cdr:cNvPr id="2" name="Retângulo 1"/>
        <cdr:cNvSpPr/>
      </cdr:nvSpPr>
      <cdr:spPr>
        <a:xfrm xmlns:a="http://schemas.openxmlformats.org/drawingml/2006/main">
          <a:off x="912856" y="651987"/>
          <a:ext cx="1053494"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pt-BR" sz="2000" b="1" dirty="0">
              <a:solidFill>
                <a:srgbClr val="008080"/>
              </a:solidFill>
              <a:latin typeface="arial)"/>
            </a:rPr>
            <a:t>94,92%</a:t>
          </a:r>
        </a:p>
      </cdr:txBody>
    </cdr:sp>
  </cdr:relSizeAnchor>
</c:userShapes>
</file>

<file path=ppt/drawings/drawing8.xml><?xml version="1.0" encoding="utf-8"?>
<c:userShapes xmlns:c="http://schemas.openxmlformats.org/drawingml/2006/chart">
  <cdr:relSizeAnchor xmlns:cdr="http://schemas.openxmlformats.org/drawingml/2006/chartDrawing">
    <cdr:from>
      <cdr:x>0.32866</cdr:x>
      <cdr:y>0.35287</cdr:y>
    </cdr:from>
    <cdr:to>
      <cdr:x>0.70263</cdr:x>
      <cdr:y>0.58287</cdr:y>
    </cdr:to>
    <cdr:sp macro="" textlink="">
      <cdr:nvSpPr>
        <cdr:cNvPr id="2" name="Retângulo 1"/>
        <cdr:cNvSpPr/>
      </cdr:nvSpPr>
      <cdr:spPr>
        <a:xfrm xmlns:a="http://schemas.openxmlformats.org/drawingml/2006/main">
          <a:off x="925850" y="613887"/>
          <a:ext cx="1053494"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pt-BR" sz="2000" b="1" dirty="0">
              <a:solidFill>
                <a:srgbClr val="008080"/>
              </a:solidFill>
              <a:latin typeface="arial)"/>
            </a:rPr>
            <a:t>94,89%</a:t>
          </a:r>
        </a:p>
      </cdr:txBody>
    </cdr:sp>
  </cdr:relSizeAnchor>
</c:userShapes>
</file>

<file path=ppt/drawings/drawing9.xml><?xml version="1.0" encoding="utf-8"?>
<c:userShapes xmlns:c="http://schemas.openxmlformats.org/drawingml/2006/chart">
  <cdr:relSizeAnchor xmlns:cdr="http://schemas.openxmlformats.org/drawingml/2006/chartDrawing">
    <cdr:from>
      <cdr:x>0.34731</cdr:x>
      <cdr:y>0.36813</cdr:y>
    </cdr:from>
    <cdr:to>
      <cdr:x>0.72128</cdr:x>
      <cdr:y>0.59812</cdr:y>
    </cdr:to>
    <cdr:sp macro="" textlink="">
      <cdr:nvSpPr>
        <cdr:cNvPr id="2" name="Retângulo 1"/>
        <cdr:cNvSpPr/>
      </cdr:nvSpPr>
      <cdr:spPr>
        <a:xfrm xmlns:a="http://schemas.openxmlformats.org/drawingml/2006/main">
          <a:off x="978373" y="640426"/>
          <a:ext cx="1053494" cy="400110"/>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pt-BR" sz="2000" b="1" dirty="0">
              <a:solidFill>
                <a:srgbClr val="008080"/>
              </a:solidFill>
              <a:latin typeface="arial)"/>
            </a:rPr>
            <a:t>93,65%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xmlns="" id="{623F4313-9FCE-4A92-819A-FAD0FCF0E59E}"/>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pt-BR"/>
          </a:p>
        </p:txBody>
      </p:sp>
      <p:sp>
        <p:nvSpPr>
          <p:cNvPr id="3" name="Espaço Reservado para Data 2">
            <a:extLst>
              <a:ext uri="{FF2B5EF4-FFF2-40B4-BE49-F238E27FC236}">
                <a16:creationId xmlns:a16="http://schemas.microsoft.com/office/drawing/2014/main" xmlns="" id="{DED8F2DB-1094-477F-B0A7-6AC3F2199EC0}"/>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pPr rtl="0"/>
            <a:fld id="{B62CC55B-871C-4BC8-8B8C-3EB969575B4F}" type="datetime1">
              <a:rPr lang="pt-BR" smtClean="0"/>
              <a:pPr rtl="0"/>
              <a:t>29/04/2020</a:t>
            </a:fld>
            <a:endParaRPr lang="pt-BR"/>
          </a:p>
        </p:txBody>
      </p:sp>
      <p:sp>
        <p:nvSpPr>
          <p:cNvPr id="4" name="Espaço Reservado para Rodapé 3">
            <a:extLst>
              <a:ext uri="{FF2B5EF4-FFF2-40B4-BE49-F238E27FC236}">
                <a16:creationId xmlns:a16="http://schemas.microsoft.com/office/drawing/2014/main" xmlns="" id="{5A06BA01-9EAD-49E8-91CF-2A395945EAEC}"/>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pt-BR"/>
          </a:p>
        </p:txBody>
      </p:sp>
      <p:sp>
        <p:nvSpPr>
          <p:cNvPr id="5" name="Espaço Reservado para o Número do Slide 4">
            <a:extLst>
              <a:ext uri="{FF2B5EF4-FFF2-40B4-BE49-F238E27FC236}">
                <a16:creationId xmlns:a16="http://schemas.microsoft.com/office/drawing/2014/main" xmlns="" id="{8C7E85C4-F9C1-42D8-B803-39C514A3B3FD}"/>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79474F99-60BC-462F-82FF-AD0F7D3371E4}" type="slidenum">
              <a:rPr lang="pt-BR" smtClean="0"/>
              <a:pPr rtl="0"/>
              <a:t>‹nº›</a:t>
            </a:fld>
            <a:endParaRPr lang="pt-BR"/>
          </a:p>
        </p:txBody>
      </p:sp>
    </p:spTree>
    <p:extLst>
      <p:ext uri="{BB962C8B-B14F-4D97-AF65-F5344CB8AC3E}">
        <p14:creationId xmlns:p14="http://schemas.microsoft.com/office/powerpoint/2010/main" xmlns="" val="1649019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pPr rtl="0"/>
            <a:endParaRPr lang="pt-BR" noProof="0"/>
          </a:p>
        </p:txBody>
      </p:sp>
      <p:sp>
        <p:nvSpPr>
          <p:cNvPr id="3" name="Espaço Reservado para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pPr rtl="0"/>
            <a:fld id="{54736FCC-0514-4F82-A0E6-E84B23DCFD16}" type="datetime1">
              <a:rPr lang="pt-BR" noProof="0" smtClean="0"/>
              <a:pPr rtl="0"/>
              <a:t>29/04/2020</a:t>
            </a:fld>
            <a:endParaRPr lang="pt-BR" noProof="0"/>
          </a:p>
        </p:txBody>
      </p:sp>
      <p:sp>
        <p:nvSpPr>
          <p:cNvPr id="4" name="Espaço Reservado para Imagem do Slide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40" tIns="45720" rIns="91440" bIns="45720" rtlCol="0" anchor="ctr"/>
          <a:lstStyle/>
          <a:p>
            <a:pPr rtl="0"/>
            <a:endParaRPr lang="pt-BR" noProof="0"/>
          </a:p>
        </p:txBody>
      </p:sp>
      <p:sp>
        <p:nvSpPr>
          <p:cNvPr id="5" name="Espaço reservado para anotaçõ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6" name="Espaço reservado para rodapé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pPr rtl="0"/>
            <a:endParaRPr lang="pt-BR" noProof="0"/>
          </a:p>
        </p:txBody>
      </p:sp>
      <p:sp>
        <p:nvSpPr>
          <p:cNvPr id="7" name="Espaço Reservado para o Número do Slid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pPr rtl="0"/>
            <a:fld id="{5A226AB8-ACBE-42E6-92F5-667EDDCD9652}" type="slidenum">
              <a:rPr lang="pt-BR" noProof="0" smtClean="0"/>
              <a:pPr rtl="0"/>
              <a:t>‹nº›</a:t>
            </a:fld>
            <a:endParaRPr lang="pt-BR" noProof="0"/>
          </a:p>
        </p:txBody>
      </p:sp>
    </p:spTree>
    <p:extLst>
      <p:ext uri="{BB962C8B-B14F-4D97-AF65-F5344CB8AC3E}">
        <p14:creationId xmlns:p14="http://schemas.microsoft.com/office/powerpoint/2010/main" xmlns="" val="14155779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pPr rtl="0"/>
              <a:t>2</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a:t>
            </a:r>
          </a:p>
        </p:txBody>
      </p:sp>
    </p:spTree>
    <p:extLst>
      <p:ext uri="{BB962C8B-B14F-4D97-AF65-F5344CB8AC3E}">
        <p14:creationId xmlns:p14="http://schemas.microsoft.com/office/powerpoint/2010/main" xmlns="" val="405598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902416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847023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060352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450959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97226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97226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44270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24</a:t>
            </a:fld>
            <a:endParaRPr lang="pt-BR" dirty="0"/>
          </a:p>
        </p:txBody>
      </p:sp>
    </p:spTree>
    <p:extLst>
      <p:ext uri="{BB962C8B-B14F-4D97-AF65-F5344CB8AC3E}">
        <p14:creationId xmlns:p14="http://schemas.microsoft.com/office/powerpoint/2010/main" xmlns="" val="4095350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99009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99009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pPr rtl="0"/>
              <a:t>3</a:t>
            </a:fld>
            <a:endParaRPr lang="pt-BR"/>
          </a:p>
        </p:txBody>
      </p:sp>
    </p:spTree>
    <p:extLst>
      <p:ext uri="{BB962C8B-B14F-4D97-AF65-F5344CB8AC3E}">
        <p14:creationId xmlns:p14="http://schemas.microsoft.com/office/powerpoint/2010/main" xmlns="" val="405598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99009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Marcador de Posição do Rodapé 4"/>
          <p:cNvSpPr>
            <a:spLocks noGrp="1"/>
          </p:cNvSpPr>
          <p:nvPr>
            <p:ph type="ftr" sz="quarter" idx="10"/>
          </p:nvPr>
        </p:nvSpPr>
        <p:spPr/>
        <p:txBody>
          <a:bodyPr/>
          <a:lstStyle/>
          <a:p>
            <a:pPr rtl="0"/>
            <a:r>
              <a:rPr lang="pt-BR" noProof="0" dirty="0"/>
              <a:t>Fonte¹: IDH e PIB/IGEO</a:t>
            </a:r>
          </a:p>
        </p:txBody>
      </p:sp>
    </p:spTree>
    <p:extLst>
      <p:ext uri="{BB962C8B-B14F-4D97-AF65-F5344CB8AC3E}">
        <p14:creationId xmlns:p14="http://schemas.microsoft.com/office/powerpoint/2010/main" xmlns="" val="2106580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Marcador de Posição do Rodapé 4"/>
          <p:cNvSpPr>
            <a:spLocks noGrp="1"/>
          </p:cNvSpPr>
          <p:nvPr>
            <p:ph type="ftr" sz="quarter" idx="10"/>
          </p:nvPr>
        </p:nvSpPr>
        <p:spPr/>
        <p:txBody>
          <a:bodyPr/>
          <a:lstStyle/>
          <a:p>
            <a:pPr rtl="0"/>
            <a:r>
              <a:rPr lang="pt-BR" noProof="0" dirty="0"/>
              <a:t>Fonte¹: IDH e PIB/IGEO</a:t>
            </a:r>
          </a:p>
        </p:txBody>
      </p:sp>
    </p:spTree>
    <p:extLst>
      <p:ext uri="{BB962C8B-B14F-4D97-AF65-F5344CB8AC3E}">
        <p14:creationId xmlns:p14="http://schemas.microsoft.com/office/powerpoint/2010/main" xmlns="" val="2106580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Marcador de Posição do Rodapé 4"/>
          <p:cNvSpPr>
            <a:spLocks noGrp="1"/>
          </p:cNvSpPr>
          <p:nvPr>
            <p:ph type="ftr" sz="quarter" idx="10"/>
          </p:nvPr>
        </p:nvSpPr>
        <p:spPr/>
        <p:txBody>
          <a:bodyPr/>
          <a:lstStyle/>
          <a:p>
            <a:pPr rtl="0"/>
            <a:r>
              <a:rPr lang="pt-BR" noProof="0" dirty="0"/>
              <a:t>Fonte¹: IDH e PIB/IGEO</a:t>
            </a:r>
          </a:p>
        </p:txBody>
      </p:sp>
    </p:spTree>
    <p:extLst>
      <p:ext uri="{BB962C8B-B14F-4D97-AF65-F5344CB8AC3E}">
        <p14:creationId xmlns:p14="http://schemas.microsoft.com/office/powerpoint/2010/main" xmlns="" val="2106580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99009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99009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99009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99009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99009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537804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pPr rtl="0"/>
              <a:t>4</a:t>
            </a:fld>
            <a:endParaRPr lang="pt-BR"/>
          </a:p>
        </p:txBody>
      </p:sp>
    </p:spTree>
    <p:extLst>
      <p:ext uri="{BB962C8B-B14F-4D97-AF65-F5344CB8AC3E}">
        <p14:creationId xmlns:p14="http://schemas.microsoft.com/office/powerpoint/2010/main" xmlns="" val="1666315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075594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38</a:t>
            </a:fld>
            <a:endParaRPr lang="pt-BR" dirty="0"/>
          </a:p>
        </p:txBody>
      </p:sp>
    </p:spTree>
    <p:extLst>
      <p:ext uri="{BB962C8B-B14F-4D97-AF65-F5344CB8AC3E}">
        <p14:creationId xmlns:p14="http://schemas.microsoft.com/office/powerpoint/2010/main" xmlns="" val="3641542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99009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768060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768060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934531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43</a:t>
            </a:fld>
            <a:endParaRPr lang="pt-BR" dirty="0"/>
          </a:p>
        </p:txBody>
      </p:sp>
    </p:spTree>
    <p:extLst>
      <p:ext uri="{BB962C8B-B14F-4D97-AF65-F5344CB8AC3E}">
        <p14:creationId xmlns:p14="http://schemas.microsoft.com/office/powerpoint/2010/main" xmlns="" val="3641542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627261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627261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627261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pPr rtl="0"/>
              <a:t>5</a:t>
            </a:fld>
            <a:endParaRPr lang="pt-BR"/>
          </a:p>
        </p:txBody>
      </p:sp>
    </p:spTree>
    <p:extLst>
      <p:ext uri="{BB962C8B-B14F-4D97-AF65-F5344CB8AC3E}">
        <p14:creationId xmlns:p14="http://schemas.microsoft.com/office/powerpoint/2010/main" xmlns="" val="36759907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9345313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49</a:t>
            </a:fld>
            <a:endParaRPr lang="pt-BR" dirty="0"/>
          </a:p>
        </p:txBody>
      </p:sp>
    </p:spTree>
    <p:extLst>
      <p:ext uri="{BB962C8B-B14F-4D97-AF65-F5344CB8AC3E}">
        <p14:creationId xmlns:p14="http://schemas.microsoft.com/office/powerpoint/2010/main" xmlns="" val="3641542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175496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43140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43140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431407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41402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56</a:t>
            </a:fld>
            <a:endParaRPr lang="pt-BR" dirty="0"/>
          </a:p>
        </p:txBody>
      </p:sp>
    </p:spTree>
    <p:extLst>
      <p:ext uri="{BB962C8B-B14F-4D97-AF65-F5344CB8AC3E}">
        <p14:creationId xmlns:p14="http://schemas.microsoft.com/office/powerpoint/2010/main" xmlns="" val="3641542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0774771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077477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pPr rtl="0"/>
              <a:t>6</a:t>
            </a:fld>
            <a:endParaRPr lang="pt-BR"/>
          </a:p>
        </p:txBody>
      </p:sp>
    </p:spTree>
    <p:extLst>
      <p:ext uri="{BB962C8B-B14F-4D97-AF65-F5344CB8AC3E}">
        <p14:creationId xmlns:p14="http://schemas.microsoft.com/office/powerpoint/2010/main" xmlns="" val="3715992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41402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62</a:t>
            </a:fld>
            <a:endParaRPr lang="pt-BR" dirty="0"/>
          </a:p>
        </p:txBody>
      </p:sp>
    </p:spTree>
    <p:extLst>
      <p:ext uri="{BB962C8B-B14F-4D97-AF65-F5344CB8AC3E}">
        <p14:creationId xmlns:p14="http://schemas.microsoft.com/office/powerpoint/2010/main" xmlns="" val="36415424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499963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499963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499963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499963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60966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60966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60966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6096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rtl="0"/>
            <a:fld id="{F37BF602-06E2-416F-A0C6-72E3CC2DE1E7}" type="slidenum">
              <a:rPr lang="pt-BR" smtClean="0"/>
              <a:pPr rtl="0"/>
              <a:t>11</a:t>
            </a:fld>
            <a:endParaRPr lang="pt-BR"/>
          </a:p>
        </p:txBody>
      </p:sp>
    </p:spTree>
    <p:extLst>
      <p:ext uri="{BB962C8B-B14F-4D97-AF65-F5344CB8AC3E}">
        <p14:creationId xmlns:p14="http://schemas.microsoft.com/office/powerpoint/2010/main" xmlns="" val="42725398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1018860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5527587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74</a:t>
            </a:fld>
            <a:endParaRPr lang="pt-BR" dirty="0"/>
          </a:p>
        </p:txBody>
      </p:sp>
      <p:sp>
        <p:nvSpPr>
          <p:cNvPr id="5" name="Marcador de Posição do Rodapé 4"/>
          <p:cNvSpPr>
            <a:spLocks noGrp="1"/>
          </p:cNvSpPr>
          <p:nvPr>
            <p:ph type="ftr" sz="quarter" idx="10"/>
          </p:nvPr>
        </p:nvSpPr>
        <p:spPr/>
        <p:txBody>
          <a:bodyPr/>
          <a:lstStyle/>
          <a:p>
            <a:pPr rtl="0"/>
            <a:r>
              <a:rPr lang="pt-BR" noProof="0" dirty="0"/>
              <a:t>Fonte¹: IDH e PIB/IGEO</a:t>
            </a:r>
          </a:p>
        </p:txBody>
      </p:sp>
    </p:spTree>
    <p:extLst>
      <p:ext uri="{BB962C8B-B14F-4D97-AF65-F5344CB8AC3E}">
        <p14:creationId xmlns:p14="http://schemas.microsoft.com/office/powerpoint/2010/main" xmlns="" val="25124044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742950" y="1347788"/>
            <a:ext cx="5253038" cy="3636962"/>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75</a:t>
            </a:fld>
            <a:endParaRPr lang="pt-BR" dirty="0"/>
          </a:p>
        </p:txBody>
      </p:sp>
    </p:spTree>
    <p:extLst>
      <p:ext uri="{BB962C8B-B14F-4D97-AF65-F5344CB8AC3E}">
        <p14:creationId xmlns:p14="http://schemas.microsoft.com/office/powerpoint/2010/main" xmlns="" val="17723003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742950" y="1347788"/>
            <a:ext cx="5253038" cy="3636962"/>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77</a:t>
            </a:fld>
            <a:endParaRPr lang="pt-BR" dirty="0"/>
          </a:p>
        </p:txBody>
      </p:sp>
    </p:spTree>
    <p:extLst>
      <p:ext uri="{BB962C8B-B14F-4D97-AF65-F5344CB8AC3E}">
        <p14:creationId xmlns:p14="http://schemas.microsoft.com/office/powerpoint/2010/main" xmlns="" val="17723003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742950" y="1347788"/>
            <a:ext cx="5253038" cy="3636962"/>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78</a:t>
            </a:fld>
            <a:endParaRPr lang="pt-BR" dirty="0"/>
          </a:p>
        </p:txBody>
      </p:sp>
    </p:spTree>
    <p:extLst>
      <p:ext uri="{BB962C8B-B14F-4D97-AF65-F5344CB8AC3E}">
        <p14:creationId xmlns:p14="http://schemas.microsoft.com/office/powerpoint/2010/main" xmlns="" val="17723003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81</a:t>
            </a:fld>
            <a:endParaRPr lang="pt-BR" dirty="0"/>
          </a:p>
        </p:txBody>
      </p:sp>
    </p:spTree>
    <p:extLst>
      <p:ext uri="{BB962C8B-B14F-4D97-AF65-F5344CB8AC3E}">
        <p14:creationId xmlns:p14="http://schemas.microsoft.com/office/powerpoint/2010/main" xmlns="" val="2633208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82</a:t>
            </a:fld>
            <a:endParaRPr lang="pt-BR" dirty="0"/>
          </a:p>
        </p:txBody>
      </p:sp>
    </p:spTree>
    <p:extLst>
      <p:ext uri="{BB962C8B-B14F-4D97-AF65-F5344CB8AC3E}">
        <p14:creationId xmlns:p14="http://schemas.microsoft.com/office/powerpoint/2010/main" xmlns="" val="28512970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83</a:t>
            </a:fld>
            <a:endParaRPr lang="pt-BR" dirty="0"/>
          </a:p>
        </p:txBody>
      </p:sp>
    </p:spTree>
    <p:extLst>
      <p:ext uri="{BB962C8B-B14F-4D97-AF65-F5344CB8AC3E}">
        <p14:creationId xmlns:p14="http://schemas.microsoft.com/office/powerpoint/2010/main" xmlns="" val="17157676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742950" y="1347788"/>
            <a:ext cx="5253038" cy="3636962"/>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84</a:t>
            </a:fld>
            <a:endParaRPr lang="pt-BR" dirty="0"/>
          </a:p>
        </p:txBody>
      </p:sp>
    </p:spTree>
    <p:extLst>
      <p:ext uri="{BB962C8B-B14F-4D97-AF65-F5344CB8AC3E}">
        <p14:creationId xmlns:p14="http://schemas.microsoft.com/office/powerpoint/2010/main" xmlns="" val="1235150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1586625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A226AB8-ACBE-42E6-92F5-667EDDCD965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507027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87</a:t>
            </a:fld>
            <a:endParaRPr lang="pt-BR"/>
          </a:p>
        </p:txBody>
      </p:sp>
    </p:spTree>
    <p:extLst>
      <p:ext uri="{BB962C8B-B14F-4D97-AF65-F5344CB8AC3E}">
        <p14:creationId xmlns:p14="http://schemas.microsoft.com/office/powerpoint/2010/main" xmlns="" val="42042022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88</a:t>
            </a:fld>
            <a:endParaRPr lang="pt-BR" dirty="0"/>
          </a:p>
        </p:txBody>
      </p:sp>
    </p:spTree>
    <p:extLst>
      <p:ext uri="{BB962C8B-B14F-4D97-AF65-F5344CB8AC3E}">
        <p14:creationId xmlns:p14="http://schemas.microsoft.com/office/powerpoint/2010/main" xmlns="" val="13113739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dirty="0"/>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93</a:t>
            </a:fld>
            <a:endParaRPr lang="pt-BR" dirty="0"/>
          </a:p>
        </p:txBody>
      </p:sp>
    </p:spTree>
    <p:extLst>
      <p:ext uri="{BB962C8B-B14F-4D97-AF65-F5344CB8AC3E}">
        <p14:creationId xmlns:p14="http://schemas.microsoft.com/office/powerpoint/2010/main" xmlns="" val="11986469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a:defRPr/>
            </a:pPr>
            <a:fld id="{5A226AB8-ACBE-42E6-92F5-667EDDCD9652}" type="slidenum">
              <a:rPr lang="pt-BR" smtClean="0">
                <a:solidFill>
                  <a:prstClr val="black"/>
                </a:solidFill>
              </a:rPr>
              <a:pPr>
                <a:defRPr/>
              </a:pPr>
              <a:t>94</a:t>
            </a:fld>
            <a:endParaRPr lang="pt-BR">
              <a:solidFill>
                <a:prstClr val="black"/>
              </a:solidFill>
            </a:endParaRPr>
          </a:p>
        </p:txBody>
      </p:sp>
    </p:spTree>
    <p:extLst>
      <p:ext uri="{BB962C8B-B14F-4D97-AF65-F5344CB8AC3E}">
        <p14:creationId xmlns:p14="http://schemas.microsoft.com/office/powerpoint/2010/main" xmlns="" val="12826049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a imagem do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rtlCol="0"/>
          <a:lstStyle/>
          <a:p>
            <a:pPr rtl="0"/>
            <a:endParaRPr lang="pt-BR"/>
          </a:p>
        </p:txBody>
      </p:sp>
      <p:sp>
        <p:nvSpPr>
          <p:cNvPr id="4" name="Espaço Reservado para o Número do Slide 3"/>
          <p:cNvSpPr>
            <a:spLocks noGrp="1"/>
          </p:cNvSpPr>
          <p:nvPr>
            <p:ph type="sldNum" sz="quarter" idx="5"/>
          </p:nvPr>
        </p:nvSpPr>
        <p:spPr/>
        <p:txBody>
          <a:bodyPr rtlCol="0"/>
          <a:lstStyle/>
          <a:p>
            <a:pPr rtl="0"/>
            <a:fld id="{7F48DEA9-6F4F-4540-9E5D-C6F39079AF72}" type="slidenum">
              <a:rPr lang="pt-BR" smtClean="0"/>
              <a:pPr rtl="0"/>
              <a:t>95</a:t>
            </a:fld>
            <a:endParaRPr lang="pt-BR"/>
          </a:p>
        </p:txBody>
      </p:sp>
    </p:spTree>
    <p:extLst>
      <p:ext uri="{BB962C8B-B14F-4D97-AF65-F5344CB8AC3E}">
        <p14:creationId xmlns:p14="http://schemas.microsoft.com/office/powerpoint/2010/main" xmlns="" val="2966039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96508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981075" y="1241425"/>
            <a:ext cx="4835525" cy="334962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F602-06E2-416F-A0C6-72E3CC2DE1E7}"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17224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3EBD421-E477-405A-91D4-9468DE9BE45B}"/>
              </a:ext>
            </a:extLst>
          </p:cNvPr>
          <p:cNvSpPr>
            <a:spLocks noGrp="1"/>
          </p:cNvSpPr>
          <p:nvPr>
            <p:ph type="ctrTitle"/>
          </p:nvPr>
        </p:nvSpPr>
        <p:spPr>
          <a:xfrm>
            <a:off x="1238250" y="1122363"/>
            <a:ext cx="7429500" cy="2387600"/>
          </a:xfrm>
        </p:spPr>
        <p:txBody>
          <a:bodyPr rtlCol="0" anchor="b"/>
          <a:lstStyle>
            <a:lvl1pPr algn="ctr">
              <a:defRPr sz="6000"/>
            </a:lvl1pPr>
          </a:lstStyle>
          <a:p>
            <a:pPr rtl="0"/>
            <a:r>
              <a:rPr lang="pt-BR" noProof="0"/>
              <a:t>Clique para editar o título Mestre</a:t>
            </a:r>
          </a:p>
        </p:txBody>
      </p:sp>
      <p:sp>
        <p:nvSpPr>
          <p:cNvPr id="3" name="Subtítulo 2">
            <a:extLst>
              <a:ext uri="{FF2B5EF4-FFF2-40B4-BE49-F238E27FC236}">
                <a16:creationId xmlns:a16="http://schemas.microsoft.com/office/drawing/2014/main" xmlns="" id="{AB024F0D-0F00-4C64-975C-BD7D4FE0E36A}"/>
              </a:ext>
            </a:extLst>
          </p:cNvPr>
          <p:cNvSpPr>
            <a:spLocks noGrp="1"/>
          </p:cNvSpPr>
          <p:nvPr>
            <p:ph type="subTitle" idx="1"/>
          </p:nvPr>
        </p:nvSpPr>
        <p:spPr>
          <a:xfrm>
            <a:off x="1238250" y="3602038"/>
            <a:ext cx="74295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t-BR" noProof="0"/>
              <a:t>Clique para editar o estilo do subtítulo Mestre</a:t>
            </a:r>
          </a:p>
        </p:txBody>
      </p:sp>
      <p:sp>
        <p:nvSpPr>
          <p:cNvPr id="4" name="Espaço Reservado para Data 3">
            <a:extLst>
              <a:ext uri="{FF2B5EF4-FFF2-40B4-BE49-F238E27FC236}">
                <a16:creationId xmlns:a16="http://schemas.microsoft.com/office/drawing/2014/main" xmlns="" id="{E67D0E03-CFD6-4610-88AC-17F03CE8E193}"/>
              </a:ext>
            </a:extLst>
          </p:cNvPr>
          <p:cNvSpPr>
            <a:spLocks noGrp="1"/>
          </p:cNvSpPr>
          <p:nvPr>
            <p:ph type="dt" sz="half" idx="10"/>
          </p:nvPr>
        </p:nvSpPr>
        <p:spPr/>
        <p:txBody>
          <a:bodyPr rtlCol="0"/>
          <a:lstStyle/>
          <a:p>
            <a:pPr rtl="0"/>
            <a:fld id="{54AEC8DD-145B-4AC8-BE43-77DEDD99B05F}" type="datetime1">
              <a:rPr lang="pt-BR" noProof="0" smtClean="0"/>
              <a:pPr rtl="0"/>
              <a:t>29/04/2020</a:t>
            </a:fld>
            <a:endParaRPr lang="pt-BR" noProof="0"/>
          </a:p>
        </p:txBody>
      </p:sp>
      <p:sp>
        <p:nvSpPr>
          <p:cNvPr id="5" name="Espaço Reservado para Rodapé 4">
            <a:extLst>
              <a:ext uri="{FF2B5EF4-FFF2-40B4-BE49-F238E27FC236}">
                <a16:creationId xmlns:a16="http://schemas.microsoft.com/office/drawing/2014/main" xmlns="" id="{1144536D-CBA9-4A34-85D3-481BD129E4E2}"/>
              </a:ext>
            </a:extLst>
          </p:cNvPr>
          <p:cNvSpPr>
            <a:spLocks noGrp="1"/>
          </p:cNvSpPr>
          <p:nvPr>
            <p:ph type="ftr" sz="quarter" idx="11"/>
          </p:nvPr>
        </p:nvSpPr>
        <p:spPr/>
        <p:txBody>
          <a:bodyPr rtlCol="0"/>
          <a:lstStyle/>
          <a:p>
            <a:pPr rtl="0"/>
            <a:endParaRPr lang="pt-BR" noProof="0"/>
          </a:p>
        </p:txBody>
      </p:sp>
      <p:sp>
        <p:nvSpPr>
          <p:cNvPr id="6" name="Espaço Reservado para o Número do Slide 5">
            <a:extLst>
              <a:ext uri="{FF2B5EF4-FFF2-40B4-BE49-F238E27FC236}">
                <a16:creationId xmlns:a16="http://schemas.microsoft.com/office/drawing/2014/main" xmlns="" id="{98C1F8E3-036A-45B8-BF1F-BEF0C559E215}"/>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a:p>
        </p:txBody>
      </p:sp>
    </p:spTree>
    <p:extLst>
      <p:ext uri="{BB962C8B-B14F-4D97-AF65-F5344CB8AC3E}">
        <p14:creationId xmlns:p14="http://schemas.microsoft.com/office/powerpoint/2010/main" xmlns="" val="243774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306B1F3-61FB-4FDC-814D-EEC1C1FC370B}"/>
              </a:ext>
            </a:extLst>
          </p:cNvPr>
          <p:cNvSpPr>
            <a:spLocks noGrp="1"/>
          </p:cNvSpPr>
          <p:nvPr>
            <p:ph type="title"/>
          </p:nvPr>
        </p:nvSpPr>
        <p:spPr/>
        <p:txBody>
          <a:bodyPr rtlCol="0"/>
          <a:lstStyle/>
          <a:p>
            <a:pPr rtl="0"/>
            <a:r>
              <a:rPr lang="pt-BR" noProof="0"/>
              <a:t>Clique para editar o título Mestre</a:t>
            </a:r>
          </a:p>
        </p:txBody>
      </p:sp>
      <p:sp>
        <p:nvSpPr>
          <p:cNvPr id="3" name="Espaço reservado para texto vertical 2">
            <a:extLst>
              <a:ext uri="{FF2B5EF4-FFF2-40B4-BE49-F238E27FC236}">
                <a16:creationId xmlns:a16="http://schemas.microsoft.com/office/drawing/2014/main" xmlns="" id="{D52403B0-8D7F-4489-AB72-C346C8870138}"/>
              </a:ext>
            </a:extLst>
          </p:cNvPr>
          <p:cNvSpPr>
            <a:spLocks noGrp="1"/>
          </p:cNvSpPr>
          <p:nvPr>
            <p:ph type="body" orient="vert" idx="1"/>
          </p:nvPr>
        </p:nvSpPr>
        <p:spPr/>
        <p:txBody>
          <a:bodyPr vert="eaVert"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a:extLst>
              <a:ext uri="{FF2B5EF4-FFF2-40B4-BE49-F238E27FC236}">
                <a16:creationId xmlns:a16="http://schemas.microsoft.com/office/drawing/2014/main" xmlns="" id="{D1FC9304-E5BD-4F3E-ADB0-974FEBCDEAA7}"/>
              </a:ext>
            </a:extLst>
          </p:cNvPr>
          <p:cNvSpPr>
            <a:spLocks noGrp="1"/>
          </p:cNvSpPr>
          <p:nvPr>
            <p:ph type="dt" sz="half" idx="10"/>
          </p:nvPr>
        </p:nvSpPr>
        <p:spPr/>
        <p:txBody>
          <a:bodyPr rtlCol="0"/>
          <a:lstStyle/>
          <a:p>
            <a:pPr rtl="0"/>
            <a:fld id="{6BA98BCA-5C28-48E9-8571-CC6220DD9225}" type="datetime1">
              <a:rPr lang="pt-BR" noProof="0" smtClean="0"/>
              <a:pPr rtl="0"/>
              <a:t>29/04/2020</a:t>
            </a:fld>
            <a:endParaRPr lang="pt-BR" noProof="0"/>
          </a:p>
        </p:txBody>
      </p:sp>
      <p:sp>
        <p:nvSpPr>
          <p:cNvPr id="5" name="Espaço Reservado para Rodapé 4">
            <a:extLst>
              <a:ext uri="{FF2B5EF4-FFF2-40B4-BE49-F238E27FC236}">
                <a16:creationId xmlns:a16="http://schemas.microsoft.com/office/drawing/2014/main" xmlns="" id="{C338AD29-D9CD-42D8-9604-C47996EE99A8}"/>
              </a:ext>
            </a:extLst>
          </p:cNvPr>
          <p:cNvSpPr>
            <a:spLocks noGrp="1"/>
          </p:cNvSpPr>
          <p:nvPr>
            <p:ph type="ftr" sz="quarter" idx="11"/>
          </p:nvPr>
        </p:nvSpPr>
        <p:spPr/>
        <p:txBody>
          <a:bodyPr rtlCol="0"/>
          <a:lstStyle/>
          <a:p>
            <a:pPr rtl="0"/>
            <a:endParaRPr lang="pt-BR" noProof="0"/>
          </a:p>
        </p:txBody>
      </p:sp>
      <p:sp>
        <p:nvSpPr>
          <p:cNvPr id="6" name="Espaço Reservado para o Número do Slide 5">
            <a:extLst>
              <a:ext uri="{FF2B5EF4-FFF2-40B4-BE49-F238E27FC236}">
                <a16:creationId xmlns:a16="http://schemas.microsoft.com/office/drawing/2014/main" xmlns="" id="{2452C394-EF43-405B-9653-70AAB9098DE0}"/>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a:p>
        </p:txBody>
      </p:sp>
    </p:spTree>
    <p:extLst>
      <p:ext uri="{BB962C8B-B14F-4D97-AF65-F5344CB8AC3E}">
        <p14:creationId xmlns:p14="http://schemas.microsoft.com/office/powerpoint/2010/main" xmlns="" val="162945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19D1E61D-2F00-41ED-8D92-7CAEB9A5A511}"/>
              </a:ext>
            </a:extLst>
          </p:cNvPr>
          <p:cNvSpPr>
            <a:spLocks noGrp="1"/>
          </p:cNvSpPr>
          <p:nvPr>
            <p:ph type="title" orient="vert"/>
          </p:nvPr>
        </p:nvSpPr>
        <p:spPr>
          <a:xfrm>
            <a:off x="7088981" y="365125"/>
            <a:ext cx="2135981" cy="5811838"/>
          </a:xfrm>
        </p:spPr>
        <p:txBody>
          <a:bodyPr vert="eaVert" rtlCol="0"/>
          <a:lstStyle/>
          <a:p>
            <a:pPr rtl="0"/>
            <a:r>
              <a:rPr lang="pt-BR" noProof="0"/>
              <a:t>Clique para editar o título Mestre</a:t>
            </a:r>
          </a:p>
        </p:txBody>
      </p:sp>
      <p:sp>
        <p:nvSpPr>
          <p:cNvPr id="3" name="Espaço reservado para texto vertical 2">
            <a:extLst>
              <a:ext uri="{FF2B5EF4-FFF2-40B4-BE49-F238E27FC236}">
                <a16:creationId xmlns:a16="http://schemas.microsoft.com/office/drawing/2014/main" xmlns="" id="{54647491-5142-48CA-9664-F5082D450F38}"/>
              </a:ext>
            </a:extLst>
          </p:cNvPr>
          <p:cNvSpPr>
            <a:spLocks noGrp="1"/>
          </p:cNvSpPr>
          <p:nvPr>
            <p:ph type="body" orient="vert" idx="1"/>
          </p:nvPr>
        </p:nvSpPr>
        <p:spPr>
          <a:xfrm>
            <a:off x="681037" y="365125"/>
            <a:ext cx="6284119" cy="5811838"/>
          </a:xfrm>
        </p:spPr>
        <p:txBody>
          <a:bodyPr vert="eaVert"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a:extLst>
              <a:ext uri="{FF2B5EF4-FFF2-40B4-BE49-F238E27FC236}">
                <a16:creationId xmlns:a16="http://schemas.microsoft.com/office/drawing/2014/main" xmlns="" id="{D594576D-BE01-4BB5-A9F4-7DE4814E6820}"/>
              </a:ext>
            </a:extLst>
          </p:cNvPr>
          <p:cNvSpPr>
            <a:spLocks noGrp="1"/>
          </p:cNvSpPr>
          <p:nvPr>
            <p:ph type="dt" sz="half" idx="10"/>
          </p:nvPr>
        </p:nvSpPr>
        <p:spPr/>
        <p:txBody>
          <a:bodyPr rtlCol="0"/>
          <a:lstStyle/>
          <a:p>
            <a:pPr rtl="0"/>
            <a:fld id="{C5AB693A-08DE-41DB-AD9A-7DD878464B79}" type="datetime1">
              <a:rPr lang="pt-BR" noProof="0" smtClean="0"/>
              <a:pPr rtl="0"/>
              <a:t>29/04/2020</a:t>
            </a:fld>
            <a:endParaRPr lang="pt-BR" noProof="0"/>
          </a:p>
        </p:txBody>
      </p:sp>
      <p:sp>
        <p:nvSpPr>
          <p:cNvPr id="5" name="Espaço Reservado para Rodapé 4">
            <a:extLst>
              <a:ext uri="{FF2B5EF4-FFF2-40B4-BE49-F238E27FC236}">
                <a16:creationId xmlns:a16="http://schemas.microsoft.com/office/drawing/2014/main" xmlns="" id="{5C10CA14-AD61-4101-9143-F7884378CAD7}"/>
              </a:ext>
            </a:extLst>
          </p:cNvPr>
          <p:cNvSpPr>
            <a:spLocks noGrp="1"/>
          </p:cNvSpPr>
          <p:nvPr>
            <p:ph type="ftr" sz="quarter" idx="11"/>
          </p:nvPr>
        </p:nvSpPr>
        <p:spPr/>
        <p:txBody>
          <a:bodyPr rtlCol="0"/>
          <a:lstStyle/>
          <a:p>
            <a:pPr rtl="0"/>
            <a:endParaRPr lang="pt-BR" noProof="0"/>
          </a:p>
        </p:txBody>
      </p:sp>
      <p:sp>
        <p:nvSpPr>
          <p:cNvPr id="6" name="Espaço Reservado para o Número do Slide 5">
            <a:extLst>
              <a:ext uri="{FF2B5EF4-FFF2-40B4-BE49-F238E27FC236}">
                <a16:creationId xmlns:a16="http://schemas.microsoft.com/office/drawing/2014/main" xmlns="" id="{5E98B885-CFEA-4882-BBEA-C5F142089598}"/>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a:p>
        </p:txBody>
      </p:sp>
    </p:spTree>
    <p:extLst>
      <p:ext uri="{BB962C8B-B14F-4D97-AF65-F5344CB8AC3E}">
        <p14:creationId xmlns:p14="http://schemas.microsoft.com/office/powerpoint/2010/main" xmlns="" val="2951664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3EBD421-E477-405A-91D4-9468DE9BE45B}"/>
              </a:ext>
            </a:extLst>
          </p:cNvPr>
          <p:cNvSpPr>
            <a:spLocks noGrp="1"/>
          </p:cNvSpPr>
          <p:nvPr>
            <p:ph type="ctrTitle"/>
          </p:nvPr>
        </p:nvSpPr>
        <p:spPr>
          <a:xfrm>
            <a:off x="1238253" y="1122363"/>
            <a:ext cx="7429499" cy="2387600"/>
          </a:xfrm>
        </p:spPr>
        <p:txBody>
          <a:bodyPr rtlCol="0" anchor="b"/>
          <a:lstStyle>
            <a:lvl1pPr algn="ctr">
              <a:defRPr sz="4900"/>
            </a:lvl1pPr>
          </a:lstStyle>
          <a:p>
            <a:pPr rtl="0"/>
            <a:r>
              <a:rPr lang="pt-BR" noProof="0"/>
              <a:t>Clique para editar o título Mestre</a:t>
            </a:r>
            <a:endParaRPr lang="pt-BR" noProof="0" dirty="0"/>
          </a:p>
        </p:txBody>
      </p:sp>
      <p:sp>
        <p:nvSpPr>
          <p:cNvPr id="3" name="Subtítulo 2">
            <a:extLst>
              <a:ext uri="{FF2B5EF4-FFF2-40B4-BE49-F238E27FC236}">
                <a16:creationId xmlns:a16="http://schemas.microsoft.com/office/drawing/2014/main" xmlns="" id="{AB024F0D-0F00-4C64-975C-BD7D4FE0E36A}"/>
              </a:ext>
            </a:extLst>
          </p:cNvPr>
          <p:cNvSpPr>
            <a:spLocks noGrp="1"/>
          </p:cNvSpPr>
          <p:nvPr>
            <p:ph type="subTitle" idx="1"/>
          </p:nvPr>
        </p:nvSpPr>
        <p:spPr>
          <a:xfrm>
            <a:off x="1238253" y="3602038"/>
            <a:ext cx="7429499" cy="1655762"/>
          </a:xfrm>
        </p:spPr>
        <p:txBody>
          <a:bodyPr rtlCol="0"/>
          <a:lstStyle>
            <a:lvl1pPr marL="0" indent="0" algn="ctr">
              <a:buNone/>
              <a:defRPr sz="1900"/>
            </a:lvl1pPr>
            <a:lvl2pPr marL="371486" indent="0" algn="ctr">
              <a:buNone/>
              <a:defRPr sz="1600"/>
            </a:lvl2pPr>
            <a:lvl3pPr marL="742972" indent="0" algn="ctr">
              <a:buNone/>
              <a:defRPr sz="1500"/>
            </a:lvl3pPr>
            <a:lvl4pPr marL="1114459" indent="0" algn="ctr">
              <a:buNone/>
              <a:defRPr sz="1300"/>
            </a:lvl4pPr>
            <a:lvl5pPr marL="1485946" indent="0" algn="ctr">
              <a:buNone/>
              <a:defRPr sz="1300"/>
            </a:lvl5pPr>
            <a:lvl6pPr marL="1857431" indent="0" algn="ctr">
              <a:buNone/>
              <a:defRPr sz="1300"/>
            </a:lvl6pPr>
            <a:lvl7pPr marL="2228919" indent="0" algn="ctr">
              <a:buNone/>
              <a:defRPr sz="1300"/>
            </a:lvl7pPr>
            <a:lvl8pPr marL="2600405" indent="0" algn="ctr">
              <a:buNone/>
              <a:defRPr sz="1300"/>
            </a:lvl8pPr>
            <a:lvl9pPr marL="2971890" indent="0" algn="ctr">
              <a:buNone/>
              <a:defRPr sz="1300"/>
            </a:lvl9pPr>
          </a:lstStyle>
          <a:p>
            <a:pPr rtl="0"/>
            <a:r>
              <a:rPr lang="pt-BR" noProof="0"/>
              <a:t>Clique para editar o estilo do subtítulo Mestre</a:t>
            </a:r>
            <a:endParaRPr lang="pt-BR" noProof="0" dirty="0"/>
          </a:p>
        </p:txBody>
      </p:sp>
      <p:sp>
        <p:nvSpPr>
          <p:cNvPr id="4" name="Espaço Reservado para Data 3">
            <a:extLst>
              <a:ext uri="{FF2B5EF4-FFF2-40B4-BE49-F238E27FC236}">
                <a16:creationId xmlns:a16="http://schemas.microsoft.com/office/drawing/2014/main" xmlns="" id="{E67D0E03-CFD6-4610-88AC-17F03CE8E193}"/>
              </a:ext>
            </a:extLst>
          </p:cNvPr>
          <p:cNvSpPr>
            <a:spLocks noGrp="1"/>
          </p:cNvSpPr>
          <p:nvPr>
            <p:ph type="dt" sz="half" idx="10"/>
          </p:nvPr>
        </p:nvSpPr>
        <p:spPr/>
        <p:txBody>
          <a:bodyPr rtlCol="0"/>
          <a:lstStyle/>
          <a:p>
            <a:pPr rtl="0"/>
            <a:fld id="{172A6AAD-7B4C-4DA3-98D5-5803A12342FF}" type="datetime1">
              <a:rPr lang="pt-BR" noProof="0" smtClean="0"/>
              <a:pPr rtl="0"/>
              <a:t>29/04/2020</a:t>
            </a:fld>
            <a:endParaRPr lang="pt-BR" noProof="0" dirty="0"/>
          </a:p>
        </p:txBody>
      </p:sp>
      <p:sp>
        <p:nvSpPr>
          <p:cNvPr id="5" name="Espaço Reservado para Rodapé 4">
            <a:extLst>
              <a:ext uri="{FF2B5EF4-FFF2-40B4-BE49-F238E27FC236}">
                <a16:creationId xmlns:a16="http://schemas.microsoft.com/office/drawing/2014/main" xmlns="" id="{1144536D-CBA9-4A34-85D3-481BD129E4E2}"/>
              </a:ext>
            </a:extLst>
          </p:cNvPr>
          <p:cNvSpPr>
            <a:spLocks noGrp="1"/>
          </p:cNvSpPr>
          <p:nvPr>
            <p:ph type="ftr" sz="quarter" idx="11"/>
          </p:nvPr>
        </p:nvSpPr>
        <p:spPr/>
        <p:txBody>
          <a:bodyPr rtlCol="0"/>
          <a:lstStyle/>
          <a:p>
            <a:pPr rtl="0"/>
            <a:endParaRPr lang="pt-BR" noProof="0" dirty="0"/>
          </a:p>
        </p:txBody>
      </p:sp>
      <p:sp>
        <p:nvSpPr>
          <p:cNvPr id="6" name="Espaço Reservado para o Número do Slide 5">
            <a:extLst>
              <a:ext uri="{FF2B5EF4-FFF2-40B4-BE49-F238E27FC236}">
                <a16:creationId xmlns:a16="http://schemas.microsoft.com/office/drawing/2014/main" xmlns="" id="{98C1F8E3-036A-45B8-BF1F-BEF0C559E215}"/>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dirty="0"/>
          </a:p>
        </p:txBody>
      </p:sp>
    </p:spTree>
    <p:extLst>
      <p:ext uri="{BB962C8B-B14F-4D97-AF65-F5344CB8AC3E}">
        <p14:creationId xmlns:p14="http://schemas.microsoft.com/office/powerpoint/2010/main" xmlns="" val="2437744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98C47AB-DC6F-40F0-B4FB-9C0850EE0A7C}"/>
              </a:ext>
            </a:extLst>
          </p:cNvPr>
          <p:cNvSpPr>
            <a:spLocks noGrp="1"/>
          </p:cNvSpPr>
          <p:nvPr>
            <p:ph type="title"/>
          </p:nvPr>
        </p:nvSpPr>
        <p:spPr/>
        <p:txBody>
          <a:bodyPr rtlCol="0"/>
          <a:lstStyle/>
          <a:p>
            <a:pPr rtl="0"/>
            <a:r>
              <a:rPr lang="pt-BR" noProof="0"/>
              <a:t>Clique para editar o título Mestre</a:t>
            </a:r>
            <a:endParaRPr lang="pt-BR" noProof="0" dirty="0"/>
          </a:p>
        </p:txBody>
      </p:sp>
      <p:sp>
        <p:nvSpPr>
          <p:cNvPr id="3" name="Espaço reservado para conteúdo 2">
            <a:extLst>
              <a:ext uri="{FF2B5EF4-FFF2-40B4-BE49-F238E27FC236}">
                <a16:creationId xmlns:a16="http://schemas.microsoft.com/office/drawing/2014/main" xmlns="" id="{AB0939C5-683A-4FDC-A8CF-5F35848AD687}"/>
              </a:ext>
            </a:extLst>
          </p:cNvPr>
          <p:cNvSpPr>
            <a:spLocks noGrp="1"/>
          </p:cNvSpPr>
          <p:nvPr>
            <p:ph idx="1"/>
          </p:nvPr>
        </p:nvSpPr>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Data 3">
            <a:extLst>
              <a:ext uri="{FF2B5EF4-FFF2-40B4-BE49-F238E27FC236}">
                <a16:creationId xmlns:a16="http://schemas.microsoft.com/office/drawing/2014/main" xmlns="" id="{8E1FB5F0-A7AB-4ACB-91A6-4B836F174335}"/>
              </a:ext>
            </a:extLst>
          </p:cNvPr>
          <p:cNvSpPr>
            <a:spLocks noGrp="1"/>
          </p:cNvSpPr>
          <p:nvPr>
            <p:ph type="dt" sz="half" idx="10"/>
          </p:nvPr>
        </p:nvSpPr>
        <p:spPr/>
        <p:txBody>
          <a:bodyPr rtlCol="0"/>
          <a:lstStyle/>
          <a:p>
            <a:pPr rtl="0"/>
            <a:fld id="{EDBFCAAF-60F3-40E7-ADDB-09FAC157BDF8}" type="datetime1">
              <a:rPr lang="pt-BR" noProof="0" smtClean="0"/>
              <a:pPr rtl="0"/>
              <a:t>29/04/2020</a:t>
            </a:fld>
            <a:endParaRPr lang="pt-BR" noProof="0" dirty="0"/>
          </a:p>
        </p:txBody>
      </p:sp>
      <p:sp>
        <p:nvSpPr>
          <p:cNvPr id="5" name="Espaço Reservado para Rodapé 4">
            <a:extLst>
              <a:ext uri="{FF2B5EF4-FFF2-40B4-BE49-F238E27FC236}">
                <a16:creationId xmlns:a16="http://schemas.microsoft.com/office/drawing/2014/main" xmlns="" id="{B01BCE02-CEFC-4D30-BBB0-23CE2CB5B319}"/>
              </a:ext>
            </a:extLst>
          </p:cNvPr>
          <p:cNvSpPr>
            <a:spLocks noGrp="1"/>
          </p:cNvSpPr>
          <p:nvPr>
            <p:ph type="ftr" sz="quarter" idx="11"/>
          </p:nvPr>
        </p:nvSpPr>
        <p:spPr/>
        <p:txBody>
          <a:bodyPr rtlCol="0"/>
          <a:lstStyle/>
          <a:p>
            <a:pPr rtl="0"/>
            <a:endParaRPr lang="pt-BR" noProof="0" dirty="0"/>
          </a:p>
        </p:txBody>
      </p:sp>
      <p:sp>
        <p:nvSpPr>
          <p:cNvPr id="6" name="Espaço Reservado para o Número do Slide 5">
            <a:extLst>
              <a:ext uri="{FF2B5EF4-FFF2-40B4-BE49-F238E27FC236}">
                <a16:creationId xmlns:a16="http://schemas.microsoft.com/office/drawing/2014/main" xmlns="" id="{38F49760-3E16-4F16-B710-C85178E29FE7}"/>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dirty="0"/>
          </a:p>
        </p:txBody>
      </p:sp>
    </p:spTree>
    <p:extLst>
      <p:ext uri="{BB962C8B-B14F-4D97-AF65-F5344CB8AC3E}">
        <p14:creationId xmlns:p14="http://schemas.microsoft.com/office/powerpoint/2010/main" xmlns="" val="679804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39EE07D-6026-47C0-975A-7E493011BA90}"/>
              </a:ext>
            </a:extLst>
          </p:cNvPr>
          <p:cNvSpPr>
            <a:spLocks noGrp="1"/>
          </p:cNvSpPr>
          <p:nvPr>
            <p:ph type="title"/>
          </p:nvPr>
        </p:nvSpPr>
        <p:spPr>
          <a:xfrm>
            <a:off x="675877" y="1709753"/>
            <a:ext cx="8543925" cy="2852737"/>
          </a:xfrm>
        </p:spPr>
        <p:txBody>
          <a:bodyPr rtlCol="0" anchor="b"/>
          <a:lstStyle>
            <a:lvl1pPr>
              <a:defRPr sz="4900"/>
            </a:lvl1pPr>
          </a:lstStyle>
          <a:p>
            <a:pPr rtl="0"/>
            <a:r>
              <a:rPr lang="pt-BR" noProof="0"/>
              <a:t>Clique para editar o título Mestre</a:t>
            </a:r>
            <a:endParaRPr lang="pt-BR" noProof="0" dirty="0"/>
          </a:p>
        </p:txBody>
      </p:sp>
      <p:sp>
        <p:nvSpPr>
          <p:cNvPr id="3" name="Espaço reservado para texto 2">
            <a:extLst>
              <a:ext uri="{FF2B5EF4-FFF2-40B4-BE49-F238E27FC236}">
                <a16:creationId xmlns:a16="http://schemas.microsoft.com/office/drawing/2014/main" xmlns="" id="{3CC00015-2956-4E1F-B05F-214F1DE24EAC}"/>
              </a:ext>
            </a:extLst>
          </p:cNvPr>
          <p:cNvSpPr>
            <a:spLocks noGrp="1"/>
          </p:cNvSpPr>
          <p:nvPr>
            <p:ph type="body" idx="1"/>
          </p:nvPr>
        </p:nvSpPr>
        <p:spPr>
          <a:xfrm>
            <a:off x="675877" y="4589478"/>
            <a:ext cx="8543925" cy="1500187"/>
          </a:xfrm>
        </p:spPr>
        <p:txBody>
          <a:bodyPr rtlCol="0"/>
          <a:lstStyle>
            <a:lvl1pPr marL="0" indent="0">
              <a:buNone/>
              <a:defRPr sz="1900">
                <a:solidFill>
                  <a:schemeClr val="tx1">
                    <a:tint val="75000"/>
                  </a:schemeClr>
                </a:solidFill>
              </a:defRPr>
            </a:lvl1pPr>
            <a:lvl2pPr marL="371486" indent="0">
              <a:buNone/>
              <a:defRPr sz="1600">
                <a:solidFill>
                  <a:schemeClr val="tx1">
                    <a:tint val="75000"/>
                  </a:schemeClr>
                </a:solidFill>
              </a:defRPr>
            </a:lvl2pPr>
            <a:lvl3pPr marL="742972" indent="0">
              <a:buNone/>
              <a:defRPr sz="1500">
                <a:solidFill>
                  <a:schemeClr val="tx1">
                    <a:tint val="75000"/>
                  </a:schemeClr>
                </a:solidFill>
              </a:defRPr>
            </a:lvl3pPr>
            <a:lvl4pPr marL="1114459" indent="0">
              <a:buNone/>
              <a:defRPr sz="1300">
                <a:solidFill>
                  <a:schemeClr val="tx1">
                    <a:tint val="75000"/>
                  </a:schemeClr>
                </a:solidFill>
              </a:defRPr>
            </a:lvl4pPr>
            <a:lvl5pPr marL="1485946" indent="0">
              <a:buNone/>
              <a:defRPr sz="1300">
                <a:solidFill>
                  <a:schemeClr val="tx1">
                    <a:tint val="75000"/>
                  </a:schemeClr>
                </a:solidFill>
              </a:defRPr>
            </a:lvl5pPr>
            <a:lvl6pPr marL="1857431" indent="0">
              <a:buNone/>
              <a:defRPr sz="1300">
                <a:solidFill>
                  <a:schemeClr val="tx1">
                    <a:tint val="75000"/>
                  </a:schemeClr>
                </a:solidFill>
              </a:defRPr>
            </a:lvl6pPr>
            <a:lvl7pPr marL="2228919" indent="0">
              <a:buNone/>
              <a:defRPr sz="1300">
                <a:solidFill>
                  <a:schemeClr val="tx1">
                    <a:tint val="75000"/>
                  </a:schemeClr>
                </a:solidFill>
              </a:defRPr>
            </a:lvl7pPr>
            <a:lvl8pPr marL="2600405" indent="0">
              <a:buNone/>
              <a:defRPr sz="1300">
                <a:solidFill>
                  <a:schemeClr val="tx1">
                    <a:tint val="75000"/>
                  </a:schemeClr>
                </a:solidFill>
              </a:defRPr>
            </a:lvl8pPr>
            <a:lvl9pPr marL="2971890" indent="0">
              <a:buNone/>
              <a:defRPr sz="1300">
                <a:solidFill>
                  <a:schemeClr val="tx1">
                    <a:tint val="75000"/>
                  </a:schemeClr>
                </a:solidFill>
              </a:defRPr>
            </a:lvl9pPr>
          </a:lstStyle>
          <a:p>
            <a:pPr lvl="0" rtl="0"/>
            <a:r>
              <a:rPr lang="pt-BR" noProof="0"/>
              <a:t>Clique para editar os estilos de texto Mestres</a:t>
            </a:r>
          </a:p>
        </p:txBody>
      </p:sp>
      <p:sp>
        <p:nvSpPr>
          <p:cNvPr id="4" name="Espaço Reservado para Data 3">
            <a:extLst>
              <a:ext uri="{FF2B5EF4-FFF2-40B4-BE49-F238E27FC236}">
                <a16:creationId xmlns:a16="http://schemas.microsoft.com/office/drawing/2014/main" xmlns="" id="{45556B43-C1CB-4618-B91B-AAAEEB4015DA}"/>
              </a:ext>
            </a:extLst>
          </p:cNvPr>
          <p:cNvSpPr>
            <a:spLocks noGrp="1"/>
          </p:cNvSpPr>
          <p:nvPr>
            <p:ph type="dt" sz="half" idx="10"/>
          </p:nvPr>
        </p:nvSpPr>
        <p:spPr/>
        <p:txBody>
          <a:bodyPr rtlCol="0"/>
          <a:lstStyle/>
          <a:p>
            <a:pPr rtl="0"/>
            <a:fld id="{172E09D7-E242-47EB-AAA2-13ED70A1CB88}" type="datetime1">
              <a:rPr lang="pt-BR" noProof="0" smtClean="0"/>
              <a:pPr rtl="0"/>
              <a:t>29/04/2020</a:t>
            </a:fld>
            <a:endParaRPr lang="pt-BR" noProof="0" dirty="0"/>
          </a:p>
        </p:txBody>
      </p:sp>
      <p:sp>
        <p:nvSpPr>
          <p:cNvPr id="5" name="Espaço Reservado para Rodapé 4">
            <a:extLst>
              <a:ext uri="{FF2B5EF4-FFF2-40B4-BE49-F238E27FC236}">
                <a16:creationId xmlns:a16="http://schemas.microsoft.com/office/drawing/2014/main" xmlns="" id="{C1688E39-E80F-4C18-9C2A-69886B82214A}"/>
              </a:ext>
            </a:extLst>
          </p:cNvPr>
          <p:cNvSpPr>
            <a:spLocks noGrp="1"/>
          </p:cNvSpPr>
          <p:nvPr>
            <p:ph type="ftr" sz="quarter" idx="11"/>
          </p:nvPr>
        </p:nvSpPr>
        <p:spPr/>
        <p:txBody>
          <a:bodyPr rtlCol="0"/>
          <a:lstStyle/>
          <a:p>
            <a:pPr rtl="0"/>
            <a:endParaRPr lang="pt-BR" noProof="0" dirty="0"/>
          </a:p>
        </p:txBody>
      </p:sp>
      <p:sp>
        <p:nvSpPr>
          <p:cNvPr id="6" name="Espaço Reservado para o Número do Slide 5">
            <a:extLst>
              <a:ext uri="{FF2B5EF4-FFF2-40B4-BE49-F238E27FC236}">
                <a16:creationId xmlns:a16="http://schemas.microsoft.com/office/drawing/2014/main" xmlns="" id="{A24C5964-5187-4195-8EAF-85D18DC4F58C}"/>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dirty="0"/>
          </a:p>
        </p:txBody>
      </p:sp>
    </p:spTree>
    <p:extLst>
      <p:ext uri="{BB962C8B-B14F-4D97-AF65-F5344CB8AC3E}">
        <p14:creationId xmlns:p14="http://schemas.microsoft.com/office/powerpoint/2010/main" xmlns="" val="1358915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967B990-ED8C-4AAA-8241-C4881B1382A7}"/>
              </a:ext>
            </a:extLst>
          </p:cNvPr>
          <p:cNvSpPr>
            <a:spLocks noGrp="1"/>
          </p:cNvSpPr>
          <p:nvPr>
            <p:ph type="title"/>
          </p:nvPr>
        </p:nvSpPr>
        <p:spPr/>
        <p:txBody>
          <a:bodyPr rtlCol="0"/>
          <a:lstStyle/>
          <a:p>
            <a:pPr rtl="0"/>
            <a:r>
              <a:rPr lang="pt-BR" noProof="0"/>
              <a:t>Clique para editar o título Mestre</a:t>
            </a:r>
            <a:endParaRPr lang="pt-BR" noProof="0" dirty="0"/>
          </a:p>
        </p:txBody>
      </p:sp>
      <p:sp>
        <p:nvSpPr>
          <p:cNvPr id="3" name="Espaço reservado para conteúdo 2">
            <a:extLst>
              <a:ext uri="{FF2B5EF4-FFF2-40B4-BE49-F238E27FC236}">
                <a16:creationId xmlns:a16="http://schemas.microsoft.com/office/drawing/2014/main" xmlns="" id="{566612F2-9E33-44D3-80E2-578C5440A7C8}"/>
              </a:ext>
            </a:extLst>
          </p:cNvPr>
          <p:cNvSpPr>
            <a:spLocks noGrp="1"/>
          </p:cNvSpPr>
          <p:nvPr>
            <p:ph sz="half" idx="1"/>
          </p:nvPr>
        </p:nvSpPr>
        <p:spPr>
          <a:xfrm>
            <a:off x="681043" y="1825625"/>
            <a:ext cx="4210050" cy="4351338"/>
          </a:xfrm>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conteúdo 3">
            <a:extLst>
              <a:ext uri="{FF2B5EF4-FFF2-40B4-BE49-F238E27FC236}">
                <a16:creationId xmlns:a16="http://schemas.microsoft.com/office/drawing/2014/main" xmlns="" id="{9F8F7B21-660D-43B3-9151-B40C9ABCD717}"/>
              </a:ext>
            </a:extLst>
          </p:cNvPr>
          <p:cNvSpPr>
            <a:spLocks noGrp="1"/>
          </p:cNvSpPr>
          <p:nvPr>
            <p:ph sz="half" idx="2"/>
          </p:nvPr>
        </p:nvSpPr>
        <p:spPr>
          <a:xfrm>
            <a:off x="5014914" y="1825625"/>
            <a:ext cx="4210050" cy="4351338"/>
          </a:xfrm>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5" name="Espaço Reservado para Data 4">
            <a:extLst>
              <a:ext uri="{FF2B5EF4-FFF2-40B4-BE49-F238E27FC236}">
                <a16:creationId xmlns:a16="http://schemas.microsoft.com/office/drawing/2014/main" xmlns="" id="{AC326A10-CB05-4418-9338-CB55A7059760}"/>
              </a:ext>
            </a:extLst>
          </p:cNvPr>
          <p:cNvSpPr>
            <a:spLocks noGrp="1"/>
          </p:cNvSpPr>
          <p:nvPr>
            <p:ph type="dt" sz="half" idx="10"/>
          </p:nvPr>
        </p:nvSpPr>
        <p:spPr/>
        <p:txBody>
          <a:bodyPr rtlCol="0"/>
          <a:lstStyle/>
          <a:p>
            <a:pPr rtl="0"/>
            <a:fld id="{1214B8B9-637D-45FE-AB3C-D022FD2F6C03}" type="datetime1">
              <a:rPr lang="pt-BR" noProof="0" smtClean="0"/>
              <a:pPr rtl="0"/>
              <a:t>29/04/2020</a:t>
            </a:fld>
            <a:endParaRPr lang="pt-BR" noProof="0" dirty="0"/>
          </a:p>
        </p:txBody>
      </p:sp>
      <p:sp>
        <p:nvSpPr>
          <p:cNvPr id="6" name="Espaço Reservado para Rodapé 5">
            <a:extLst>
              <a:ext uri="{FF2B5EF4-FFF2-40B4-BE49-F238E27FC236}">
                <a16:creationId xmlns:a16="http://schemas.microsoft.com/office/drawing/2014/main" xmlns="" id="{06940335-9BE1-42D1-A30D-C3232BD3EE0C}"/>
              </a:ext>
            </a:extLst>
          </p:cNvPr>
          <p:cNvSpPr>
            <a:spLocks noGrp="1"/>
          </p:cNvSpPr>
          <p:nvPr>
            <p:ph type="ftr" sz="quarter" idx="11"/>
          </p:nvPr>
        </p:nvSpPr>
        <p:spPr/>
        <p:txBody>
          <a:bodyPr rtlCol="0"/>
          <a:lstStyle/>
          <a:p>
            <a:pPr rtl="0"/>
            <a:endParaRPr lang="pt-BR" noProof="0" dirty="0"/>
          </a:p>
        </p:txBody>
      </p:sp>
      <p:sp>
        <p:nvSpPr>
          <p:cNvPr id="7" name="Espaço Reservado para o Número do Slide 6">
            <a:extLst>
              <a:ext uri="{FF2B5EF4-FFF2-40B4-BE49-F238E27FC236}">
                <a16:creationId xmlns:a16="http://schemas.microsoft.com/office/drawing/2014/main" xmlns="" id="{14E95C68-4307-4B03-8921-74DB104105C2}"/>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dirty="0"/>
          </a:p>
        </p:txBody>
      </p:sp>
    </p:spTree>
    <p:extLst>
      <p:ext uri="{BB962C8B-B14F-4D97-AF65-F5344CB8AC3E}">
        <p14:creationId xmlns:p14="http://schemas.microsoft.com/office/powerpoint/2010/main" xmlns="" val="2721209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97EBEC8-AC56-429B-89C3-BB6A0E6E3B4E}"/>
              </a:ext>
            </a:extLst>
          </p:cNvPr>
          <p:cNvSpPr>
            <a:spLocks noGrp="1"/>
          </p:cNvSpPr>
          <p:nvPr>
            <p:ph type="title"/>
          </p:nvPr>
        </p:nvSpPr>
        <p:spPr>
          <a:xfrm>
            <a:off x="682328" y="365129"/>
            <a:ext cx="8543925" cy="1325563"/>
          </a:xfrm>
        </p:spPr>
        <p:txBody>
          <a:bodyPr rtlCol="0"/>
          <a:lstStyle/>
          <a:p>
            <a:pPr rtl="0"/>
            <a:r>
              <a:rPr lang="pt-BR" noProof="0"/>
              <a:t>Clique para editar o título Mestre</a:t>
            </a:r>
            <a:endParaRPr lang="pt-BR" noProof="0" dirty="0"/>
          </a:p>
        </p:txBody>
      </p:sp>
      <p:sp>
        <p:nvSpPr>
          <p:cNvPr id="3" name="Espaço reservado para texto 2">
            <a:extLst>
              <a:ext uri="{FF2B5EF4-FFF2-40B4-BE49-F238E27FC236}">
                <a16:creationId xmlns:a16="http://schemas.microsoft.com/office/drawing/2014/main" xmlns="" id="{263866BA-F48C-4383-B119-81B349676192}"/>
              </a:ext>
            </a:extLst>
          </p:cNvPr>
          <p:cNvSpPr>
            <a:spLocks noGrp="1"/>
          </p:cNvSpPr>
          <p:nvPr>
            <p:ph type="body" idx="1"/>
          </p:nvPr>
        </p:nvSpPr>
        <p:spPr>
          <a:xfrm>
            <a:off x="682330" y="1681163"/>
            <a:ext cx="4190703" cy="823912"/>
          </a:xfrm>
        </p:spPr>
        <p:txBody>
          <a:bodyPr rtlCol="0" anchor="b"/>
          <a:lstStyle>
            <a:lvl1pPr marL="0" indent="0">
              <a:buNone/>
              <a:defRPr sz="1900" b="1"/>
            </a:lvl1pPr>
            <a:lvl2pPr marL="371486" indent="0">
              <a:buNone/>
              <a:defRPr sz="1600" b="1"/>
            </a:lvl2pPr>
            <a:lvl3pPr marL="742972" indent="0">
              <a:buNone/>
              <a:defRPr sz="1500" b="1"/>
            </a:lvl3pPr>
            <a:lvl4pPr marL="1114459" indent="0">
              <a:buNone/>
              <a:defRPr sz="1300" b="1"/>
            </a:lvl4pPr>
            <a:lvl5pPr marL="1485946" indent="0">
              <a:buNone/>
              <a:defRPr sz="1300" b="1"/>
            </a:lvl5pPr>
            <a:lvl6pPr marL="1857431" indent="0">
              <a:buNone/>
              <a:defRPr sz="1300" b="1"/>
            </a:lvl6pPr>
            <a:lvl7pPr marL="2228919" indent="0">
              <a:buNone/>
              <a:defRPr sz="1300" b="1"/>
            </a:lvl7pPr>
            <a:lvl8pPr marL="2600405" indent="0">
              <a:buNone/>
              <a:defRPr sz="1300" b="1"/>
            </a:lvl8pPr>
            <a:lvl9pPr marL="2971890" indent="0">
              <a:buNone/>
              <a:defRPr sz="1300" b="1"/>
            </a:lvl9pPr>
          </a:lstStyle>
          <a:p>
            <a:pPr lvl="0" rtl="0"/>
            <a:r>
              <a:rPr lang="pt-BR" noProof="0"/>
              <a:t>Clique para editar os estilos de texto Mestres</a:t>
            </a:r>
          </a:p>
        </p:txBody>
      </p:sp>
      <p:sp>
        <p:nvSpPr>
          <p:cNvPr id="4" name="Espaço reservado para conteúdo 3">
            <a:extLst>
              <a:ext uri="{FF2B5EF4-FFF2-40B4-BE49-F238E27FC236}">
                <a16:creationId xmlns:a16="http://schemas.microsoft.com/office/drawing/2014/main" xmlns="" id="{5C89F967-CBBC-414E-9DC3-136707A8D352}"/>
              </a:ext>
            </a:extLst>
          </p:cNvPr>
          <p:cNvSpPr>
            <a:spLocks noGrp="1"/>
          </p:cNvSpPr>
          <p:nvPr>
            <p:ph sz="half" idx="2"/>
          </p:nvPr>
        </p:nvSpPr>
        <p:spPr>
          <a:xfrm>
            <a:off x="682330" y="2505075"/>
            <a:ext cx="4190703" cy="3684588"/>
          </a:xfrm>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5" name="Espaço reservado para texto 4">
            <a:extLst>
              <a:ext uri="{FF2B5EF4-FFF2-40B4-BE49-F238E27FC236}">
                <a16:creationId xmlns:a16="http://schemas.microsoft.com/office/drawing/2014/main" xmlns="" id="{4B905A60-FBC4-40AC-9F71-0FAD9CD7A69C}"/>
              </a:ext>
            </a:extLst>
          </p:cNvPr>
          <p:cNvSpPr>
            <a:spLocks noGrp="1"/>
          </p:cNvSpPr>
          <p:nvPr>
            <p:ph type="body" sz="quarter" idx="3"/>
          </p:nvPr>
        </p:nvSpPr>
        <p:spPr>
          <a:xfrm>
            <a:off x="5014913" y="1681163"/>
            <a:ext cx="4211340" cy="823912"/>
          </a:xfrm>
        </p:spPr>
        <p:txBody>
          <a:bodyPr rtlCol="0" anchor="b"/>
          <a:lstStyle>
            <a:lvl1pPr marL="0" indent="0">
              <a:buNone/>
              <a:defRPr sz="1900" b="1"/>
            </a:lvl1pPr>
            <a:lvl2pPr marL="371486" indent="0">
              <a:buNone/>
              <a:defRPr sz="1600" b="1"/>
            </a:lvl2pPr>
            <a:lvl3pPr marL="742972" indent="0">
              <a:buNone/>
              <a:defRPr sz="1500" b="1"/>
            </a:lvl3pPr>
            <a:lvl4pPr marL="1114459" indent="0">
              <a:buNone/>
              <a:defRPr sz="1300" b="1"/>
            </a:lvl4pPr>
            <a:lvl5pPr marL="1485946" indent="0">
              <a:buNone/>
              <a:defRPr sz="1300" b="1"/>
            </a:lvl5pPr>
            <a:lvl6pPr marL="1857431" indent="0">
              <a:buNone/>
              <a:defRPr sz="1300" b="1"/>
            </a:lvl6pPr>
            <a:lvl7pPr marL="2228919" indent="0">
              <a:buNone/>
              <a:defRPr sz="1300" b="1"/>
            </a:lvl7pPr>
            <a:lvl8pPr marL="2600405" indent="0">
              <a:buNone/>
              <a:defRPr sz="1300" b="1"/>
            </a:lvl8pPr>
            <a:lvl9pPr marL="2971890" indent="0">
              <a:buNone/>
              <a:defRPr sz="1300" b="1"/>
            </a:lvl9pPr>
          </a:lstStyle>
          <a:p>
            <a:pPr lvl="0" rtl="0"/>
            <a:r>
              <a:rPr lang="pt-BR" noProof="0"/>
              <a:t>Clique para editar os estilos de texto Mestres</a:t>
            </a:r>
          </a:p>
        </p:txBody>
      </p:sp>
      <p:sp>
        <p:nvSpPr>
          <p:cNvPr id="6" name="Espaço reservado para conteúdo 5">
            <a:extLst>
              <a:ext uri="{FF2B5EF4-FFF2-40B4-BE49-F238E27FC236}">
                <a16:creationId xmlns:a16="http://schemas.microsoft.com/office/drawing/2014/main" xmlns="" id="{F24F92BA-75D6-44F9-A1C8-BCFBF6FF6E03}"/>
              </a:ext>
            </a:extLst>
          </p:cNvPr>
          <p:cNvSpPr>
            <a:spLocks noGrp="1"/>
          </p:cNvSpPr>
          <p:nvPr>
            <p:ph sz="quarter" idx="4"/>
          </p:nvPr>
        </p:nvSpPr>
        <p:spPr>
          <a:xfrm>
            <a:off x="5014913" y="2505075"/>
            <a:ext cx="4211340" cy="3684588"/>
          </a:xfrm>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7" name="Espaço Reservado para Data 6">
            <a:extLst>
              <a:ext uri="{FF2B5EF4-FFF2-40B4-BE49-F238E27FC236}">
                <a16:creationId xmlns:a16="http://schemas.microsoft.com/office/drawing/2014/main" xmlns="" id="{AE93CDDC-3537-4692-BE83-87B2A82A7040}"/>
              </a:ext>
            </a:extLst>
          </p:cNvPr>
          <p:cNvSpPr>
            <a:spLocks noGrp="1"/>
          </p:cNvSpPr>
          <p:nvPr>
            <p:ph type="dt" sz="half" idx="10"/>
          </p:nvPr>
        </p:nvSpPr>
        <p:spPr/>
        <p:txBody>
          <a:bodyPr rtlCol="0"/>
          <a:lstStyle/>
          <a:p>
            <a:pPr rtl="0"/>
            <a:fld id="{FE3BC99E-969E-44C8-A805-941F7707729C}" type="datetime1">
              <a:rPr lang="pt-BR" noProof="0" smtClean="0"/>
              <a:pPr rtl="0"/>
              <a:t>29/04/2020</a:t>
            </a:fld>
            <a:endParaRPr lang="pt-BR" noProof="0" dirty="0"/>
          </a:p>
        </p:txBody>
      </p:sp>
      <p:sp>
        <p:nvSpPr>
          <p:cNvPr id="8" name="Espaço Reservado para Rodapé 7">
            <a:extLst>
              <a:ext uri="{FF2B5EF4-FFF2-40B4-BE49-F238E27FC236}">
                <a16:creationId xmlns:a16="http://schemas.microsoft.com/office/drawing/2014/main" xmlns="" id="{DF37B9E1-D5EA-4054-8D92-F930B36963A4}"/>
              </a:ext>
            </a:extLst>
          </p:cNvPr>
          <p:cNvSpPr>
            <a:spLocks noGrp="1"/>
          </p:cNvSpPr>
          <p:nvPr>
            <p:ph type="ftr" sz="quarter" idx="11"/>
          </p:nvPr>
        </p:nvSpPr>
        <p:spPr/>
        <p:txBody>
          <a:bodyPr rtlCol="0"/>
          <a:lstStyle/>
          <a:p>
            <a:pPr rtl="0"/>
            <a:endParaRPr lang="pt-BR" noProof="0" dirty="0"/>
          </a:p>
        </p:txBody>
      </p:sp>
      <p:sp>
        <p:nvSpPr>
          <p:cNvPr id="9" name="Espaço Reservado para o Número do Slide 8">
            <a:extLst>
              <a:ext uri="{FF2B5EF4-FFF2-40B4-BE49-F238E27FC236}">
                <a16:creationId xmlns:a16="http://schemas.microsoft.com/office/drawing/2014/main" xmlns="" id="{9898A038-7CD6-4715-9FDA-7194E6BCAA55}"/>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dirty="0"/>
          </a:p>
        </p:txBody>
      </p:sp>
    </p:spTree>
    <p:extLst>
      <p:ext uri="{BB962C8B-B14F-4D97-AF65-F5344CB8AC3E}">
        <p14:creationId xmlns:p14="http://schemas.microsoft.com/office/powerpoint/2010/main" xmlns="" val="1887039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5D65FAF-B698-49B0-B197-FD64C97AFD0C}"/>
              </a:ext>
            </a:extLst>
          </p:cNvPr>
          <p:cNvSpPr>
            <a:spLocks noGrp="1"/>
          </p:cNvSpPr>
          <p:nvPr>
            <p:ph type="title"/>
          </p:nvPr>
        </p:nvSpPr>
        <p:spPr/>
        <p:txBody>
          <a:bodyPr rtlCol="0"/>
          <a:lstStyle/>
          <a:p>
            <a:pPr rtl="0"/>
            <a:r>
              <a:rPr lang="pt-BR" noProof="0"/>
              <a:t>Clique para editar o título Mestre</a:t>
            </a:r>
            <a:endParaRPr lang="pt-BR" noProof="0" dirty="0"/>
          </a:p>
        </p:txBody>
      </p:sp>
      <p:sp>
        <p:nvSpPr>
          <p:cNvPr id="3" name="Espaço Reservado para Data 2">
            <a:extLst>
              <a:ext uri="{FF2B5EF4-FFF2-40B4-BE49-F238E27FC236}">
                <a16:creationId xmlns:a16="http://schemas.microsoft.com/office/drawing/2014/main" xmlns="" id="{BD3E3F44-F1D6-40F7-9A7D-0542C4A9C58A}"/>
              </a:ext>
            </a:extLst>
          </p:cNvPr>
          <p:cNvSpPr>
            <a:spLocks noGrp="1"/>
          </p:cNvSpPr>
          <p:nvPr>
            <p:ph type="dt" sz="half" idx="10"/>
          </p:nvPr>
        </p:nvSpPr>
        <p:spPr/>
        <p:txBody>
          <a:bodyPr rtlCol="0"/>
          <a:lstStyle/>
          <a:p>
            <a:pPr rtl="0"/>
            <a:fld id="{BF5BE433-B6BD-4E57-BAF6-258243C0821A}" type="datetime1">
              <a:rPr lang="pt-BR" noProof="0" smtClean="0"/>
              <a:pPr rtl="0"/>
              <a:t>29/04/2020</a:t>
            </a:fld>
            <a:endParaRPr lang="pt-BR" noProof="0" dirty="0"/>
          </a:p>
        </p:txBody>
      </p:sp>
      <p:sp>
        <p:nvSpPr>
          <p:cNvPr id="4" name="Espaço Reservado para Rodapé 3">
            <a:extLst>
              <a:ext uri="{FF2B5EF4-FFF2-40B4-BE49-F238E27FC236}">
                <a16:creationId xmlns:a16="http://schemas.microsoft.com/office/drawing/2014/main" xmlns="" id="{0248CC28-3F4A-42A0-B211-4BA085ADCDBC}"/>
              </a:ext>
            </a:extLst>
          </p:cNvPr>
          <p:cNvSpPr>
            <a:spLocks noGrp="1"/>
          </p:cNvSpPr>
          <p:nvPr>
            <p:ph type="ftr" sz="quarter" idx="11"/>
          </p:nvPr>
        </p:nvSpPr>
        <p:spPr/>
        <p:txBody>
          <a:bodyPr rtlCol="0"/>
          <a:lstStyle/>
          <a:p>
            <a:pPr rtl="0"/>
            <a:endParaRPr lang="pt-BR" noProof="0" dirty="0"/>
          </a:p>
        </p:txBody>
      </p:sp>
      <p:sp>
        <p:nvSpPr>
          <p:cNvPr id="5" name="Espaço Reservado para o Número do Slide 4">
            <a:extLst>
              <a:ext uri="{FF2B5EF4-FFF2-40B4-BE49-F238E27FC236}">
                <a16:creationId xmlns:a16="http://schemas.microsoft.com/office/drawing/2014/main" xmlns="" id="{BC3B6C99-6764-43D0-84AE-52C83494F61A}"/>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dirty="0"/>
          </a:p>
        </p:txBody>
      </p:sp>
    </p:spTree>
    <p:extLst>
      <p:ext uri="{BB962C8B-B14F-4D97-AF65-F5344CB8AC3E}">
        <p14:creationId xmlns:p14="http://schemas.microsoft.com/office/powerpoint/2010/main" xmlns="" val="2305763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xmlns="" id="{0479C79D-3B8A-4FA9-BC4A-63E3EF10AA4E}"/>
              </a:ext>
            </a:extLst>
          </p:cNvPr>
          <p:cNvSpPr>
            <a:spLocks noGrp="1"/>
          </p:cNvSpPr>
          <p:nvPr>
            <p:ph type="dt" sz="half" idx="10"/>
          </p:nvPr>
        </p:nvSpPr>
        <p:spPr/>
        <p:txBody>
          <a:bodyPr rtlCol="0"/>
          <a:lstStyle/>
          <a:p>
            <a:pPr rtl="0"/>
            <a:fld id="{CD43FC24-98F4-44E1-8D0D-8B25E4F4893C}" type="datetime1">
              <a:rPr lang="pt-BR" noProof="0" smtClean="0"/>
              <a:pPr rtl="0"/>
              <a:t>29/04/2020</a:t>
            </a:fld>
            <a:endParaRPr lang="pt-BR" noProof="0" dirty="0"/>
          </a:p>
        </p:txBody>
      </p:sp>
      <p:sp>
        <p:nvSpPr>
          <p:cNvPr id="3" name="Espaço Reservado para Rodapé 2">
            <a:extLst>
              <a:ext uri="{FF2B5EF4-FFF2-40B4-BE49-F238E27FC236}">
                <a16:creationId xmlns:a16="http://schemas.microsoft.com/office/drawing/2014/main" xmlns="" id="{E4730E35-44DB-4FED-9E24-5BBE5D9DA834}"/>
              </a:ext>
            </a:extLst>
          </p:cNvPr>
          <p:cNvSpPr>
            <a:spLocks noGrp="1"/>
          </p:cNvSpPr>
          <p:nvPr>
            <p:ph type="ftr" sz="quarter" idx="11"/>
          </p:nvPr>
        </p:nvSpPr>
        <p:spPr/>
        <p:txBody>
          <a:bodyPr rtlCol="0"/>
          <a:lstStyle/>
          <a:p>
            <a:pPr rtl="0"/>
            <a:endParaRPr lang="pt-BR" noProof="0" dirty="0"/>
          </a:p>
        </p:txBody>
      </p:sp>
      <p:sp>
        <p:nvSpPr>
          <p:cNvPr id="4" name="Espaço reservado para o número do slide 3">
            <a:extLst>
              <a:ext uri="{FF2B5EF4-FFF2-40B4-BE49-F238E27FC236}">
                <a16:creationId xmlns:a16="http://schemas.microsoft.com/office/drawing/2014/main" xmlns="" id="{A1CDC42F-3337-4692-B53C-A552904877F8}"/>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dirty="0"/>
          </a:p>
        </p:txBody>
      </p:sp>
    </p:spTree>
    <p:extLst>
      <p:ext uri="{BB962C8B-B14F-4D97-AF65-F5344CB8AC3E}">
        <p14:creationId xmlns:p14="http://schemas.microsoft.com/office/powerpoint/2010/main" xmlns="" val="1058420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6907D58-952D-44D7-9911-60544C9F5392}"/>
              </a:ext>
            </a:extLst>
          </p:cNvPr>
          <p:cNvSpPr>
            <a:spLocks noGrp="1"/>
          </p:cNvSpPr>
          <p:nvPr>
            <p:ph type="title"/>
          </p:nvPr>
        </p:nvSpPr>
        <p:spPr>
          <a:xfrm>
            <a:off x="682329" y="457200"/>
            <a:ext cx="3194943" cy="1600200"/>
          </a:xfrm>
        </p:spPr>
        <p:txBody>
          <a:bodyPr rtlCol="0" anchor="b"/>
          <a:lstStyle>
            <a:lvl1pPr>
              <a:defRPr sz="2600"/>
            </a:lvl1pPr>
          </a:lstStyle>
          <a:p>
            <a:pPr rtl="0"/>
            <a:r>
              <a:rPr lang="pt-BR" noProof="0"/>
              <a:t>Clique para editar o título Mestre</a:t>
            </a:r>
            <a:endParaRPr lang="pt-BR" noProof="0" dirty="0"/>
          </a:p>
        </p:txBody>
      </p:sp>
      <p:sp>
        <p:nvSpPr>
          <p:cNvPr id="3" name="Espaço reservado para conteúdo 2">
            <a:extLst>
              <a:ext uri="{FF2B5EF4-FFF2-40B4-BE49-F238E27FC236}">
                <a16:creationId xmlns:a16="http://schemas.microsoft.com/office/drawing/2014/main" xmlns="" id="{305BC150-9914-4A82-84CF-B3708B97573A}"/>
              </a:ext>
            </a:extLst>
          </p:cNvPr>
          <p:cNvSpPr>
            <a:spLocks noGrp="1"/>
          </p:cNvSpPr>
          <p:nvPr>
            <p:ph idx="1"/>
          </p:nvPr>
        </p:nvSpPr>
        <p:spPr>
          <a:xfrm>
            <a:off x="4211343" y="987440"/>
            <a:ext cx="5014914" cy="4873625"/>
          </a:xfrm>
        </p:spPr>
        <p:txBody>
          <a:bodyPr rtlCol="0"/>
          <a:lstStyle>
            <a:lvl1pPr>
              <a:defRPr sz="2600"/>
            </a:lvl1pPr>
            <a:lvl2pPr>
              <a:defRPr sz="2300"/>
            </a:lvl2pPr>
            <a:lvl3pPr>
              <a:defRPr sz="1900"/>
            </a:lvl3pPr>
            <a:lvl4pPr>
              <a:defRPr sz="1600"/>
            </a:lvl4pPr>
            <a:lvl5pPr>
              <a:defRPr sz="1600"/>
            </a:lvl5pPr>
            <a:lvl6pPr>
              <a:defRPr sz="1600"/>
            </a:lvl6pPr>
            <a:lvl7pPr>
              <a:defRPr sz="1600"/>
            </a:lvl7pPr>
            <a:lvl8pPr>
              <a:defRPr sz="1600"/>
            </a:lvl8pPr>
            <a:lvl9pPr>
              <a:defRPr sz="1600"/>
            </a:lvl9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texto 3">
            <a:extLst>
              <a:ext uri="{FF2B5EF4-FFF2-40B4-BE49-F238E27FC236}">
                <a16:creationId xmlns:a16="http://schemas.microsoft.com/office/drawing/2014/main" xmlns="" id="{144A7C02-9C7E-401F-BABE-D3028FF18CED}"/>
              </a:ext>
            </a:extLst>
          </p:cNvPr>
          <p:cNvSpPr>
            <a:spLocks noGrp="1"/>
          </p:cNvSpPr>
          <p:nvPr>
            <p:ph type="body" sz="half" idx="2"/>
          </p:nvPr>
        </p:nvSpPr>
        <p:spPr>
          <a:xfrm>
            <a:off x="682329" y="2057400"/>
            <a:ext cx="3194943" cy="3811588"/>
          </a:xfrm>
        </p:spPr>
        <p:txBody>
          <a:bodyPr rtlCol="0"/>
          <a:lstStyle>
            <a:lvl1pPr marL="0" indent="0">
              <a:buNone/>
              <a:defRPr sz="1300"/>
            </a:lvl1pPr>
            <a:lvl2pPr marL="371486" indent="0">
              <a:buNone/>
              <a:defRPr sz="1100"/>
            </a:lvl2pPr>
            <a:lvl3pPr marL="742972" indent="0">
              <a:buNone/>
              <a:defRPr sz="1000"/>
            </a:lvl3pPr>
            <a:lvl4pPr marL="1114459" indent="0">
              <a:buNone/>
              <a:defRPr sz="800"/>
            </a:lvl4pPr>
            <a:lvl5pPr marL="1485946" indent="0">
              <a:buNone/>
              <a:defRPr sz="800"/>
            </a:lvl5pPr>
            <a:lvl6pPr marL="1857431" indent="0">
              <a:buNone/>
              <a:defRPr sz="800"/>
            </a:lvl6pPr>
            <a:lvl7pPr marL="2228919" indent="0">
              <a:buNone/>
              <a:defRPr sz="800"/>
            </a:lvl7pPr>
            <a:lvl8pPr marL="2600405" indent="0">
              <a:buNone/>
              <a:defRPr sz="800"/>
            </a:lvl8pPr>
            <a:lvl9pPr marL="2971890" indent="0">
              <a:buNone/>
              <a:defRPr sz="800"/>
            </a:lvl9pPr>
          </a:lstStyle>
          <a:p>
            <a:pPr lvl="0" rtl="0"/>
            <a:r>
              <a:rPr lang="pt-BR" noProof="0"/>
              <a:t>Clique para editar os estilos de texto Mestres</a:t>
            </a:r>
          </a:p>
        </p:txBody>
      </p:sp>
      <p:sp>
        <p:nvSpPr>
          <p:cNvPr id="5" name="Espaço Reservado para Data 4">
            <a:extLst>
              <a:ext uri="{FF2B5EF4-FFF2-40B4-BE49-F238E27FC236}">
                <a16:creationId xmlns:a16="http://schemas.microsoft.com/office/drawing/2014/main" xmlns="" id="{5ED6080A-4623-4F4C-B5BF-7E9E7531FA72}"/>
              </a:ext>
            </a:extLst>
          </p:cNvPr>
          <p:cNvSpPr>
            <a:spLocks noGrp="1"/>
          </p:cNvSpPr>
          <p:nvPr>
            <p:ph type="dt" sz="half" idx="10"/>
          </p:nvPr>
        </p:nvSpPr>
        <p:spPr/>
        <p:txBody>
          <a:bodyPr rtlCol="0"/>
          <a:lstStyle/>
          <a:p>
            <a:pPr rtl="0"/>
            <a:fld id="{FD9DF5B4-0B4A-4975-B526-266B6BDB0A81}" type="datetime1">
              <a:rPr lang="pt-BR" noProof="0" smtClean="0"/>
              <a:pPr rtl="0"/>
              <a:t>29/04/2020</a:t>
            </a:fld>
            <a:endParaRPr lang="pt-BR" noProof="0" dirty="0"/>
          </a:p>
        </p:txBody>
      </p:sp>
      <p:sp>
        <p:nvSpPr>
          <p:cNvPr id="6" name="Espaço Reservado para Rodapé 5">
            <a:extLst>
              <a:ext uri="{FF2B5EF4-FFF2-40B4-BE49-F238E27FC236}">
                <a16:creationId xmlns:a16="http://schemas.microsoft.com/office/drawing/2014/main" xmlns="" id="{319B1D15-0BD5-4F6E-A265-BD1F2F3613FA}"/>
              </a:ext>
            </a:extLst>
          </p:cNvPr>
          <p:cNvSpPr>
            <a:spLocks noGrp="1"/>
          </p:cNvSpPr>
          <p:nvPr>
            <p:ph type="ftr" sz="quarter" idx="11"/>
          </p:nvPr>
        </p:nvSpPr>
        <p:spPr/>
        <p:txBody>
          <a:bodyPr rtlCol="0"/>
          <a:lstStyle/>
          <a:p>
            <a:pPr rtl="0"/>
            <a:endParaRPr lang="pt-BR" noProof="0" dirty="0"/>
          </a:p>
        </p:txBody>
      </p:sp>
      <p:sp>
        <p:nvSpPr>
          <p:cNvPr id="7" name="Espaço Reservado para o Número do Slide 6">
            <a:extLst>
              <a:ext uri="{FF2B5EF4-FFF2-40B4-BE49-F238E27FC236}">
                <a16:creationId xmlns:a16="http://schemas.microsoft.com/office/drawing/2014/main" xmlns="" id="{5FF764D4-AA29-4DF8-A501-E2B904E9CC31}"/>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dirty="0"/>
          </a:p>
        </p:txBody>
      </p:sp>
    </p:spTree>
    <p:extLst>
      <p:ext uri="{BB962C8B-B14F-4D97-AF65-F5344CB8AC3E}">
        <p14:creationId xmlns:p14="http://schemas.microsoft.com/office/powerpoint/2010/main" xmlns="" val="347885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98C47AB-DC6F-40F0-B4FB-9C0850EE0A7C}"/>
              </a:ext>
            </a:extLst>
          </p:cNvPr>
          <p:cNvSpPr>
            <a:spLocks noGrp="1"/>
          </p:cNvSpPr>
          <p:nvPr>
            <p:ph type="title"/>
          </p:nvPr>
        </p:nvSpPr>
        <p:spPr/>
        <p:txBody>
          <a:bodyPr rtlCol="0"/>
          <a:lstStyle/>
          <a:p>
            <a:pPr rtl="0"/>
            <a:r>
              <a:rPr lang="pt-BR" noProof="0"/>
              <a:t>Clique para editar o título Mestre</a:t>
            </a:r>
          </a:p>
        </p:txBody>
      </p:sp>
      <p:sp>
        <p:nvSpPr>
          <p:cNvPr id="3" name="Espaço reservado para conteúdo 2">
            <a:extLst>
              <a:ext uri="{FF2B5EF4-FFF2-40B4-BE49-F238E27FC236}">
                <a16:creationId xmlns:a16="http://schemas.microsoft.com/office/drawing/2014/main" xmlns="" id="{AB0939C5-683A-4FDC-A8CF-5F35848AD687}"/>
              </a:ext>
            </a:extLst>
          </p:cNvPr>
          <p:cNvSpPr>
            <a:spLocks noGrp="1"/>
          </p:cNvSpPr>
          <p:nvPr>
            <p:ph idx="1"/>
          </p:nvPr>
        </p:nvSpPr>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a:extLst>
              <a:ext uri="{FF2B5EF4-FFF2-40B4-BE49-F238E27FC236}">
                <a16:creationId xmlns:a16="http://schemas.microsoft.com/office/drawing/2014/main" xmlns="" id="{8E1FB5F0-A7AB-4ACB-91A6-4B836F174335}"/>
              </a:ext>
            </a:extLst>
          </p:cNvPr>
          <p:cNvSpPr>
            <a:spLocks noGrp="1"/>
          </p:cNvSpPr>
          <p:nvPr>
            <p:ph type="dt" sz="half" idx="10"/>
          </p:nvPr>
        </p:nvSpPr>
        <p:spPr/>
        <p:txBody>
          <a:bodyPr rtlCol="0"/>
          <a:lstStyle/>
          <a:p>
            <a:pPr rtl="0"/>
            <a:fld id="{78CCA822-E6D8-4A50-89E7-220D02C91DAC}" type="datetime1">
              <a:rPr lang="pt-BR" noProof="0" smtClean="0"/>
              <a:pPr rtl="0"/>
              <a:t>29/04/2020</a:t>
            </a:fld>
            <a:endParaRPr lang="pt-BR" noProof="0"/>
          </a:p>
        </p:txBody>
      </p:sp>
      <p:sp>
        <p:nvSpPr>
          <p:cNvPr id="5" name="Espaço Reservado para Rodapé 4">
            <a:extLst>
              <a:ext uri="{FF2B5EF4-FFF2-40B4-BE49-F238E27FC236}">
                <a16:creationId xmlns:a16="http://schemas.microsoft.com/office/drawing/2014/main" xmlns="" id="{B01BCE02-CEFC-4D30-BBB0-23CE2CB5B319}"/>
              </a:ext>
            </a:extLst>
          </p:cNvPr>
          <p:cNvSpPr>
            <a:spLocks noGrp="1"/>
          </p:cNvSpPr>
          <p:nvPr>
            <p:ph type="ftr" sz="quarter" idx="11"/>
          </p:nvPr>
        </p:nvSpPr>
        <p:spPr/>
        <p:txBody>
          <a:bodyPr rtlCol="0"/>
          <a:lstStyle/>
          <a:p>
            <a:pPr rtl="0"/>
            <a:endParaRPr lang="pt-BR" noProof="0"/>
          </a:p>
        </p:txBody>
      </p:sp>
      <p:sp>
        <p:nvSpPr>
          <p:cNvPr id="6" name="Espaço Reservado para o Número do Slide 5">
            <a:extLst>
              <a:ext uri="{FF2B5EF4-FFF2-40B4-BE49-F238E27FC236}">
                <a16:creationId xmlns:a16="http://schemas.microsoft.com/office/drawing/2014/main" xmlns="" id="{38F49760-3E16-4F16-B710-C85178E29FE7}"/>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a:p>
        </p:txBody>
      </p:sp>
    </p:spTree>
    <p:extLst>
      <p:ext uri="{BB962C8B-B14F-4D97-AF65-F5344CB8AC3E}">
        <p14:creationId xmlns:p14="http://schemas.microsoft.com/office/powerpoint/2010/main" xmlns="" val="6798041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814D526-F53C-446D-8D7C-8A73C2A6AB0F}"/>
              </a:ext>
            </a:extLst>
          </p:cNvPr>
          <p:cNvSpPr>
            <a:spLocks noGrp="1"/>
          </p:cNvSpPr>
          <p:nvPr>
            <p:ph type="title"/>
          </p:nvPr>
        </p:nvSpPr>
        <p:spPr>
          <a:xfrm>
            <a:off x="682329" y="457200"/>
            <a:ext cx="3194943" cy="1600200"/>
          </a:xfrm>
        </p:spPr>
        <p:txBody>
          <a:bodyPr rtlCol="0" anchor="b"/>
          <a:lstStyle>
            <a:lvl1pPr>
              <a:defRPr sz="2600"/>
            </a:lvl1pPr>
          </a:lstStyle>
          <a:p>
            <a:pPr rtl="0"/>
            <a:r>
              <a:rPr lang="pt-BR" noProof="0"/>
              <a:t>Clique para editar o título Mestre</a:t>
            </a:r>
            <a:endParaRPr lang="pt-BR" noProof="0" dirty="0"/>
          </a:p>
        </p:txBody>
      </p:sp>
      <p:sp>
        <p:nvSpPr>
          <p:cNvPr id="3" name="Espaço reservado para imagem 2">
            <a:extLst>
              <a:ext uri="{FF2B5EF4-FFF2-40B4-BE49-F238E27FC236}">
                <a16:creationId xmlns:a16="http://schemas.microsoft.com/office/drawing/2014/main" xmlns="" id="{7341CC3D-D32B-4629-85B8-E779A41050BA}"/>
              </a:ext>
            </a:extLst>
          </p:cNvPr>
          <p:cNvSpPr>
            <a:spLocks noGrp="1"/>
          </p:cNvSpPr>
          <p:nvPr>
            <p:ph type="pic" idx="1"/>
          </p:nvPr>
        </p:nvSpPr>
        <p:spPr>
          <a:xfrm>
            <a:off x="4211343" y="987440"/>
            <a:ext cx="5014914" cy="4873625"/>
          </a:xfrm>
        </p:spPr>
        <p:txBody>
          <a:bodyPr rtlCol="0"/>
          <a:lstStyle>
            <a:lvl1pPr marL="0" indent="0">
              <a:buNone/>
              <a:defRPr sz="2600"/>
            </a:lvl1pPr>
            <a:lvl2pPr marL="371486" indent="0">
              <a:buNone/>
              <a:defRPr sz="2300"/>
            </a:lvl2pPr>
            <a:lvl3pPr marL="742972" indent="0">
              <a:buNone/>
              <a:defRPr sz="1900"/>
            </a:lvl3pPr>
            <a:lvl4pPr marL="1114459" indent="0">
              <a:buNone/>
              <a:defRPr sz="1600"/>
            </a:lvl4pPr>
            <a:lvl5pPr marL="1485946" indent="0">
              <a:buNone/>
              <a:defRPr sz="1600"/>
            </a:lvl5pPr>
            <a:lvl6pPr marL="1857431" indent="0">
              <a:buNone/>
              <a:defRPr sz="1600"/>
            </a:lvl6pPr>
            <a:lvl7pPr marL="2228919" indent="0">
              <a:buNone/>
              <a:defRPr sz="1600"/>
            </a:lvl7pPr>
            <a:lvl8pPr marL="2600405" indent="0">
              <a:buNone/>
              <a:defRPr sz="1600"/>
            </a:lvl8pPr>
            <a:lvl9pPr marL="2971890" indent="0">
              <a:buNone/>
              <a:defRPr sz="1600"/>
            </a:lvl9pPr>
          </a:lstStyle>
          <a:p>
            <a:pPr rtl="0"/>
            <a:r>
              <a:rPr lang="pt-BR" noProof="0" dirty="0"/>
              <a:t>Clique no ícone para adicionar uma imagem</a:t>
            </a:r>
          </a:p>
        </p:txBody>
      </p:sp>
      <p:sp>
        <p:nvSpPr>
          <p:cNvPr id="4" name="Espaço reservado para texto 3">
            <a:extLst>
              <a:ext uri="{FF2B5EF4-FFF2-40B4-BE49-F238E27FC236}">
                <a16:creationId xmlns:a16="http://schemas.microsoft.com/office/drawing/2014/main" xmlns="" id="{A0517242-BF08-4A5E-ABD7-483896CAE987}"/>
              </a:ext>
            </a:extLst>
          </p:cNvPr>
          <p:cNvSpPr>
            <a:spLocks noGrp="1"/>
          </p:cNvSpPr>
          <p:nvPr>
            <p:ph type="body" sz="half" idx="2"/>
          </p:nvPr>
        </p:nvSpPr>
        <p:spPr>
          <a:xfrm>
            <a:off x="682329" y="2057400"/>
            <a:ext cx="3194943" cy="3811588"/>
          </a:xfrm>
        </p:spPr>
        <p:txBody>
          <a:bodyPr rtlCol="0"/>
          <a:lstStyle>
            <a:lvl1pPr marL="0" indent="0">
              <a:buNone/>
              <a:defRPr sz="1300"/>
            </a:lvl1pPr>
            <a:lvl2pPr marL="371486" indent="0">
              <a:buNone/>
              <a:defRPr sz="1100"/>
            </a:lvl2pPr>
            <a:lvl3pPr marL="742972" indent="0">
              <a:buNone/>
              <a:defRPr sz="1000"/>
            </a:lvl3pPr>
            <a:lvl4pPr marL="1114459" indent="0">
              <a:buNone/>
              <a:defRPr sz="800"/>
            </a:lvl4pPr>
            <a:lvl5pPr marL="1485946" indent="0">
              <a:buNone/>
              <a:defRPr sz="800"/>
            </a:lvl5pPr>
            <a:lvl6pPr marL="1857431" indent="0">
              <a:buNone/>
              <a:defRPr sz="800"/>
            </a:lvl6pPr>
            <a:lvl7pPr marL="2228919" indent="0">
              <a:buNone/>
              <a:defRPr sz="800"/>
            </a:lvl7pPr>
            <a:lvl8pPr marL="2600405" indent="0">
              <a:buNone/>
              <a:defRPr sz="800"/>
            </a:lvl8pPr>
            <a:lvl9pPr marL="2971890" indent="0">
              <a:buNone/>
              <a:defRPr sz="800"/>
            </a:lvl9pPr>
          </a:lstStyle>
          <a:p>
            <a:pPr lvl="0" rtl="0"/>
            <a:r>
              <a:rPr lang="pt-BR" noProof="0"/>
              <a:t>Clique para editar os estilos de texto Mestres</a:t>
            </a:r>
          </a:p>
        </p:txBody>
      </p:sp>
      <p:sp>
        <p:nvSpPr>
          <p:cNvPr id="5" name="Espaço Reservado para Data 4">
            <a:extLst>
              <a:ext uri="{FF2B5EF4-FFF2-40B4-BE49-F238E27FC236}">
                <a16:creationId xmlns:a16="http://schemas.microsoft.com/office/drawing/2014/main" xmlns="" id="{30B2B8E4-DF23-4701-B28A-B9E5700B31BD}"/>
              </a:ext>
            </a:extLst>
          </p:cNvPr>
          <p:cNvSpPr>
            <a:spLocks noGrp="1"/>
          </p:cNvSpPr>
          <p:nvPr>
            <p:ph type="dt" sz="half" idx="10"/>
          </p:nvPr>
        </p:nvSpPr>
        <p:spPr/>
        <p:txBody>
          <a:bodyPr rtlCol="0"/>
          <a:lstStyle/>
          <a:p>
            <a:pPr rtl="0"/>
            <a:fld id="{CFBE0E26-BFDA-48F6-9223-95B679BD6410}" type="datetime1">
              <a:rPr lang="pt-BR" noProof="0" smtClean="0"/>
              <a:pPr rtl="0"/>
              <a:t>29/04/2020</a:t>
            </a:fld>
            <a:endParaRPr lang="pt-BR" noProof="0" dirty="0"/>
          </a:p>
        </p:txBody>
      </p:sp>
      <p:sp>
        <p:nvSpPr>
          <p:cNvPr id="6" name="Espaço Reservado para Rodapé 5">
            <a:extLst>
              <a:ext uri="{FF2B5EF4-FFF2-40B4-BE49-F238E27FC236}">
                <a16:creationId xmlns:a16="http://schemas.microsoft.com/office/drawing/2014/main" xmlns="" id="{546DE909-4588-4CF5-B2FA-B76312433413}"/>
              </a:ext>
            </a:extLst>
          </p:cNvPr>
          <p:cNvSpPr>
            <a:spLocks noGrp="1"/>
          </p:cNvSpPr>
          <p:nvPr>
            <p:ph type="ftr" sz="quarter" idx="11"/>
          </p:nvPr>
        </p:nvSpPr>
        <p:spPr/>
        <p:txBody>
          <a:bodyPr rtlCol="0"/>
          <a:lstStyle/>
          <a:p>
            <a:pPr rtl="0"/>
            <a:endParaRPr lang="pt-BR" noProof="0" dirty="0"/>
          </a:p>
        </p:txBody>
      </p:sp>
      <p:sp>
        <p:nvSpPr>
          <p:cNvPr id="7" name="Espaço Reservado para o Número do Slide 6">
            <a:extLst>
              <a:ext uri="{FF2B5EF4-FFF2-40B4-BE49-F238E27FC236}">
                <a16:creationId xmlns:a16="http://schemas.microsoft.com/office/drawing/2014/main" xmlns="" id="{69EA005E-65C2-4007-815C-52F23809FC2F}"/>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dirty="0"/>
          </a:p>
        </p:txBody>
      </p:sp>
    </p:spTree>
    <p:extLst>
      <p:ext uri="{BB962C8B-B14F-4D97-AF65-F5344CB8AC3E}">
        <p14:creationId xmlns:p14="http://schemas.microsoft.com/office/powerpoint/2010/main" xmlns="" val="1550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306B1F3-61FB-4FDC-814D-EEC1C1FC370B}"/>
              </a:ext>
            </a:extLst>
          </p:cNvPr>
          <p:cNvSpPr>
            <a:spLocks noGrp="1"/>
          </p:cNvSpPr>
          <p:nvPr>
            <p:ph type="title"/>
          </p:nvPr>
        </p:nvSpPr>
        <p:spPr/>
        <p:txBody>
          <a:bodyPr rtlCol="0"/>
          <a:lstStyle/>
          <a:p>
            <a:pPr rtl="0"/>
            <a:r>
              <a:rPr lang="pt-BR" noProof="0"/>
              <a:t>Clique para editar o título Mestre</a:t>
            </a:r>
            <a:endParaRPr lang="pt-BR" noProof="0" dirty="0"/>
          </a:p>
        </p:txBody>
      </p:sp>
      <p:sp>
        <p:nvSpPr>
          <p:cNvPr id="3" name="Espaço reservado para texto vertical 2">
            <a:extLst>
              <a:ext uri="{FF2B5EF4-FFF2-40B4-BE49-F238E27FC236}">
                <a16:creationId xmlns:a16="http://schemas.microsoft.com/office/drawing/2014/main" xmlns="" id="{D52403B0-8D7F-4489-AB72-C346C8870138}"/>
              </a:ext>
            </a:extLst>
          </p:cNvPr>
          <p:cNvSpPr>
            <a:spLocks noGrp="1"/>
          </p:cNvSpPr>
          <p:nvPr>
            <p:ph type="body" orient="vert" idx="1"/>
          </p:nvPr>
        </p:nvSpPr>
        <p:spPr/>
        <p:txBody>
          <a:bodyPr vert="eaVert"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Data 3">
            <a:extLst>
              <a:ext uri="{FF2B5EF4-FFF2-40B4-BE49-F238E27FC236}">
                <a16:creationId xmlns:a16="http://schemas.microsoft.com/office/drawing/2014/main" xmlns="" id="{D1FC9304-E5BD-4F3E-ADB0-974FEBCDEAA7}"/>
              </a:ext>
            </a:extLst>
          </p:cNvPr>
          <p:cNvSpPr>
            <a:spLocks noGrp="1"/>
          </p:cNvSpPr>
          <p:nvPr>
            <p:ph type="dt" sz="half" idx="10"/>
          </p:nvPr>
        </p:nvSpPr>
        <p:spPr/>
        <p:txBody>
          <a:bodyPr rtlCol="0"/>
          <a:lstStyle/>
          <a:p>
            <a:pPr rtl="0"/>
            <a:fld id="{4EB47D99-1D42-4DBF-988B-4771D81FC77B}" type="datetime1">
              <a:rPr lang="pt-BR" noProof="0" smtClean="0"/>
              <a:pPr rtl="0"/>
              <a:t>29/04/2020</a:t>
            </a:fld>
            <a:endParaRPr lang="pt-BR" noProof="0" dirty="0"/>
          </a:p>
        </p:txBody>
      </p:sp>
      <p:sp>
        <p:nvSpPr>
          <p:cNvPr id="5" name="Espaço Reservado para Rodapé 4">
            <a:extLst>
              <a:ext uri="{FF2B5EF4-FFF2-40B4-BE49-F238E27FC236}">
                <a16:creationId xmlns:a16="http://schemas.microsoft.com/office/drawing/2014/main" xmlns="" id="{C338AD29-D9CD-42D8-9604-C47996EE99A8}"/>
              </a:ext>
            </a:extLst>
          </p:cNvPr>
          <p:cNvSpPr>
            <a:spLocks noGrp="1"/>
          </p:cNvSpPr>
          <p:nvPr>
            <p:ph type="ftr" sz="quarter" idx="11"/>
          </p:nvPr>
        </p:nvSpPr>
        <p:spPr/>
        <p:txBody>
          <a:bodyPr rtlCol="0"/>
          <a:lstStyle/>
          <a:p>
            <a:pPr rtl="0"/>
            <a:endParaRPr lang="pt-BR" noProof="0" dirty="0"/>
          </a:p>
        </p:txBody>
      </p:sp>
      <p:sp>
        <p:nvSpPr>
          <p:cNvPr id="6" name="Espaço Reservado para o Número do Slide 5">
            <a:extLst>
              <a:ext uri="{FF2B5EF4-FFF2-40B4-BE49-F238E27FC236}">
                <a16:creationId xmlns:a16="http://schemas.microsoft.com/office/drawing/2014/main" xmlns="" id="{2452C394-EF43-405B-9653-70AAB9098DE0}"/>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dirty="0"/>
          </a:p>
        </p:txBody>
      </p:sp>
    </p:spTree>
    <p:extLst>
      <p:ext uri="{BB962C8B-B14F-4D97-AF65-F5344CB8AC3E}">
        <p14:creationId xmlns:p14="http://schemas.microsoft.com/office/powerpoint/2010/main" xmlns="" val="1629452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19D1E61D-2F00-41ED-8D92-7CAEB9A5A511}"/>
              </a:ext>
            </a:extLst>
          </p:cNvPr>
          <p:cNvSpPr>
            <a:spLocks noGrp="1"/>
          </p:cNvSpPr>
          <p:nvPr>
            <p:ph type="title" orient="vert"/>
          </p:nvPr>
        </p:nvSpPr>
        <p:spPr>
          <a:xfrm>
            <a:off x="7088983" y="365125"/>
            <a:ext cx="2135982" cy="5811838"/>
          </a:xfrm>
        </p:spPr>
        <p:txBody>
          <a:bodyPr vert="eaVert" rtlCol="0"/>
          <a:lstStyle/>
          <a:p>
            <a:pPr rtl="0"/>
            <a:r>
              <a:rPr lang="pt-BR" noProof="0"/>
              <a:t>Clique para editar o título Mestre</a:t>
            </a:r>
            <a:endParaRPr lang="pt-BR" noProof="0" dirty="0"/>
          </a:p>
        </p:txBody>
      </p:sp>
      <p:sp>
        <p:nvSpPr>
          <p:cNvPr id="3" name="Espaço reservado para texto vertical 2">
            <a:extLst>
              <a:ext uri="{FF2B5EF4-FFF2-40B4-BE49-F238E27FC236}">
                <a16:creationId xmlns:a16="http://schemas.microsoft.com/office/drawing/2014/main" xmlns="" id="{54647491-5142-48CA-9664-F5082D450F38}"/>
              </a:ext>
            </a:extLst>
          </p:cNvPr>
          <p:cNvSpPr>
            <a:spLocks noGrp="1"/>
          </p:cNvSpPr>
          <p:nvPr>
            <p:ph type="body" orient="vert" idx="1"/>
          </p:nvPr>
        </p:nvSpPr>
        <p:spPr>
          <a:xfrm>
            <a:off x="681038" y="365125"/>
            <a:ext cx="6284119" cy="5811838"/>
          </a:xfrm>
        </p:spPr>
        <p:txBody>
          <a:bodyPr vert="eaVert"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endParaRPr lang="pt-BR" noProof="0" dirty="0"/>
          </a:p>
        </p:txBody>
      </p:sp>
      <p:sp>
        <p:nvSpPr>
          <p:cNvPr id="4" name="Espaço Reservado para Data 3">
            <a:extLst>
              <a:ext uri="{FF2B5EF4-FFF2-40B4-BE49-F238E27FC236}">
                <a16:creationId xmlns:a16="http://schemas.microsoft.com/office/drawing/2014/main" xmlns="" id="{D594576D-BE01-4BB5-A9F4-7DE4814E6820}"/>
              </a:ext>
            </a:extLst>
          </p:cNvPr>
          <p:cNvSpPr>
            <a:spLocks noGrp="1"/>
          </p:cNvSpPr>
          <p:nvPr>
            <p:ph type="dt" sz="half" idx="10"/>
          </p:nvPr>
        </p:nvSpPr>
        <p:spPr/>
        <p:txBody>
          <a:bodyPr rtlCol="0"/>
          <a:lstStyle/>
          <a:p>
            <a:pPr rtl="0"/>
            <a:fld id="{E81D8AC4-CBF8-4338-9954-A6B5407ADF1C}" type="datetime1">
              <a:rPr lang="pt-BR" noProof="0" smtClean="0"/>
              <a:pPr rtl="0"/>
              <a:t>29/04/2020</a:t>
            </a:fld>
            <a:endParaRPr lang="pt-BR" noProof="0" dirty="0"/>
          </a:p>
        </p:txBody>
      </p:sp>
      <p:sp>
        <p:nvSpPr>
          <p:cNvPr id="5" name="Espaço Reservado para Rodapé 4">
            <a:extLst>
              <a:ext uri="{FF2B5EF4-FFF2-40B4-BE49-F238E27FC236}">
                <a16:creationId xmlns:a16="http://schemas.microsoft.com/office/drawing/2014/main" xmlns="" id="{5C10CA14-AD61-4101-9143-F7884378CAD7}"/>
              </a:ext>
            </a:extLst>
          </p:cNvPr>
          <p:cNvSpPr>
            <a:spLocks noGrp="1"/>
          </p:cNvSpPr>
          <p:nvPr>
            <p:ph type="ftr" sz="quarter" idx="11"/>
          </p:nvPr>
        </p:nvSpPr>
        <p:spPr/>
        <p:txBody>
          <a:bodyPr rtlCol="0"/>
          <a:lstStyle/>
          <a:p>
            <a:pPr rtl="0"/>
            <a:endParaRPr lang="pt-BR" noProof="0" dirty="0"/>
          </a:p>
        </p:txBody>
      </p:sp>
      <p:sp>
        <p:nvSpPr>
          <p:cNvPr id="6" name="Espaço Reservado para o Número do Slide 5">
            <a:extLst>
              <a:ext uri="{FF2B5EF4-FFF2-40B4-BE49-F238E27FC236}">
                <a16:creationId xmlns:a16="http://schemas.microsoft.com/office/drawing/2014/main" xmlns="" id="{5E98B885-CFEA-4882-BBEA-C5F142089598}"/>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dirty="0"/>
          </a:p>
        </p:txBody>
      </p:sp>
    </p:spTree>
    <p:extLst>
      <p:ext uri="{BB962C8B-B14F-4D97-AF65-F5344CB8AC3E}">
        <p14:creationId xmlns:p14="http://schemas.microsoft.com/office/powerpoint/2010/main" xmlns="" val="2951664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39EE07D-6026-47C0-975A-7E493011BA90}"/>
              </a:ext>
            </a:extLst>
          </p:cNvPr>
          <p:cNvSpPr>
            <a:spLocks noGrp="1"/>
          </p:cNvSpPr>
          <p:nvPr>
            <p:ph type="title"/>
          </p:nvPr>
        </p:nvSpPr>
        <p:spPr>
          <a:xfrm>
            <a:off x="675878" y="1709739"/>
            <a:ext cx="8543925" cy="2852737"/>
          </a:xfrm>
        </p:spPr>
        <p:txBody>
          <a:bodyPr rtlCol="0" anchor="b"/>
          <a:lstStyle>
            <a:lvl1pPr>
              <a:defRPr sz="6000"/>
            </a:lvl1pPr>
          </a:lstStyle>
          <a:p>
            <a:pPr rtl="0"/>
            <a:r>
              <a:rPr lang="pt-BR" noProof="0"/>
              <a:t>Clique para editar o título Mestre</a:t>
            </a:r>
          </a:p>
        </p:txBody>
      </p:sp>
      <p:sp>
        <p:nvSpPr>
          <p:cNvPr id="3" name="Espaço reservado para texto 2">
            <a:extLst>
              <a:ext uri="{FF2B5EF4-FFF2-40B4-BE49-F238E27FC236}">
                <a16:creationId xmlns:a16="http://schemas.microsoft.com/office/drawing/2014/main" xmlns="" id="{3CC00015-2956-4E1F-B05F-214F1DE24EAC}"/>
              </a:ext>
            </a:extLst>
          </p:cNvPr>
          <p:cNvSpPr>
            <a:spLocks noGrp="1"/>
          </p:cNvSpPr>
          <p:nvPr>
            <p:ph type="body" idx="1"/>
          </p:nvPr>
        </p:nvSpPr>
        <p:spPr>
          <a:xfrm>
            <a:off x="675878" y="4589464"/>
            <a:ext cx="8543925"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t-BR" noProof="0"/>
              <a:t>Clique para editar os estilos de texto Mestres</a:t>
            </a:r>
          </a:p>
        </p:txBody>
      </p:sp>
      <p:sp>
        <p:nvSpPr>
          <p:cNvPr id="4" name="Espaço Reservado para Data 3">
            <a:extLst>
              <a:ext uri="{FF2B5EF4-FFF2-40B4-BE49-F238E27FC236}">
                <a16:creationId xmlns:a16="http://schemas.microsoft.com/office/drawing/2014/main" xmlns="" id="{45556B43-C1CB-4618-B91B-AAAEEB4015DA}"/>
              </a:ext>
            </a:extLst>
          </p:cNvPr>
          <p:cNvSpPr>
            <a:spLocks noGrp="1"/>
          </p:cNvSpPr>
          <p:nvPr>
            <p:ph type="dt" sz="half" idx="10"/>
          </p:nvPr>
        </p:nvSpPr>
        <p:spPr/>
        <p:txBody>
          <a:bodyPr rtlCol="0"/>
          <a:lstStyle/>
          <a:p>
            <a:pPr rtl="0"/>
            <a:fld id="{373781D9-30A4-41CC-9C4A-2CD7B2EB4200}" type="datetime1">
              <a:rPr lang="pt-BR" noProof="0" smtClean="0"/>
              <a:pPr rtl="0"/>
              <a:t>29/04/2020</a:t>
            </a:fld>
            <a:endParaRPr lang="pt-BR" noProof="0"/>
          </a:p>
        </p:txBody>
      </p:sp>
      <p:sp>
        <p:nvSpPr>
          <p:cNvPr id="5" name="Espaço Reservado para Rodapé 4">
            <a:extLst>
              <a:ext uri="{FF2B5EF4-FFF2-40B4-BE49-F238E27FC236}">
                <a16:creationId xmlns:a16="http://schemas.microsoft.com/office/drawing/2014/main" xmlns="" id="{C1688E39-E80F-4C18-9C2A-69886B82214A}"/>
              </a:ext>
            </a:extLst>
          </p:cNvPr>
          <p:cNvSpPr>
            <a:spLocks noGrp="1"/>
          </p:cNvSpPr>
          <p:nvPr>
            <p:ph type="ftr" sz="quarter" idx="11"/>
          </p:nvPr>
        </p:nvSpPr>
        <p:spPr/>
        <p:txBody>
          <a:bodyPr rtlCol="0"/>
          <a:lstStyle/>
          <a:p>
            <a:pPr rtl="0"/>
            <a:endParaRPr lang="pt-BR" noProof="0"/>
          </a:p>
        </p:txBody>
      </p:sp>
      <p:sp>
        <p:nvSpPr>
          <p:cNvPr id="6" name="Espaço Reservado para o Número do Slide 5">
            <a:extLst>
              <a:ext uri="{FF2B5EF4-FFF2-40B4-BE49-F238E27FC236}">
                <a16:creationId xmlns:a16="http://schemas.microsoft.com/office/drawing/2014/main" xmlns="" id="{A24C5964-5187-4195-8EAF-85D18DC4F58C}"/>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a:p>
        </p:txBody>
      </p:sp>
    </p:spTree>
    <p:extLst>
      <p:ext uri="{BB962C8B-B14F-4D97-AF65-F5344CB8AC3E}">
        <p14:creationId xmlns:p14="http://schemas.microsoft.com/office/powerpoint/2010/main" xmlns="" val="135891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967B990-ED8C-4AAA-8241-C4881B1382A7}"/>
              </a:ext>
            </a:extLst>
          </p:cNvPr>
          <p:cNvSpPr>
            <a:spLocks noGrp="1"/>
          </p:cNvSpPr>
          <p:nvPr>
            <p:ph type="title"/>
          </p:nvPr>
        </p:nvSpPr>
        <p:spPr/>
        <p:txBody>
          <a:bodyPr rtlCol="0"/>
          <a:lstStyle/>
          <a:p>
            <a:pPr rtl="0"/>
            <a:r>
              <a:rPr lang="pt-BR" noProof="0"/>
              <a:t>Clique para editar o título Mestre</a:t>
            </a:r>
          </a:p>
        </p:txBody>
      </p:sp>
      <p:sp>
        <p:nvSpPr>
          <p:cNvPr id="3" name="Espaço reservado para conteúdo 2">
            <a:extLst>
              <a:ext uri="{FF2B5EF4-FFF2-40B4-BE49-F238E27FC236}">
                <a16:creationId xmlns:a16="http://schemas.microsoft.com/office/drawing/2014/main" xmlns="" id="{566612F2-9E33-44D3-80E2-578C5440A7C8}"/>
              </a:ext>
            </a:extLst>
          </p:cNvPr>
          <p:cNvSpPr>
            <a:spLocks noGrp="1"/>
          </p:cNvSpPr>
          <p:nvPr>
            <p:ph sz="half" idx="1"/>
          </p:nvPr>
        </p:nvSpPr>
        <p:spPr>
          <a:xfrm>
            <a:off x="681038" y="1825625"/>
            <a:ext cx="4210050" cy="4351338"/>
          </a:xfrm>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conteúdo 3">
            <a:extLst>
              <a:ext uri="{FF2B5EF4-FFF2-40B4-BE49-F238E27FC236}">
                <a16:creationId xmlns:a16="http://schemas.microsoft.com/office/drawing/2014/main" xmlns="" id="{9F8F7B21-660D-43B3-9151-B40C9ABCD717}"/>
              </a:ext>
            </a:extLst>
          </p:cNvPr>
          <p:cNvSpPr>
            <a:spLocks noGrp="1"/>
          </p:cNvSpPr>
          <p:nvPr>
            <p:ph sz="half" idx="2"/>
          </p:nvPr>
        </p:nvSpPr>
        <p:spPr>
          <a:xfrm>
            <a:off x="5014913" y="1825625"/>
            <a:ext cx="4210050" cy="4351338"/>
          </a:xfrm>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5" name="Espaço Reservado para Data 4">
            <a:extLst>
              <a:ext uri="{FF2B5EF4-FFF2-40B4-BE49-F238E27FC236}">
                <a16:creationId xmlns:a16="http://schemas.microsoft.com/office/drawing/2014/main" xmlns="" id="{AC326A10-CB05-4418-9338-CB55A7059760}"/>
              </a:ext>
            </a:extLst>
          </p:cNvPr>
          <p:cNvSpPr>
            <a:spLocks noGrp="1"/>
          </p:cNvSpPr>
          <p:nvPr>
            <p:ph type="dt" sz="half" idx="10"/>
          </p:nvPr>
        </p:nvSpPr>
        <p:spPr/>
        <p:txBody>
          <a:bodyPr rtlCol="0"/>
          <a:lstStyle/>
          <a:p>
            <a:pPr rtl="0"/>
            <a:fld id="{6FDE659B-D1DB-4558-90FA-94FC7D945D3F}" type="datetime1">
              <a:rPr lang="pt-BR" noProof="0" smtClean="0"/>
              <a:pPr rtl="0"/>
              <a:t>29/04/2020</a:t>
            </a:fld>
            <a:endParaRPr lang="pt-BR" noProof="0"/>
          </a:p>
        </p:txBody>
      </p:sp>
      <p:sp>
        <p:nvSpPr>
          <p:cNvPr id="6" name="Espaço Reservado para Rodapé 5">
            <a:extLst>
              <a:ext uri="{FF2B5EF4-FFF2-40B4-BE49-F238E27FC236}">
                <a16:creationId xmlns:a16="http://schemas.microsoft.com/office/drawing/2014/main" xmlns="" id="{06940335-9BE1-42D1-A30D-C3232BD3EE0C}"/>
              </a:ext>
            </a:extLst>
          </p:cNvPr>
          <p:cNvSpPr>
            <a:spLocks noGrp="1"/>
          </p:cNvSpPr>
          <p:nvPr>
            <p:ph type="ftr" sz="quarter" idx="11"/>
          </p:nvPr>
        </p:nvSpPr>
        <p:spPr/>
        <p:txBody>
          <a:bodyPr rtlCol="0"/>
          <a:lstStyle/>
          <a:p>
            <a:pPr rtl="0"/>
            <a:endParaRPr lang="pt-BR" noProof="0"/>
          </a:p>
        </p:txBody>
      </p:sp>
      <p:sp>
        <p:nvSpPr>
          <p:cNvPr id="7" name="Espaço Reservado para o Número do Slide 6">
            <a:extLst>
              <a:ext uri="{FF2B5EF4-FFF2-40B4-BE49-F238E27FC236}">
                <a16:creationId xmlns:a16="http://schemas.microsoft.com/office/drawing/2014/main" xmlns="" id="{14E95C68-4307-4B03-8921-74DB104105C2}"/>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a:p>
        </p:txBody>
      </p:sp>
    </p:spTree>
    <p:extLst>
      <p:ext uri="{BB962C8B-B14F-4D97-AF65-F5344CB8AC3E}">
        <p14:creationId xmlns:p14="http://schemas.microsoft.com/office/powerpoint/2010/main" xmlns="" val="272120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97EBEC8-AC56-429B-89C3-BB6A0E6E3B4E}"/>
              </a:ext>
            </a:extLst>
          </p:cNvPr>
          <p:cNvSpPr>
            <a:spLocks noGrp="1"/>
          </p:cNvSpPr>
          <p:nvPr>
            <p:ph type="title"/>
          </p:nvPr>
        </p:nvSpPr>
        <p:spPr>
          <a:xfrm>
            <a:off x="682328" y="365126"/>
            <a:ext cx="8543925" cy="1325563"/>
          </a:xfrm>
        </p:spPr>
        <p:txBody>
          <a:bodyPr rtlCol="0"/>
          <a:lstStyle/>
          <a:p>
            <a:pPr rtl="0"/>
            <a:r>
              <a:rPr lang="pt-BR" noProof="0"/>
              <a:t>Clique para editar o título Mestre</a:t>
            </a:r>
          </a:p>
        </p:txBody>
      </p:sp>
      <p:sp>
        <p:nvSpPr>
          <p:cNvPr id="3" name="Espaço reservado para texto 2">
            <a:extLst>
              <a:ext uri="{FF2B5EF4-FFF2-40B4-BE49-F238E27FC236}">
                <a16:creationId xmlns:a16="http://schemas.microsoft.com/office/drawing/2014/main" xmlns="" id="{263866BA-F48C-4383-B119-81B349676192}"/>
              </a:ext>
            </a:extLst>
          </p:cNvPr>
          <p:cNvSpPr>
            <a:spLocks noGrp="1"/>
          </p:cNvSpPr>
          <p:nvPr>
            <p:ph type="body" idx="1"/>
          </p:nvPr>
        </p:nvSpPr>
        <p:spPr>
          <a:xfrm>
            <a:off x="682328" y="1681163"/>
            <a:ext cx="419070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os estilos de texto Mestres</a:t>
            </a:r>
          </a:p>
        </p:txBody>
      </p:sp>
      <p:sp>
        <p:nvSpPr>
          <p:cNvPr id="4" name="Espaço reservado para conteúdo 3">
            <a:extLst>
              <a:ext uri="{FF2B5EF4-FFF2-40B4-BE49-F238E27FC236}">
                <a16:creationId xmlns:a16="http://schemas.microsoft.com/office/drawing/2014/main" xmlns="" id="{5C89F967-CBBC-414E-9DC3-136707A8D352}"/>
              </a:ext>
            </a:extLst>
          </p:cNvPr>
          <p:cNvSpPr>
            <a:spLocks noGrp="1"/>
          </p:cNvSpPr>
          <p:nvPr>
            <p:ph sz="half" idx="2"/>
          </p:nvPr>
        </p:nvSpPr>
        <p:spPr>
          <a:xfrm>
            <a:off x="682328" y="2505075"/>
            <a:ext cx="4190702" cy="3684588"/>
          </a:xfrm>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5" name="Espaço reservado para texto 4">
            <a:extLst>
              <a:ext uri="{FF2B5EF4-FFF2-40B4-BE49-F238E27FC236}">
                <a16:creationId xmlns:a16="http://schemas.microsoft.com/office/drawing/2014/main" xmlns="" id="{4B905A60-FBC4-40AC-9F71-0FAD9CD7A69C}"/>
              </a:ext>
            </a:extLst>
          </p:cNvPr>
          <p:cNvSpPr>
            <a:spLocks noGrp="1"/>
          </p:cNvSpPr>
          <p:nvPr>
            <p:ph type="body" sz="quarter" idx="3"/>
          </p:nvPr>
        </p:nvSpPr>
        <p:spPr>
          <a:xfrm>
            <a:off x="5014913" y="1681163"/>
            <a:ext cx="4211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noProof="0"/>
              <a:t>Clique para editar os estilos de texto Mestres</a:t>
            </a:r>
          </a:p>
        </p:txBody>
      </p:sp>
      <p:sp>
        <p:nvSpPr>
          <p:cNvPr id="6" name="Espaço reservado para conteúdo 5">
            <a:extLst>
              <a:ext uri="{FF2B5EF4-FFF2-40B4-BE49-F238E27FC236}">
                <a16:creationId xmlns:a16="http://schemas.microsoft.com/office/drawing/2014/main" xmlns="" id="{F24F92BA-75D6-44F9-A1C8-BCFBF6FF6E03}"/>
              </a:ext>
            </a:extLst>
          </p:cNvPr>
          <p:cNvSpPr>
            <a:spLocks noGrp="1"/>
          </p:cNvSpPr>
          <p:nvPr>
            <p:ph sz="quarter" idx="4"/>
          </p:nvPr>
        </p:nvSpPr>
        <p:spPr>
          <a:xfrm>
            <a:off x="5014913" y="2505075"/>
            <a:ext cx="4211340" cy="3684588"/>
          </a:xfrm>
        </p:spPr>
        <p:txBody>
          <a:bodyPr rtlCol="0"/>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7" name="Espaço Reservado para Data 6">
            <a:extLst>
              <a:ext uri="{FF2B5EF4-FFF2-40B4-BE49-F238E27FC236}">
                <a16:creationId xmlns:a16="http://schemas.microsoft.com/office/drawing/2014/main" xmlns="" id="{AE93CDDC-3537-4692-BE83-87B2A82A7040}"/>
              </a:ext>
            </a:extLst>
          </p:cNvPr>
          <p:cNvSpPr>
            <a:spLocks noGrp="1"/>
          </p:cNvSpPr>
          <p:nvPr>
            <p:ph type="dt" sz="half" idx="10"/>
          </p:nvPr>
        </p:nvSpPr>
        <p:spPr/>
        <p:txBody>
          <a:bodyPr rtlCol="0"/>
          <a:lstStyle/>
          <a:p>
            <a:pPr rtl="0"/>
            <a:fld id="{DE2F7B5B-9EFE-48F6-85D9-DCC74BA306ED}" type="datetime1">
              <a:rPr lang="pt-BR" noProof="0" smtClean="0"/>
              <a:pPr rtl="0"/>
              <a:t>29/04/2020</a:t>
            </a:fld>
            <a:endParaRPr lang="pt-BR" noProof="0"/>
          </a:p>
        </p:txBody>
      </p:sp>
      <p:sp>
        <p:nvSpPr>
          <p:cNvPr id="8" name="Espaço Reservado para Rodapé 7">
            <a:extLst>
              <a:ext uri="{FF2B5EF4-FFF2-40B4-BE49-F238E27FC236}">
                <a16:creationId xmlns:a16="http://schemas.microsoft.com/office/drawing/2014/main" xmlns="" id="{DF37B9E1-D5EA-4054-8D92-F930B36963A4}"/>
              </a:ext>
            </a:extLst>
          </p:cNvPr>
          <p:cNvSpPr>
            <a:spLocks noGrp="1"/>
          </p:cNvSpPr>
          <p:nvPr>
            <p:ph type="ftr" sz="quarter" idx="11"/>
          </p:nvPr>
        </p:nvSpPr>
        <p:spPr/>
        <p:txBody>
          <a:bodyPr rtlCol="0"/>
          <a:lstStyle/>
          <a:p>
            <a:pPr rtl="0"/>
            <a:endParaRPr lang="pt-BR" noProof="0"/>
          </a:p>
        </p:txBody>
      </p:sp>
      <p:sp>
        <p:nvSpPr>
          <p:cNvPr id="9" name="Espaço Reservado para o Número do Slide 8">
            <a:extLst>
              <a:ext uri="{FF2B5EF4-FFF2-40B4-BE49-F238E27FC236}">
                <a16:creationId xmlns:a16="http://schemas.microsoft.com/office/drawing/2014/main" xmlns="" id="{9898A038-7CD6-4715-9FDA-7194E6BCAA55}"/>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a:p>
        </p:txBody>
      </p:sp>
    </p:spTree>
    <p:extLst>
      <p:ext uri="{BB962C8B-B14F-4D97-AF65-F5344CB8AC3E}">
        <p14:creationId xmlns:p14="http://schemas.microsoft.com/office/powerpoint/2010/main" xmlns="" val="188703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5D65FAF-B698-49B0-B197-FD64C97AFD0C}"/>
              </a:ext>
            </a:extLst>
          </p:cNvPr>
          <p:cNvSpPr>
            <a:spLocks noGrp="1"/>
          </p:cNvSpPr>
          <p:nvPr>
            <p:ph type="title"/>
          </p:nvPr>
        </p:nvSpPr>
        <p:spPr/>
        <p:txBody>
          <a:bodyPr rtlCol="0"/>
          <a:lstStyle/>
          <a:p>
            <a:pPr rtl="0"/>
            <a:r>
              <a:rPr lang="pt-BR" noProof="0"/>
              <a:t>Clique para editar o título Mestre</a:t>
            </a:r>
          </a:p>
        </p:txBody>
      </p:sp>
      <p:sp>
        <p:nvSpPr>
          <p:cNvPr id="3" name="Espaço Reservado para Data 2">
            <a:extLst>
              <a:ext uri="{FF2B5EF4-FFF2-40B4-BE49-F238E27FC236}">
                <a16:creationId xmlns:a16="http://schemas.microsoft.com/office/drawing/2014/main" xmlns="" id="{BD3E3F44-F1D6-40F7-9A7D-0542C4A9C58A}"/>
              </a:ext>
            </a:extLst>
          </p:cNvPr>
          <p:cNvSpPr>
            <a:spLocks noGrp="1"/>
          </p:cNvSpPr>
          <p:nvPr>
            <p:ph type="dt" sz="half" idx="10"/>
          </p:nvPr>
        </p:nvSpPr>
        <p:spPr/>
        <p:txBody>
          <a:bodyPr rtlCol="0"/>
          <a:lstStyle/>
          <a:p>
            <a:pPr rtl="0"/>
            <a:fld id="{D334062B-1BB6-495D-9F30-E7D2A120AA69}" type="datetime1">
              <a:rPr lang="pt-BR" noProof="0" smtClean="0"/>
              <a:pPr rtl="0"/>
              <a:t>29/04/2020</a:t>
            </a:fld>
            <a:endParaRPr lang="pt-BR" noProof="0"/>
          </a:p>
        </p:txBody>
      </p:sp>
      <p:sp>
        <p:nvSpPr>
          <p:cNvPr id="4" name="Espaço Reservado para Rodapé 3">
            <a:extLst>
              <a:ext uri="{FF2B5EF4-FFF2-40B4-BE49-F238E27FC236}">
                <a16:creationId xmlns:a16="http://schemas.microsoft.com/office/drawing/2014/main" xmlns="" id="{0248CC28-3F4A-42A0-B211-4BA085ADCDBC}"/>
              </a:ext>
            </a:extLst>
          </p:cNvPr>
          <p:cNvSpPr>
            <a:spLocks noGrp="1"/>
          </p:cNvSpPr>
          <p:nvPr>
            <p:ph type="ftr" sz="quarter" idx="11"/>
          </p:nvPr>
        </p:nvSpPr>
        <p:spPr/>
        <p:txBody>
          <a:bodyPr rtlCol="0"/>
          <a:lstStyle/>
          <a:p>
            <a:pPr rtl="0"/>
            <a:endParaRPr lang="pt-BR" noProof="0"/>
          </a:p>
        </p:txBody>
      </p:sp>
      <p:sp>
        <p:nvSpPr>
          <p:cNvPr id="5" name="Espaço Reservado para o Número do Slide 4">
            <a:extLst>
              <a:ext uri="{FF2B5EF4-FFF2-40B4-BE49-F238E27FC236}">
                <a16:creationId xmlns:a16="http://schemas.microsoft.com/office/drawing/2014/main" xmlns="" id="{BC3B6C99-6764-43D0-84AE-52C83494F61A}"/>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a:p>
        </p:txBody>
      </p:sp>
    </p:spTree>
    <p:extLst>
      <p:ext uri="{BB962C8B-B14F-4D97-AF65-F5344CB8AC3E}">
        <p14:creationId xmlns:p14="http://schemas.microsoft.com/office/powerpoint/2010/main" xmlns="" val="230576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xmlns="" id="{0479C79D-3B8A-4FA9-BC4A-63E3EF10AA4E}"/>
              </a:ext>
            </a:extLst>
          </p:cNvPr>
          <p:cNvSpPr>
            <a:spLocks noGrp="1"/>
          </p:cNvSpPr>
          <p:nvPr>
            <p:ph type="dt" sz="half" idx="10"/>
          </p:nvPr>
        </p:nvSpPr>
        <p:spPr/>
        <p:txBody>
          <a:bodyPr rtlCol="0"/>
          <a:lstStyle/>
          <a:p>
            <a:pPr rtl="0"/>
            <a:fld id="{6489A212-05C9-43D6-9CFD-02C89CC663C8}" type="datetime1">
              <a:rPr lang="pt-BR" noProof="0" smtClean="0"/>
              <a:pPr rtl="0"/>
              <a:t>29/04/2020</a:t>
            </a:fld>
            <a:endParaRPr lang="pt-BR" noProof="0"/>
          </a:p>
        </p:txBody>
      </p:sp>
      <p:sp>
        <p:nvSpPr>
          <p:cNvPr id="3" name="Espaço Reservado para Rodapé 2">
            <a:extLst>
              <a:ext uri="{FF2B5EF4-FFF2-40B4-BE49-F238E27FC236}">
                <a16:creationId xmlns:a16="http://schemas.microsoft.com/office/drawing/2014/main" xmlns="" id="{E4730E35-44DB-4FED-9E24-5BBE5D9DA834}"/>
              </a:ext>
            </a:extLst>
          </p:cNvPr>
          <p:cNvSpPr>
            <a:spLocks noGrp="1"/>
          </p:cNvSpPr>
          <p:nvPr>
            <p:ph type="ftr" sz="quarter" idx="11"/>
          </p:nvPr>
        </p:nvSpPr>
        <p:spPr/>
        <p:txBody>
          <a:bodyPr rtlCol="0"/>
          <a:lstStyle/>
          <a:p>
            <a:pPr rtl="0"/>
            <a:endParaRPr lang="pt-BR" noProof="0"/>
          </a:p>
        </p:txBody>
      </p:sp>
      <p:sp>
        <p:nvSpPr>
          <p:cNvPr id="4" name="Espaço reservado para o número do slide 3">
            <a:extLst>
              <a:ext uri="{FF2B5EF4-FFF2-40B4-BE49-F238E27FC236}">
                <a16:creationId xmlns:a16="http://schemas.microsoft.com/office/drawing/2014/main" xmlns="" id="{A1CDC42F-3337-4692-B53C-A552904877F8}"/>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a:p>
        </p:txBody>
      </p:sp>
    </p:spTree>
    <p:extLst>
      <p:ext uri="{BB962C8B-B14F-4D97-AF65-F5344CB8AC3E}">
        <p14:creationId xmlns:p14="http://schemas.microsoft.com/office/powerpoint/2010/main" xmlns="" val="105842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6907D58-952D-44D7-9911-60544C9F5392}"/>
              </a:ext>
            </a:extLst>
          </p:cNvPr>
          <p:cNvSpPr>
            <a:spLocks noGrp="1"/>
          </p:cNvSpPr>
          <p:nvPr>
            <p:ph type="title"/>
          </p:nvPr>
        </p:nvSpPr>
        <p:spPr>
          <a:xfrm>
            <a:off x="682328" y="457200"/>
            <a:ext cx="3194943" cy="1600200"/>
          </a:xfrm>
        </p:spPr>
        <p:txBody>
          <a:bodyPr rtlCol="0" anchor="b"/>
          <a:lstStyle>
            <a:lvl1pPr>
              <a:defRPr sz="3200"/>
            </a:lvl1pPr>
          </a:lstStyle>
          <a:p>
            <a:pPr rtl="0"/>
            <a:r>
              <a:rPr lang="pt-BR" noProof="0"/>
              <a:t>Clique para editar o título Mestre</a:t>
            </a:r>
          </a:p>
        </p:txBody>
      </p:sp>
      <p:sp>
        <p:nvSpPr>
          <p:cNvPr id="3" name="Espaço reservado para conteúdo 2">
            <a:extLst>
              <a:ext uri="{FF2B5EF4-FFF2-40B4-BE49-F238E27FC236}">
                <a16:creationId xmlns:a16="http://schemas.microsoft.com/office/drawing/2014/main" xmlns="" id="{305BC150-9914-4A82-84CF-B3708B97573A}"/>
              </a:ext>
            </a:extLst>
          </p:cNvPr>
          <p:cNvSpPr>
            <a:spLocks noGrp="1"/>
          </p:cNvSpPr>
          <p:nvPr>
            <p:ph idx="1"/>
          </p:nvPr>
        </p:nvSpPr>
        <p:spPr>
          <a:xfrm>
            <a:off x="4211340" y="987426"/>
            <a:ext cx="5014913"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pt-BR" noProof="0"/>
              <a:t>Clique para editar os estilos de texto Mestres</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texto 3">
            <a:extLst>
              <a:ext uri="{FF2B5EF4-FFF2-40B4-BE49-F238E27FC236}">
                <a16:creationId xmlns:a16="http://schemas.microsoft.com/office/drawing/2014/main" xmlns="" id="{144A7C02-9C7E-401F-BABE-D3028FF18CED}"/>
              </a:ext>
            </a:extLst>
          </p:cNvPr>
          <p:cNvSpPr>
            <a:spLocks noGrp="1"/>
          </p:cNvSpPr>
          <p:nvPr>
            <p:ph type="body" sz="half" idx="2"/>
          </p:nvPr>
        </p:nvSpPr>
        <p:spPr>
          <a:xfrm>
            <a:off x="682328" y="2057400"/>
            <a:ext cx="3194943"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Clique para editar os estilos de texto Mestres</a:t>
            </a:r>
          </a:p>
        </p:txBody>
      </p:sp>
      <p:sp>
        <p:nvSpPr>
          <p:cNvPr id="5" name="Espaço Reservado para Data 4">
            <a:extLst>
              <a:ext uri="{FF2B5EF4-FFF2-40B4-BE49-F238E27FC236}">
                <a16:creationId xmlns:a16="http://schemas.microsoft.com/office/drawing/2014/main" xmlns="" id="{5ED6080A-4623-4F4C-B5BF-7E9E7531FA72}"/>
              </a:ext>
            </a:extLst>
          </p:cNvPr>
          <p:cNvSpPr>
            <a:spLocks noGrp="1"/>
          </p:cNvSpPr>
          <p:nvPr>
            <p:ph type="dt" sz="half" idx="10"/>
          </p:nvPr>
        </p:nvSpPr>
        <p:spPr/>
        <p:txBody>
          <a:bodyPr rtlCol="0"/>
          <a:lstStyle/>
          <a:p>
            <a:pPr rtl="0"/>
            <a:fld id="{B8C93C6F-CF8D-4BBA-9A44-59028A52C769}" type="datetime1">
              <a:rPr lang="pt-BR" noProof="0" smtClean="0"/>
              <a:pPr rtl="0"/>
              <a:t>29/04/2020</a:t>
            </a:fld>
            <a:endParaRPr lang="pt-BR" noProof="0"/>
          </a:p>
        </p:txBody>
      </p:sp>
      <p:sp>
        <p:nvSpPr>
          <p:cNvPr id="6" name="Espaço Reservado para Rodapé 5">
            <a:extLst>
              <a:ext uri="{FF2B5EF4-FFF2-40B4-BE49-F238E27FC236}">
                <a16:creationId xmlns:a16="http://schemas.microsoft.com/office/drawing/2014/main" xmlns="" id="{319B1D15-0BD5-4F6E-A265-BD1F2F3613FA}"/>
              </a:ext>
            </a:extLst>
          </p:cNvPr>
          <p:cNvSpPr>
            <a:spLocks noGrp="1"/>
          </p:cNvSpPr>
          <p:nvPr>
            <p:ph type="ftr" sz="quarter" idx="11"/>
          </p:nvPr>
        </p:nvSpPr>
        <p:spPr/>
        <p:txBody>
          <a:bodyPr rtlCol="0"/>
          <a:lstStyle/>
          <a:p>
            <a:pPr rtl="0"/>
            <a:endParaRPr lang="pt-BR" noProof="0"/>
          </a:p>
        </p:txBody>
      </p:sp>
      <p:sp>
        <p:nvSpPr>
          <p:cNvPr id="7" name="Espaço Reservado para o Número do Slide 6">
            <a:extLst>
              <a:ext uri="{FF2B5EF4-FFF2-40B4-BE49-F238E27FC236}">
                <a16:creationId xmlns:a16="http://schemas.microsoft.com/office/drawing/2014/main" xmlns="" id="{5FF764D4-AA29-4DF8-A501-E2B904E9CC31}"/>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a:p>
        </p:txBody>
      </p:sp>
    </p:spTree>
    <p:extLst>
      <p:ext uri="{BB962C8B-B14F-4D97-AF65-F5344CB8AC3E}">
        <p14:creationId xmlns:p14="http://schemas.microsoft.com/office/powerpoint/2010/main" xmlns="" val="347885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814D526-F53C-446D-8D7C-8A73C2A6AB0F}"/>
              </a:ext>
            </a:extLst>
          </p:cNvPr>
          <p:cNvSpPr>
            <a:spLocks noGrp="1"/>
          </p:cNvSpPr>
          <p:nvPr>
            <p:ph type="title"/>
          </p:nvPr>
        </p:nvSpPr>
        <p:spPr>
          <a:xfrm>
            <a:off x="682328" y="457200"/>
            <a:ext cx="3194943" cy="1600200"/>
          </a:xfrm>
        </p:spPr>
        <p:txBody>
          <a:bodyPr rtlCol="0" anchor="b"/>
          <a:lstStyle>
            <a:lvl1pPr>
              <a:defRPr sz="3200"/>
            </a:lvl1pPr>
          </a:lstStyle>
          <a:p>
            <a:pPr rtl="0"/>
            <a:r>
              <a:rPr lang="pt-BR" noProof="0"/>
              <a:t>Clique para editar o título Mestre</a:t>
            </a:r>
          </a:p>
        </p:txBody>
      </p:sp>
      <p:sp>
        <p:nvSpPr>
          <p:cNvPr id="3" name="Espaço reservado para imagem 2">
            <a:extLst>
              <a:ext uri="{FF2B5EF4-FFF2-40B4-BE49-F238E27FC236}">
                <a16:creationId xmlns:a16="http://schemas.microsoft.com/office/drawing/2014/main" xmlns="" id="{7341CC3D-D32B-4629-85B8-E779A41050BA}"/>
              </a:ext>
            </a:extLst>
          </p:cNvPr>
          <p:cNvSpPr>
            <a:spLocks noGrp="1"/>
          </p:cNvSpPr>
          <p:nvPr>
            <p:ph type="pic" idx="1"/>
          </p:nvPr>
        </p:nvSpPr>
        <p:spPr>
          <a:xfrm>
            <a:off x="4211340" y="987426"/>
            <a:ext cx="5014913"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noProof="0"/>
              <a:t>Clique no ícone para adicionar uma imagem</a:t>
            </a:r>
          </a:p>
        </p:txBody>
      </p:sp>
      <p:sp>
        <p:nvSpPr>
          <p:cNvPr id="4" name="Espaço reservado para texto 3">
            <a:extLst>
              <a:ext uri="{FF2B5EF4-FFF2-40B4-BE49-F238E27FC236}">
                <a16:creationId xmlns:a16="http://schemas.microsoft.com/office/drawing/2014/main" xmlns="" id="{A0517242-BF08-4A5E-ABD7-483896CAE987}"/>
              </a:ext>
            </a:extLst>
          </p:cNvPr>
          <p:cNvSpPr>
            <a:spLocks noGrp="1"/>
          </p:cNvSpPr>
          <p:nvPr>
            <p:ph type="body" sz="half" idx="2"/>
          </p:nvPr>
        </p:nvSpPr>
        <p:spPr>
          <a:xfrm>
            <a:off x="682328" y="2057400"/>
            <a:ext cx="3194943"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t-BR" noProof="0"/>
              <a:t>Clique para editar os estilos de texto Mestres</a:t>
            </a:r>
          </a:p>
        </p:txBody>
      </p:sp>
      <p:sp>
        <p:nvSpPr>
          <p:cNvPr id="5" name="Espaço Reservado para Data 4">
            <a:extLst>
              <a:ext uri="{FF2B5EF4-FFF2-40B4-BE49-F238E27FC236}">
                <a16:creationId xmlns:a16="http://schemas.microsoft.com/office/drawing/2014/main" xmlns="" id="{30B2B8E4-DF23-4701-B28A-B9E5700B31BD}"/>
              </a:ext>
            </a:extLst>
          </p:cNvPr>
          <p:cNvSpPr>
            <a:spLocks noGrp="1"/>
          </p:cNvSpPr>
          <p:nvPr>
            <p:ph type="dt" sz="half" idx="10"/>
          </p:nvPr>
        </p:nvSpPr>
        <p:spPr/>
        <p:txBody>
          <a:bodyPr rtlCol="0"/>
          <a:lstStyle/>
          <a:p>
            <a:pPr rtl="0"/>
            <a:fld id="{B5F9A35B-8B6A-4F2A-8EC3-4ACC47F2C92C}" type="datetime1">
              <a:rPr lang="pt-BR" noProof="0" smtClean="0"/>
              <a:pPr rtl="0"/>
              <a:t>29/04/2020</a:t>
            </a:fld>
            <a:endParaRPr lang="pt-BR" noProof="0"/>
          </a:p>
        </p:txBody>
      </p:sp>
      <p:sp>
        <p:nvSpPr>
          <p:cNvPr id="6" name="Espaço Reservado para Rodapé 5">
            <a:extLst>
              <a:ext uri="{FF2B5EF4-FFF2-40B4-BE49-F238E27FC236}">
                <a16:creationId xmlns:a16="http://schemas.microsoft.com/office/drawing/2014/main" xmlns="" id="{546DE909-4588-4CF5-B2FA-B76312433413}"/>
              </a:ext>
            </a:extLst>
          </p:cNvPr>
          <p:cNvSpPr>
            <a:spLocks noGrp="1"/>
          </p:cNvSpPr>
          <p:nvPr>
            <p:ph type="ftr" sz="quarter" idx="11"/>
          </p:nvPr>
        </p:nvSpPr>
        <p:spPr/>
        <p:txBody>
          <a:bodyPr rtlCol="0"/>
          <a:lstStyle/>
          <a:p>
            <a:pPr rtl="0"/>
            <a:endParaRPr lang="pt-BR" noProof="0"/>
          </a:p>
        </p:txBody>
      </p:sp>
      <p:sp>
        <p:nvSpPr>
          <p:cNvPr id="7" name="Espaço Reservado para o Número do Slide 6">
            <a:extLst>
              <a:ext uri="{FF2B5EF4-FFF2-40B4-BE49-F238E27FC236}">
                <a16:creationId xmlns:a16="http://schemas.microsoft.com/office/drawing/2014/main" xmlns="" id="{69EA005E-65C2-4007-815C-52F23809FC2F}"/>
              </a:ext>
            </a:extLst>
          </p:cNvPr>
          <p:cNvSpPr>
            <a:spLocks noGrp="1"/>
          </p:cNvSpPr>
          <p:nvPr>
            <p:ph type="sldNum" sz="quarter" idx="12"/>
          </p:nvPr>
        </p:nvSpPr>
        <p:spPr/>
        <p:txBody>
          <a:bodyPr rtlCol="0"/>
          <a:lstStyle/>
          <a:p>
            <a:pPr rtl="0"/>
            <a:fld id="{5A4A7955-6230-48B4-BD8B-A7C460F75945}" type="slidenum">
              <a:rPr lang="pt-BR" noProof="0" smtClean="0"/>
              <a:pPr rtl="0"/>
              <a:t>‹nº›</a:t>
            </a:fld>
            <a:endParaRPr lang="pt-BR" noProof="0"/>
          </a:p>
        </p:txBody>
      </p:sp>
    </p:spTree>
    <p:extLst>
      <p:ext uri="{BB962C8B-B14F-4D97-AF65-F5344CB8AC3E}">
        <p14:creationId xmlns:p14="http://schemas.microsoft.com/office/powerpoint/2010/main" xmlns="" val="1550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hingle">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xmlns="" id="{D8373118-F27D-412D-B19A-2DB8C810159B}"/>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pPr rtl="0"/>
            <a:r>
              <a:rPr lang="pt-BR" noProof="0"/>
              <a:t>Clique para editar o estilo de título Mestre</a:t>
            </a:r>
          </a:p>
        </p:txBody>
      </p:sp>
      <p:sp>
        <p:nvSpPr>
          <p:cNvPr id="3" name="Espaço reservado para texto 2">
            <a:extLst>
              <a:ext uri="{FF2B5EF4-FFF2-40B4-BE49-F238E27FC236}">
                <a16:creationId xmlns:a16="http://schemas.microsoft.com/office/drawing/2014/main" xmlns="" id="{1B537CCC-B536-48B0-B893-63FFC2EBD3C4}"/>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rtl="0"/>
            <a:r>
              <a:rPr lang="pt-BR" noProof="0"/>
              <a:t>Clique para editar o texto Mestre</a:t>
            </a:r>
          </a:p>
          <a:p>
            <a:pPr lvl="1" rtl="0"/>
            <a:r>
              <a:rPr lang="pt-BR" noProof="0"/>
              <a:t>Segundo nível</a:t>
            </a:r>
          </a:p>
          <a:p>
            <a:pPr lvl="2" rtl="0"/>
            <a:r>
              <a:rPr lang="pt-BR" noProof="0"/>
              <a:t>Terceiro nível</a:t>
            </a:r>
          </a:p>
          <a:p>
            <a:pPr lvl="3" rtl="0"/>
            <a:r>
              <a:rPr lang="pt-BR" noProof="0"/>
              <a:t>Quarto nível</a:t>
            </a:r>
          </a:p>
          <a:p>
            <a:pPr lvl="4" rtl="0"/>
            <a:r>
              <a:rPr lang="pt-BR" noProof="0"/>
              <a:t>Quinto nível</a:t>
            </a:r>
          </a:p>
        </p:txBody>
      </p:sp>
      <p:sp>
        <p:nvSpPr>
          <p:cNvPr id="4" name="Espaço Reservado para Data 3">
            <a:extLst>
              <a:ext uri="{FF2B5EF4-FFF2-40B4-BE49-F238E27FC236}">
                <a16:creationId xmlns:a16="http://schemas.microsoft.com/office/drawing/2014/main" xmlns="" id="{65CE552F-73E7-48CE-AAB3-E947C535D56A}"/>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1C8746D1-9D54-4B29-B28D-53544FAAF007}" type="datetime1">
              <a:rPr lang="pt-BR" noProof="0" smtClean="0"/>
              <a:pPr rtl="0"/>
              <a:t>29/04/2020</a:t>
            </a:fld>
            <a:endParaRPr lang="pt-BR" noProof="0"/>
          </a:p>
        </p:txBody>
      </p:sp>
      <p:sp>
        <p:nvSpPr>
          <p:cNvPr id="5" name="Espaço Reservado para Rodapé 4">
            <a:extLst>
              <a:ext uri="{FF2B5EF4-FFF2-40B4-BE49-F238E27FC236}">
                <a16:creationId xmlns:a16="http://schemas.microsoft.com/office/drawing/2014/main" xmlns="" id="{46E40B4F-2015-4E9F-BCB3-E0BFA4AF9A34}"/>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pt-BR" noProof="0"/>
          </a:p>
        </p:txBody>
      </p:sp>
      <p:sp>
        <p:nvSpPr>
          <p:cNvPr id="6" name="Espaço Reservado para o Número do Slide 5">
            <a:extLst>
              <a:ext uri="{FF2B5EF4-FFF2-40B4-BE49-F238E27FC236}">
                <a16:creationId xmlns:a16="http://schemas.microsoft.com/office/drawing/2014/main" xmlns="" id="{DB610C3C-BBD3-4864-98E4-5D7B08A62747}"/>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5A4A7955-6230-48B4-BD8B-A7C460F75945}" type="slidenum">
              <a:rPr lang="pt-BR" noProof="0" smtClean="0"/>
              <a:pPr rtl="0"/>
              <a:t>‹nº›</a:t>
            </a:fld>
            <a:endParaRPr lang="pt-BR" noProof="0"/>
          </a:p>
        </p:txBody>
      </p:sp>
    </p:spTree>
    <p:extLst>
      <p:ext uri="{BB962C8B-B14F-4D97-AF65-F5344CB8AC3E}">
        <p14:creationId xmlns:p14="http://schemas.microsoft.com/office/powerpoint/2010/main" xmlns="" val="2432680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80" r:id="rId3"/>
    <p:sldLayoutId id="2147483674" r:id="rId4"/>
    <p:sldLayoutId id="2147483681" r:id="rId5"/>
    <p:sldLayoutId id="2147483682" r:id="rId6"/>
    <p:sldLayoutId id="2147483683" r:id="rId7"/>
    <p:sldLayoutId id="2147483684" r:id="rId8"/>
    <p:sldLayoutId id="2147483685" r:id="rId9"/>
    <p:sldLayoutId id="2147483686" r:id="rId10"/>
    <p:sldLayoutId id="214748368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shingle">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xmlns="" id="{D8373118-F27D-412D-B19A-2DB8C810159B}"/>
              </a:ext>
            </a:extLst>
          </p:cNvPr>
          <p:cNvSpPr>
            <a:spLocks noGrp="1"/>
          </p:cNvSpPr>
          <p:nvPr>
            <p:ph type="title"/>
          </p:nvPr>
        </p:nvSpPr>
        <p:spPr>
          <a:xfrm>
            <a:off x="681039" y="365129"/>
            <a:ext cx="8543925" cy="1325563"/>
          </a:xfrm>
          <a:prstGeom prst="rect">
            <a:avLst/>
          </a:prstGeom>
        </p:spPr>
        <p:txBody>
          <a:bodyPr vert="horz" lIns="91440" tIns="45720" rIns="91440" bIns="45720" rtlCol="0" anchor="ctr">
            <a:normAutofit/>
          </a:bodyPr>
          <a:lstStyle/>
          <a:p>
            <a:pPr rtl="0"/>
            <a:r>
              <a:rPr lang="pt-BR" noProof="0" dirty="0"/>
              <a:t>Clique para editar o estilo de título Mestre</a:t>
            </a:r>
          </a:p>
        </p:txBody>
      </p:sp>
      <p:sp>
        <p:nvSpPr>
          <p:cNvPr id="3" name="Espaço reservado para texto 2">
            <a:extLst>
              <a:ext uri="{FF2B5EF4-FFF2-40B4-BE49-F238E27FC236}">
                <a16:creationId xmlns:a16="http://schemas.microsoft.com/office/drawing/2014/main" xmlns="" id="{1B537CCC-B536-48B0-B893-63FFC2EBD3C4}"/>
              </a:ext>
            </a:extLst>
          </p:cNvPr>
          <p:cNvSpPr>
            <a:spLocks noGrp="1"/>
          </p:cNvSpPr>
          <p:nvPr>
            <p:ph type="body" idx="1"/>
          </p:nvPr>
        </p:nvSpPr>
        <p:spPr>
          <a:xfrm>
            <a:off x="681039" y="1825625"/>
            <a:ext cx="8543925" cy="4351338"/>
          </a:xfrm>
          <a:prstGeom prst="rect">
            <a:avLst/>
          </a:prstGeom>
        </p:spPr>
        <p:txBody>
          <a:bodyPr vert="horz" lIns="91440" tIns="45720" rIns="91440" bIns="45720" rtlCol="0">
            <a:normAutofit/>
          </a:bodyPr>
          <a:lstStyle/>
          <a:p>
            <a:pPr lvl="0" rtl="0"/>
            <a:r>
              <a:rPr lang="pt-BR" noProof="0" dirty="0"/>
              <a:t>Clique para editar o texto Mestre</a:t>
            </a:r>
          </a:p>
          <a:p>
            <a:pPr lvl="1" rtl="0"/>
            <a:r>
              <a:rPr lang="pt-BR" noProof="0" dirty="0"/>
              <a:t>Segundo nível</a:t>
            </a:r>
          </a:p>
          <a:p>
            <a:pPr lvl="2" rtl="0"/>
            <a:r>
              <a:rPr lang="pt-BR" noProof="0" dirty="0"/>
              <a:t>Terceiro nível</a:t>
            </a:r>
          </a:p>
          <a:p>
            <a:pPr lvl="3" rtl="0"/>
            <a:r>
              <a:rPr lang="pt-BR" noProof="0" dirty="0"/>
              <a:t>Quarto nível</a:t>
            </a:r>
          </a:p>
          <a:p>
            <a:pPr lvl="4" rtl="0"/>
            <a:r>
              <a:rPr lang="pt-BR" noProof="0" dirty="0"/>
              <a:t>Quinto nível</a:t>
            </a:r>
          </a:p>
        </p:txBody>
      </p:sp>
      <p:sp>
        <p:nvSpPr>
          <p:cNvPr id="4" name="Espaço Reservado para Data 3">
            <a:extLst>
              <a:ext uri="{FF2B5EF4-FFF2-40B4-BE49-F238E27FC236}">
                <a16:creationId xmlns:a16="http://schemas.microsoft.com/office/drawing/2014/main" xmlns="" id="{65CE552F-73E7-48CE-AAB3-E947C535D56A}"/>
              </a:ext>
            </a:extLst>
          </p:cNvPr>
          <p:cNvSpPr>
            <a:spLocks noGrp="1"/>
          </p:cNvSpPr>
          <p:nvPr>
            <p:ph type="dt" sz="half" idx="2"/>
          </p:nvPr>
        </p:nvSpPr>
        <p:spPr>
          <a:xfrm>
            <a:off x="681042" y="6356365"/>
            <a:ext cx="2228850"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rtl="0"/>
            <a:fld id="{E84B8DA6-6970-44C4-A999-BC8AB4988B06}" type="datetime1">
              <a:rPr lang="pt-BR" noProof="0" smtClean="0"/>
              <a:pPr rtl="0"/>
              <a:t>29/04/2020</a:t>
            </a:fld>
            <a:endParaRPr lang="pt-BR" noProof="0" dirty="0"/>
          </a:p>
        </p:txBody>
      </p:sp>
      <p:sp>
        <p:nvSpPr>
          <p:cNvPr id="5" name="Espaço Reservado para Rodapé 4">
            <a:extLst>
              <a:ext uri="{FF2B5EF4-FFF2-40B4-BE49-F238E27FC236}">
                <a16:creationId xmlns:a16="http://schemas.microsoft.com/office/drawing/2014/main" xmlns="" id="{46E40B4F-2015-4E9F-BCB3-E0BFA4AF9A34}"/>
              </a:ext>
            </a:extLst>
          </p:cNvPr>
          <p:cNvSpPr>
            <a:spLocks noGrp="1"/>
          </p:cNvSpPr>
          <p:nvPr>
            <p:ph type="ftr" sz="quarter" idx="3"/>
          </p:nvPr>
        </p:nvSpPr>
        <p:spPr>
          <a:xfrm>
            <a:off x="3281364" y="6356365"/>
            <a:ext cx="3343275"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pPr rtl="0"/>
            <a:endParaRPr lang="pt-BR" noProof="0" dirty="0"/>
          </a:p>
        </p:txBody>
      </p:sp>
      <p:sp>
        <p:nvSpPr>
          <p:cNvPr id="6" name="Espaço Reservado para o Número do Slide 5">
            <a:extLst>
              <a:ext uri="{FF2B5EF4-FFF2-40B4-BE49-F238E27FC236}">
                <a16:creationId xmlns:a16="http://schemas.microsoft.com/office/drawing/2014/main" xmlns="" id="{DB610C3C-BBD3-4864-98E4-5D7B08A62747}"/>
              </a:ext>
            </a:extLst>
          </p:cNvPr>
          <p:cNvSpPr>
            <a:spLocks noGrp="1"/>
          </p:cNvSpPr>
          <p:nvPr>
            <p:ph type="sldNum" sz="quarter" idx="4"/>
          </p:nvPr>
        </p:nvSpPr>
        <p:spPr>
          <a:xfrm>
            <a:off x="6996116" y="6356365"/>
            <a:ext cx="222885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5A4A7955-6230-48B4-BD8B-A7C460F75945}" type="slidenum">
              <a:rPr lang="pt-BR" noProof="0" smtClean="0"/>
              <a:pPr rtl="0"/>
              <a:t>‹nº›</a:t>
            </a:fld>
            <a:endParaRPr lang="pt-BR" noProof="0" dirty="0"/>
          </a:p>
        </p:txBody>
      </p:sp>
    </p:spTree>
    <p:extLst>
      <p:ext uri="{BB962C8B-B14F-4D97-AF65-F5344CB8AC3E}">
        <p14:creationId xmlns:p14="http://schemas.microsoft.com/office/powerpoint/2010/main" xmlns="" val="243268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742972"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85744" indent="-185744" algn="l" defTabSz="742972" rtl="0" eaLnBrk="1" latinLnBrk="0" hangingPunct="1">
        <a:lnSpc>
          <a:spcPct val="90000"/>
        </a:lnSpc>
        <a:spcBef>
          <a:spcPts val="813"/>
        </a:spcBef>
        <a:buFont typeface="Arial" panose="020B0604020202020204" pitchFamily="34" charset="0"/>
        <a:buChar char="•"/>
        <a:defRPr sz="2300" kern="1200">
          <a:solidFill>
            <a:schemeClr val="tx1"/>
          </a:solidFill>
          <a:latin typeface="+mn-lt"/>
          <a:ea typeface="+mn-ea"/>
          <a:cs typeface="+mn-cs"/>
        </a:defRPr>
      </a:lvl1pPr>
      <a:lvl2pPr marL="557230" indent="-185744" algn="l" defTabSz="742972" rtl="0" eaLnBrk="1" latinLnBrk="0" hangingPunct="1">
        <a:lnSpc>
          <a:spcPct val="90000"/>
        </a:lnSpc>
        <a:spcBef>
          <a:spcPts val="406"/>
        </a:spcBef>
        <a:buFont typeface="Arial" panose="020B0604020202020204" pitchFamily="34" charset="0"/>
        <a:buChar char="•"/>
        <a:defRPr sz="1900" kern="1200">
          <a:solidFill>
            <a:schemeClr val="tx1"/>
          </a:solidFill>
          <a:latin typeface="+mn-lt"/>
          <a:ea typeface="+mn-ea"/>
          <a:cs typeface="+mn-cs"/>
        </a:defRPr>
      </a:lvl2pPr>
      <a:lvl3pPr marL="928716" indent="-185744" algn="l" defTabSz="742972" rtl="0" eaLnBrk="1" latinLnBrk="0" hangingPunct="1">
        <a:lnSpc>
          <a:spcPct val="90000"/>
        </a:lnSpc>
        <a:spcBef>
          <a:spcPts val="406"/>
        </a:spcBef>
        <a:buFont typeface="Arial" panose="020B0604020202020204" pitchFamily="34" charset="0"/>
        <a:buChar char="•"/>
        <a:defRPr sz="1600" kern="1200">
          <a:solidFill>
            <a:schemeClr val="tx1"/>
          </a:solidFill>
          <a:latin typeface="+mn-lt"/>
          <a:ea typeface="+mn-ea"/>
          <a:cs typeface="+mn-cs"/>
        </a:defRPr>
      </a:lvl3pPr>
      <a:lvl4pPr marL="1300202" indent="-185744" algn="l" defTabSz="742972" rtl="0" eaLnBrk="1" latinLnBrk="0" hangingPunct="1">
        <a:lnSpc>
          <a:spcPct val="90000"/>
        </a:lnSpc>
        <a:spcBef>
          <a:spcPts val="406"/>
        </a:spcBef>
        <a:buFont typeface="Arial" panose="020B0604020202020204" pitchFamily="34" charset="0"/>
        <a:buChar char="•"/>
        <a:defRPr sz="1500" kern="1200">
          <a:solidFill>
            <a:schemeClr val="tx1"/>
          </a:solidFill>
          <a:latin typeface="+mn-lt"/>
          <a:ea typeface="+mn-ea"/>
          <a:cs typeface="+mn-cs"/>
        </a:defRPr>
      </a:lvl4pPr>
      <a:lvl5pPr marL="1671689" indent="-185744" algn="l" defTabSz="742972" rtl="0" eaLnBrk="1" latinLnBrk="0" hangingPunct="1">
        <a:lnSpc>
          <a:spcPct val="90000"/>
        </a:lnSpc>
        <a:spcBef>
          <a:spcPts val="406"/>
        </a:spcBef>
        <a:buFont typeface="Arial" panose="020B0604020202020204" pitchFamily="34" charset="0"/>
        <a:buChar char="•"/>
        <a:defRPr sz="1500" kern="1200">
          <a:solidFill>
            <a:schemeClr val="tx1"/>
          </a:solidFill>
          <a:latin typeface="+mn-lt"/>
          <a:ea typeface="+mn-ea"/>
          <a:cs typeface="+mn-cs"/>
        </a:defRPr>
      </a:lvl5pPr>
      <a:lvl6pPr marL="2043174" indent="-185744" algn="l" defTabSz="742972" rtl="0" eaLnBrk="1" latinLnBrk="0" hangingPunct="1">
        <a:lnSpc>
          <a:spcPct val="90000"/>
        </a:lnSpc>
        <a:spcBef>
          <a:spcPts val="406"/>
        </a:spcBef>
        <a:buFont typeface="Arial" panose="020B0604020202020204" pitchFamily="34" charset="0"/>
        <a:buChar char="•"/>
        <a:defRPr sz="1500" kern="1200">
          <a:solidFill>
            <a:schemeClr val="tx1"/>
          </a:solidFill>
          <a:latin typeface="+mn-lt"/>
          <a:ea typeface="+mn-ea"/>
          <a:cs typeface="+mn-cs"/>
        </a:defRPr>
      </a:lvl6pPr>
      <a:lvl7pPr marL="2414662" indent="-185744" algn="l" defTabSz="742972" rtl="0" eaLnBrk="1" latinLnBrk="0" hangingPunct="1">
        <a:lnSpc>
          <a:spcPct val="90000"/>
        </a:lnSpc>
        <a:spcBef>
          <a:spcPts val="406"/>
        </a:spcBef>
        <a:buFont typeface="Arial" panose="020B0604020202020204" pitchFamily="34" charset="0"/>
        <a:buChar char="•"/>
        <a:defRPr sz="1500" kern="1200">
          <a:solidFill>
            <a:schemeClr val="tx1"/>
          </a:solidFill>
          <a:latin typeface="+mn-lt"/>
          <a:ea typeface="+mn-ea"/>
          <a:cs typeface="+mn-cs"/>
        </a:defRPr>
      </a:lvl7pPr>
      <a:lvl8pPr marL="2786149" indent="-185744" algn="l" defTabSz="742972" rtl="0" eaLnBrk="1" latinLnBrk="0" hangingPunct="1">
        <a:lnSpc>
          <a:spcPct val="90000"/>
        </a:lnSpc>
        <a:spcBef>
          <a:spcPts val="406"/>
        </a:spcBef>
        <a:buFont typeface="Arial" panose="020B0604020202020204" pitchFamily="34" charset="0"/>
        <a:buChar char="•"/>
        <a:defRPr sz="1500" kern="1200">
          <a:solidFill>
            <a:schemeClr val="tx1"/>
          </a:solidFill>
          <a:latin typeface="+mn-lt"/>
          <a:ea typeface="+mn-ea"/>
          <a:cs typeface="+mn-cs"/>
        </a:defRPr>
      </a:lvl8pPr>
      <a:lvl9pPr marL="3157634" indent="-185744" algn="l" defTabSz="742972" rtl="0" eaLnBrk="1" latinLnBrk="0" hangingPunct="1">
        <a:lnSpc>
          <a:spcPct val="90000"/>
        </a:lnSpc>
        <a:spcBef>
          <a:spcPts val="406"/>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42972" rtl="0" eaLnBrk="1" latinLnBrk="0" hangingPunct="1">
        <a:defRPr sz="1500" kern="1200">
          <a:solidFill>
            <a:schemeClr val="tx1"/>
          </a:solidFill>
          <a:latin typeface="+mn-lt"/>
          <a:ea typeface="+mn-ea"/>
          <a:cs typeface="+mn-cs"/>
        </a:defRPr>
      </a:lvl1pPr>
      <a:lvl2pPr marL="371486" algn="l" defTabSz="742972" rtl="0" eaLnBrk="1" latinLnBrk="0" hangingPunct="1">
        <a:defRPr sz="1500" kern="1200">
          <a:solidFill>
            <a:schemeClr val="tx1"/>
          </a:solidFill>
          <a:latin typeface="+mn-lt"/>
          <a:ea typeface="+mn-ea"/>
          <a:cs typeface="+mn-cs"/>
        </a:defRPr>
      </a:lvl2pPr>
      <a:lvl3pPr marL="742972" algn="l" defTabSz="742972" rtl="0" eaLnBrk="1" latinLnBrk="0" hangingPunct="1">
        <a:defRPr sz="1500" kern="1200">
          <a:solidFill>
            <a:schemeClr val="tx1"/>
          </a:solidFill>
          <a:latin typeface="+mn-lt"/>
          <a:ea typeface="+mn-ea"/>
          <a:cs typeface="+mn-cs"/>
        </a:defRPr>
      </a:lvl3pPr>
      <a:lvl4pPr marL="1114459" algn="l" defTabSz="742972" rtl="0" eaLnBrk="1" latinLnBrk="0" hangingPunct="1">
        <a:defRPr sz="1500" kern="1200">
          <a:solidFill>
            <a:schemeClr val="tx1"/>
          </a:solidFill>
          <a:latin typeface="+mn-lt"/>
          <a:ea typeface="+mn-ea"/>
          <a:cs typeface="+mn-cs"/>
        </a:defRPr>
      </a:lvl4pPr>
      <a:lvl5pPr marL="1485946" algn="l" defTabSz="742972" rtl="0" eaLnBrk="1" latinLnBrk="0" hangingPunct="1">
        <a:defRPr sz="1500" kern="1200">
          <a:solidFill>
            <a:schemeClr val="tx1"/>
          </a:solidFill>
          <a:latin typeface="+mn-lt"/>
          <a:ea typeface="+mn-ea"/>
          <a:cs typeface="+mn-cs"/>
        </a:defRPr>
      </a:lvl5pPr>
      <a:lvl6pPr marL="1857431" algn="l" defTabSz="742972" rtl="0" eaLnBrk="1" latinLnBrk="0" hangingPunct="1">
        <a:defRPr sz="1500" kern="1200">
          <a:solidFill>
            <a:schemeClr val="tx1"/>
          </a:solidFill>
          <a:latin typeface="+mn-lt"/>
          <a:ea typeface="+mn-ea"/>
          <a:cs typeface="+mn-cs"/>
        </a:defRPr>
      </a:lvl6pPr>
      <a:lvl7pPr marL="2228919" algn="l" defTabSz="742972" rtl="0" eaLnBrk="1" latinLnBrk="0" hangingPunct="1">
        <a:defRPr sz="1500" kern="1200">
          <a:solidFill>
            <a:schemeClr val="tx1"/>
          </a:solidFill>
          <a:latin typeface="+mn-lt"/>
          <a:ea typeface="+mn-ea"/>
          <a:cs typeface="+mn-cs"/>
        </a:defRPr>
      </a:lvl7pPr>
      <a:lvl8pPr marL="2600405" algn="l" defTabSz="742972" rtl="0" eaLnBrk="1" latinLnBrk="0" hangingPunct="1">
        <a:defRPr sz="1500" kern="1200">
          <a:solidFill>
            <a:schemeClr val="tx1"/>
          </a:solidFill>
          <a:latin typeface="+mn-lt"/>
          <a:ea typeface="+mn-ea"/>
          <a:cs typeface="+mn-cs"/>
        </a:defRPr>
      </a:lvl8pPr>
      <a:lvl9pPr marL="2971890" algn="l" defTabSz="74297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1.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0.svg"/><Relationship Id="rId5" Type="http://schemas.openxmlformats.org/officeDocument/2006/relationships/image" Target="../media/image57.png"/><Relationship Id="rId4" Type="http://schemas.openxmlformats.org/officeDocument/2006/relationships/image" Target="../media/image58.sv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1.gif"/><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68.gif"/></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8.gif"/></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60.svg"/><Relationship Id="rId5" Type="http://schemas.openxmlformats.org/officeDocument/2006/relationships/image" Target="../media/image57.png"/><Relationship Id="rId4" Type="http://schemas.openxmlformats.org/officeDocument/2006/relationships/image" Target="../media/image58.sv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3.svg"/></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60.svg"/><Relationship Id="rId5" Type="http://schemas.openxmlformats.org/officeDocument/2006/relationships/image" Target="../media/image57.png"/><Relationship Id="rId4" Type="http://schemas.openxmlformats.org/officeDocument/2006/relationships/image" Target="../media/image58.sv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chart" Target="../charts/chart7.xml"/><Relationship Id="rId7" Type="http://schemas.openxmlformats.org/officeDocument/2006/relationships/chart" Target="../charts/chart11.xm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60.svg"/><Relationship Id="rId5" Type="http://schemas.openxmlformats.org/officeDocument/2006/relationships/image" Target="../media/image57.png"/><Relationship Id="rId4" Type="http://schemas.openxmlformats.org/officeDocument/2006/relationships/image" Target="../media/image58.sv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60.svg"/><Relationship Id="rId5" Type="http://schemas.openxmlformats.org/officeDocument/2006/relationships/image" Target="../media/image57.png"/><Relationship Id="rId4" Type="http://schemas.openxmlformats.org/officeDocument/2006/relationships/image" Target="../media/image58.sv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6.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5.png"/><Relationship Id="rId2" Type="http://schemas.openxmlformats.org/officeDocument/2006/relationships/image" Target="../media/image96.png"/><Relationship Id="rId16" Type="http://schemas.openxmlformats.org/officeDocument/2006/relationships/image" Target="../media/image109.png"/><Relationship Id="rId1" Type="http://schemas.openxmlformats.org/officeDocument/2006/relationships/slideLayout" Target="../slideLayouts/slideLayout4.xml"/><Relationship Id="rId6" Type="http://schemas.openxmlformats.org/officeDocument/2006/relationships/image" Target="../media/image100.png"/><Relationship Id="rId11" Type="http://schemas.openxmlformats.org/officeDocument/2006/relationships/hyperlink" Target="http://transparencia.causalgov.br/" TargetMode="External"/><Relationship Id="rId5" Type="http://schemas.openxmlformats.org/officeDocument/2006/relationships/image" Target="../media/image99.png"/><Relationship Id="rId15" Type="http://schemas.openxmlformats.org/officeDocument/2006/relationships/image" Target="../media/image108.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8" Type="http://schemas.openxmlformats.org/officeDocument/2006/relationships/hyperlink" Target="https://transparencia.causp.gov.br/?page_id=25156" TargetMode="External"/><Relationship Id="rId13" Type="http://schemas.openxmlformats.org/officeDocument/2006/relationships/hyperlink" Target="https://transparencia.causp.gov.br/?page_id=25172" TargetMode="External"/><Relationship Id="rId18" Type="http://schemas.openxmlformats.org/officeDocument/2006/relationships/hyperlink" Target="https://transparencia.causp.gov.br/?page_id=25185" TargetMode="External"/><Relationship Id="rId26" Type="http://schemas.openxmlformats.org/officeDocument/2006/relationships/hyperlink" Target="https://transparencia.causp.gov.br/?page_id=25213" TargetMode="External"/><Relationship Id="rId39" Type="http://schemas.openxmlformats.org/officeDocument/2006/relationships/hyperlink" Target="https://transparencia.causp.gov.br/?page_id=25251" TargetMode="External"/><Relationship Id="rId3" Type="http://schemas.openxmlformats.org/officeDocument/2006/relationships/hyperlink" Target="https://transparencia.causp.gov.br/?page_id=25142" TargetMode="External"/><Relationship Id="rId21" Type="http://schemas.openxmlformats.org/officeDocument/2006/relationships/hyperlink" Target="https://transparencia.causp.gov.br/?page_id=25193" TargetMode="External"/><Relationship Id="rId34" Type="http://schemas.openxmlformats.org/officeDocument/2006/relationships/hyperlink" Target="https://transparencia.causp.gov.br/?page_id=25234" TargetMode="External"/><Relationship Id="rId42" Type="http://schemas.openxmlformats.org/officeDocument/2006/relationships/hyperlink" Target="https://transparencia.causp.gov.br/?page_id=25260" TargetMode="External"/><Relationship Id="rId7" Type="http://schemas.openxmlformats.org/officeDocument/2006/relationships/hyperlink" Target="https://transparencia.causp.gov.br/?page_id=25153" TargetMode="External"/><Relationship Id="rId12" Type="http://schemas.openxmlformats.org/officeDocument/2006/relationships/hyperlink" Target="https://transparencia.causp.gov.br/?page_id=25169" TargetMode="External"/><Relationship Id="rId17" Type="http://schemas.openxmlformats.org/officeDocument/2006/relationships/hyperlink" Target="https://transparencia.causp.gov.br/?page_id=25183" TargetMode="External"/><Relationship Id="rId25" Type="http://schemas.openxmlformats.org/officeDocument/2006/relationships/hyperlink" Target="https://transparencia.causp.gov.br/?page_id=25211" TargetMode="External"/><Relationship Id="rId33" Type="http://schemas.openxmlformats.org/officeDocument/2006/relationships/hyperlink" Target="https://transparencia.causp.gov.br/?page_id=25231" TargetMode="External"/><Relationship Id="rId38" Type="http://schemas.openxmlformats.org/officeDocument/2006/relationships/hyperlink" Target="https://transparencia.causp.gov.br/?page_id=25243" TargetMode="External"/><Relationship Id="rId2" Type="http://schemas.openxmlformats.org/officeDocument/2006/relationships/hyperlink" Target="https://transparencia.causp.gov.br/?page_id=25139" TargetMode="External"/><Relationship Id="rId16" Type="http://schemas.openxmlformats.org/officeDocument/2006/relationships/hyperlink" Target="https://transparencia.causp.gov.br/?page_id=25179" TargetMode="External"/><Relationship Id="rId20" Type="http://schemas.openxmlformats.org/officeDocument/2006/relationships/hyperlink" Target="https://transparencia.causp.gov.br/?page_id=25190" TargetMode="External"/><Relationship Id="rId29" Type="http://schemas.openxmlformats.org/officeDocument/2006/relationships/hyperlink" Target="https://transparencia.causp.gov.br/?page_id=25220" TargetMode="External"/><Relationship Id="rId41" Type="http://schemas.openxmlformats.org/officeDocument/2006/relationships/hyperlink" Target="https://transparencia.causp.gov.br/?page_id=25258" TargetMode="External"/><Relationship Id="rId1" Type="http://schemas.openxmlformats.org/officeDocument/2006/relationships/slideLayout" Target="../slideLayouts/slideLayout4.xml"/><Relationship Id="rId6" Type="http://schemas.openxmlformats.org/officeDocument/2006/relationships/hyperlink" Target="https://transparencia.causp.gov.br/?page_id=25150" TargetMode="External"/><Relationship Id="rId11" Type="http://schemas.openxmlformats.org/officeDocument/2006/relationships/hyperlink" Target="https://transparencia.causp.gov.br/?page_id=25166" TargetMode="External"/><Relationship Id="rId24" Type="http://schemas.openxmlformats.org/officeDocument/2006/relationships/hyperlink" Target="https://transparencia.causp.gov.br/?page_id=25207" TargetMode="External"/><Relationship Id="rId32" Type="http://schemas.openxmlformats.org/officeDocument/2006/relationships/hyperlink" Target="https://transparencia.causp.gov.br/?page_id=25229" TargetMode="External"/><Relationship Id="rId37" Type="http://schemas.openxmlformats.org/officeDocument/2006/relationships/hyperlink" Target="https://transparencia.causp.gov.br/?page_id=25240" TargetMode="External"/><Relationship Id="rId40" Type="http://schemas.openxmlformats.org/officeDocument/2006/relationships/hyperlink" Target="https://transparencia.causp.gov.br/?page_id=25255" TargetMode="External"/><Relationship Id="rId45" Type="http://schemas.openxmlformats.org/officeDocument/2006/relationships/hyperlink" Target="https://transparencia.causp.gov.br/?page_id=25266" TargetMode="External"/><Relationship Id="rId5" Type="http://schemas.openxmlformats.org/officeDocument/2006/relationships/hyperlink" Target="https://transparencia.causp.gov.br/?page_id=25148" TargetMode="External"/><Relationship Id="rId15" Type="http://schemas.openxmlformats.org/officeDocument/2006/relationships/hyperlink" Target="https://transparencia.causp.gov.br/?page_id=25176" TargetMode="External"/><Relationship Id="rId23" Type="http://schemas.openxmlformats.org/officeDocument/2006/relationships/hyperlink" Target="https://transparencia.causp.gov.br/?page_id=25197" TargetMode="External"/><Relationship Id="rId28" Type="http://schemas.openxmlformats.org/officeDocument/2006/relationships/hyperlink" Target="https://transparencia.causp.gov.br/?page_id=25218" TargetMode="External"/><Relationship Id="rId36" Type="http://schemas.openxmlformats.org/officeDocument/2006/relationships/hyperlink" Target="https://transparencia.causp.gov.br/?page_id=25238" TargetMode="External"/><Relationship Id="rId10" Type="http://schemas.openxmlformats.org/officeDocument/2006/relationships/hyperlink" Target="https://transparencia.causp.gov.br/?page_id=25163" TargetMode="External"/><Relationship Id="rId19" Type="http://schemas.openxmlformats.org/officeDocument/2006/relationships/hyperlink" Target="https://transparencia.causp.gov.br/?page_id=25188" TargetMode="External"/><Relationship Id="rId31" Type="http://schemas.openxmlformats.org/officeDocument/2006/relationships/hyperlink" Target="https://transparencia.causp.gov.br/?page_id=25224" TargetMode="External"/><Relationship Id="rId44" Type="http://schemas.openxmlformats.org/officeDocument/2006/relationships/hyperlink" Target="https://transparencia.causp.gov.br/?page_id=25264" TargetMode="External"/><Relationship Id="rId4" Type="http://schemas.openxmlformats.org/officeDocument/2006/relationships/hyperlink" Target="https://transparencia.causp.gov.br/?page_id=25145" TargetMode="External"/><Relationship Id="rId9" Type="http://schemas.openxmlformats.org/officeDocument/2006/relationships/hyperlink" Target="https://transparencia.causp.gov.br/?page_id=25158" TargetMode="External"/><Relationship Id="rId14" Type="http://schemas.openxmlformats.org/officeDocument/2006/relationships/hyperlink" Target="https://transparencia.causp.gov.br/?page_id=25174" TargetMode="External"/><Relationship Id="rId22" Type="http://schemas.openxmlformats.org/officeDocument/2006/relationships/hyperlink" Target="https://transparencia.causp.gov.br/?page_id=25195" TargetMode="External"/><Relationship Id="rId27" Type="http://schemas.openxmlformats.org/officeDocument/2006/relationships/hyperlink" Target="https://transparencia.causp.gov.br/?page_id=25215" TargetMode="External"/><Relationship Id="rId30" Type="http://schemas.openxmlformats.org/officeDocument/2006/relationships/hyperlink" Target="https://transparencia.causp.gov.br/?page_id=25222" TargetMode="External"/><Relationship Id="rId35" Type="http://schemas.openxmlformats.org/officeDocument/2006/relationships/hyperlink" Target="https://transparencia.causp.gov.br/?page_id=25236" TargetMode="External"/><Relationship Id="rId43" Type="http://schemas.openxmlformats.org/officeDocument/2006/relationships/hyperlink" Target="https://transparencia.causp.gov.br/?page_id=25262"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60.svg"/><Relationship Id="rId5" Type="http://schemas.openxmlformats.org/officeDocument/2006/relationships/image" Target="../media/image57.png"/><Relationship Id="rId4" Type="http://schemas.openxmlformats.org/officeDocument/2006/relationships/image" Target="../media/image58.svg"/></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65.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s>
</file>

<file path=ppt/slides/_rels/slide66.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67.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6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69.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10" Type="http://schemas.openxmlformats.org/officeDocument/2006/relationships/image" Target="../media/image136.png"/><Relationship Id="rId4" Type="http://schemas.openxmlformats.org/officeDocument/2006/relationships/image" Target="../media/image130.jpeg"/><Relationship Id="rId9" Type="http://schemas.openxmlformats.org/officeDocument/2006/relationships/image" Target="../media/image135.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79.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7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notesSlide" Target="../notesSlides/notesSlide62.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43.png"/><Relationship Id="rId4" Type="http://schemas.openxmlformats.org/officeDocument/2006/relationships/image" Target="../media/image142.png"/></Relationships>
</file>

<file path=ppt/slides/_rels/slide7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76.xml.rels><?xml version="1.0" encoding="UTF-8" standalone="yes"?>
<Relationships xmlns="http://schemas.openxmlformats.org/package/2006/relationships"><Relationship Id="rId8" Type="http://schemas.openxmlformats.org/officeDocument/2006/relationships/chart" Target="../charts/chart25.xml"/><Relationship Id="rId13" Type="http://schemas.openxmlformats.org/officeDocument/2006/relationships/chart" Target="../charts/chart28.xml"/><Relationship Id="rId18" Type="http://schemas.openxmlformats.org/officeDocument/2006/relationships/chart" Target="../charts/chart33.xml"/><Relationship Id="rId3" Type="http://schemas.openxmlformats.org/officeDocument/2006/relationships/chart" Target="../charts/chart20.xml"/><Relationship Id="rId7" Type="http://schemas.openxmlformats.org/officeDocument/2006/relationships/chart" Target="../charts/chart24.xml"/><Relationship Id="rId12" Type="http://schemas.openxmlformats.org/officeDocument/2006/relationships/chart" Target="../charts/chart27.xml"/><Relationship Id="rId17" Type="http://schemas.openxmlformats.org/officeDocument/2006/relationships/chart" Target="../charts/chart32.xml"/><Relationship Id="rId2" Type="http://schemas.openxmlformats.org/officeDocument/2006/relationships/chart" Target="../charts/chart19.xml"/><Relationship Id="rId16" Type="http://schemas.openxmlformats.org/officeDocument/2006/relationships/chart" Target="../charts/chart31.xml"/><Relationship Id="rId1" Type="http://schemas.openxmlformats.org/officeDocument/2006/relationships/slideLayout" Target="../slideLayouts/slideLayout7.xml"/><Relationship Id="rId6" Type="http://schemas.openxmlformats.org/officeDocument/2006/relationships/chart" Target="../charts/chart23.xml"/><Relationship Id="rId11" Type="http://schemas.openxmlformats.org/officeDocument/2006/relationships/chart" Target="../charts/chart26.xml"/><Relationship Id="rId5" Type="http://schemas.openxmlformats.org/officeDocument/2006/relationships/chart" Target="../charts/chart22.xml"/><Relationship Id="rId15" Type="http://schemas.openxmlformats.org/officeDocument/2006/relationships/chart" Target="../charts/chart30.xml"/><Relationship Id="rId10" Type="http://schemas.openxmlformats.org/officeDocument/2006/relationships/image" Target="../media/image146.png"/><Relationship Id="rId4" Type="http://schemas.openxmlformats.org/officeDocument/2006/relationships/chart" Target="../charts/chart21.xml"/><Relationship Id="rId9" Type="http://schemas.openxmlformats.org/officeDocument/2006/relationships/image" Target="../media/image145.png"/><Relationship Id="rId14" Type="http://schemas.openxmlformats.org/officeDocument/2006/relationships/chart" Target="../charts/chart29.xml"/></Relationships>
</file>

<file path=ppt/slides/_rels/slide7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53.png"/><Relationship Id="rId3" Type="http://schemas.openxmlformats.org/officeDocument/2006/relationships/chart" Target="../charts/chart34.xml"/><Relationship Id="rId7" Type="http://schemas.openxmlformats.org/officeDocument/2006/relationships/image" Target="../media/image148.png"/><Relationship Id="rId12" Type="http://schemas.openxmlformats.org/officeDocument/2006/relationships/image" Target="../media/image152.png"/><Relationship Id="rId2" Type="http://schemas.openxmlformats.org/officeDocument/2006/relationships/notesSlide" Target="../notesSlides/notesSlide64.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151.png"/><Relationship Id="rId5" Type="http://schemas.openxmlformats.org/officeDocument/2006/relationships/image" Target="../media/image147.png"/><Relationship Id="rId10" Type="http://schemas.openxmlformats.org/officeDocument/2006/relationships/image" Target="../media/image150.png"/><Relationship Id="rId4" Type="http://schemas.openxmlformats.org/officeDocument/2006/relationships/chart" Target="../charts/chart35.xml"/><Relationship Id="rId9" Type="http://schemas.openxmlformats.org/officeDocument/2006/relationships/image" Target="../media/image149.png"/></Relationships>
</file>

<file path=ppt/slides/_rels/slide78.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61.png"/><Relationship Id="rId3" Type="http://schemas.openxmlformats.org/officeDocument/2006/relationships/chart" Target="../charts/chart36.xml"/><Relationship Id="rId7" Type="http://schemas.openxmlformats.org/officeDocument/2006/relationships/image" Target="../media/image155.png"/><Relationship Id="rId12" Type="http://schemas.openxmlformats.org/officeDocument/2006/relationships/image" Target="../media/image160.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159.png"/><Relationship Id="rId5" Type="http://schemas.openxmlformats.org/officeDocument/2006/relationships/image" Target="../media/image154.png"/><Relationship Id="rId10" Type="http://schemas.openxmlformats.org/officeDocument/2006/relationships/image" Target="../media/image158.png"/><Relationship Id="rId4" Type="http://schemas.openxmlformats.org/officeDocument/2006/relationships/chart" Target="../charts/chart37.xml"/><Relationship Id="rId9" Type="http://schemas.openxmlformats.org/officeDocument/2006/relationships/image" Target="../media/image157.png"/></Relationships>
</file>

<file path=ppt/slides/_rels/slide79.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8.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chart" Target="../charts/chart43.xml"/><Relationship Id="rId4" Type="http://schemas.openxmlformats.org/officeDocument/2006/relationships/image" Target="../media/image164.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87.xml.rels><?xml version="1.0" encoding="UTF-8" standalone="yes"?>
<Relationships xmlns="http://schemas.openxmlformats.org/package/2006/relationships"><Relationship Id="rId3" Type="http://schemas.openxmlformats.org/officeDocument/2006/relationships/hyperlink" Target="https://transparencia.caubr.gov.br/resolucao174/" TargetMode="External"/><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2.xml"/><Relationship Id="rId1" Type="http://schemas.openxmlformats.org/officeDocument/2006/relationships/slideLayout" Target="../slideLayouts/slideLayout6.xml"/><Relationship Id="rId5" Type="http://schemas.openxmlformats.org/officeDocument/2006/relationships/image" Target="../media/image169.png"/><Relationship Id="rId4" Type="http://schemas.openxmlformats.org/officeDocument/2006/relationships/image" Target="../media/image16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906000" cy="6858000"/>
          </a:xfrm>
          <a:prstGeom prst="rect">
            <a:avLst/>
          </a:prstGeom>
          <a:noFill/>
          <a:ln>
            <a:noFill/>
          </a:ln>
        </p:spPr>
      </p:pic>
      <p:sp>
        <p:nvSpPr>
          <p:cNvPr id="17" name="Caixa de texto 7">
            <a:extLst>
              <a:ext uri="{FF2B5EF4-FFF2-40B4-BE49-F238E27FC236}">
                <a16:creationId xmlns:a16="http://schemas.microsoft.com/office/drawing/2014/main" xmlns="" id="{3DC4CCBA-12AD-4433-A381-A03661E3D927}"/>
              </a:ext>
            </a:extLst>
          </p:cNvPr>
          <p:cNvSpPr txBox="1"/>
          <p:nvPr/>
        </p:nvSpPr>
        <p:spPr>
          <a:xfrm>
            <a:off x="1633735" y="199671"/>
            <a:ext cx="7895748" cy="615553"/>
          </a:xfrm>
          <a:prstGeom prst="rect">
            <a:avLst/>
          </a:prstGeom>
          <a:noFill/>
        </p:spPr>
        <p:txBody>
          <a:bodyPr wrap="square" lIns="0" tIns="0" rIns="0" bIns="0" rtlCol="0" anchor="ctr">
            <a:spAutoFit/>
          </a:bodyPr>
          <a:lstStyle/>
          <a:p>
            <a:pPr algn="ctr" rtl="0"/>
            <a:r>
              <a:rPr lang="pt-BR" sz="4000" b="1" dirty="0">
                <a:solidFill>
                  <a:schemeClr val="bg1"/>
                </a:solidFill>
                <a:latin typeface="Arial" panose="020B0604020202020204" pitchFamily="34" charset="0"/>
                <a:cs typeface="Arial" panose="020B0604020202020204" pitchFamily="34" charset="0"/>
              </a:rPr>
              <a:t>RELATÓRIO DE GESTÃO 2019</a:t>
            </a:r>
          </a:p>
        </p:txBody>
      </p:sp>
      <p:sp>
        <p:nvSpPr>
          <p:cNvPr id="18" name="Caixa de texto 8">
            <a:extLst>
              <a:ext uri="{FF2B5EF4-FFF2-40B4-BE49-F238E27FC236}">
                <a16:creationId xmlns:a16="http://schemas.microsoft.com/office/drawing/2014/main" xmlns="" id="{7EAEBA89-B616-43ED-A91E-61105E1C9DD6}"/>
              </a:ext>
            </a:extLst>
          </p:cNvPr>
          <p:cNvSpPr txBox="1"/>
          <p:nvPr/>
        </p:nvSpPr>
        <p:spPr>
          <a:xfrm>
            <a:off x="179300" y="724365"/>
            <a:ext cx="9619129" cy="492443"/>
          </a:xfrm>
          <a:prstGeom prst="rect">
            <a:avLst/>
          </a:prstGeom>
          <a:noFill/>
        </p:spPr>
        <p:txBody>
          <a:bodyPr wrap="square" lIns="0" tIns="0" rIns="0" bIns="0" rtlCol="0">
            <a:spAutoFit/>
          </a:bodyPr>
          <a:lstStyle/>
          <a:p>
            <a:pPr algn="ctr" rtl="0"/>
            <a:r>
              <a:rPr lang="pt-BR" sz="3200" b="1" dirty="0">
                <a:solidFill>
                  <a:schemeClr val="bg1"/>
                </a:solidFill>
                <a:latin typeface="Arial" panose="020B0604020202020204" pitchFamily="34" charset="0"/>
                <a:cs typeface="Arial" panose="020B0604020202020204" pitchFamily="34" charset="0"/>
              </a:rPr>
              <a:t>Conselho de Arquitetura e Urbanismo de Alagoas</a:t>
            </a:r>
          </a:p>
        </p:txBody>
      </p:sp>
      <p:sp>
        <p:nvSpPr>
          <p:cNvPr id="5" name="Retângulo 4"/>
          <p:cNvSpPr/>
          <p:nvPr/>
        </p:nvSpPr>
        <p:spPr>
          <a:xfrm>
            <a:off x="4834217" y="3244334"/>
            <a:ext cx="237566" cy="369332"/>
          </a:xfrm>
          <a:prstGeom prst="rect">
            <a:avLst/>
          </a:prstGeom>
        </p:spPr>
        <p:txBody>
          <a:bodyPr wrap="none">
            <a:spAutoFit/>
          </a:bodyPr>
          <a:lstStyle/>
          <a:p>
            <a:r>
              <a:rPr lang="pt-BR" dirty="0"/>
              <a:t> </a:t>
            </a:r>
          </a:p>
        </p:txBody>
      </p:sp>
      <p:sp>
        <p:nvSpPr>
          <p:cNvPr id="6" name="Retângulo 5"/>
          <p:cNvSpPr/>
          <p:nvPr/>
        </p:nvSpPr>
        <p:spPr>
          <a:xfrm>
            <a:off x="4834217" y="3244334"/>
            <a:ext cx="237566" cy="369332"/>
          </a:xfrm>
          <a:prstGeom prst="rect">
            <a:avLst/>
          </a:prstGeom>
        </p:spPr>
        <p:txBody>
          <a:bodyPr wrap="none">
            <a:spAutoFit/>
          </a:bodyPr>
          <a:lstStyle/>
          <a:p>
            <a:r>
              <a:rPr lang="pt-BR" dirty="0"/>
              <a:t> </a:t>
            </a:r>
          </a:p>
        </p:txBody>
      </p:sp>
      <p:grpSp>
        <p:nvGrpSpPr>
          <p:cNvPr id="7" name="Agrupar 3">
            <a:extLst>
              <a:ext uri="{FF2B5EF4-FFF2-40B4-BE49-F238E27FC236}">
                <a16:creationId xmlns:a16="http://schemas.microsoft.com/office/drawing/2014/main" xmlns="" id="{8FFB6B59-7FC9-4573-B1D4-E2924FE3E98D}"/>
              </a:ext>
            </a:extLst>
          </p:cNvPr>
          <p:cNvGrpSpPr/>
          <p:nvPr/>
        </p:nvGrpSpPr>
        <p:grpSpPr>
          <a:xfrm>
            <a:off x="5732980" y="4800988"/>
            <a:ext cx="4128019" cy="1497070"/>
            <a:chOff x="6505575" y="4137862"/>
            <a:chExt cx="3355424" cy="1194838"/>
          </a:xfrm>
        </p:grpSpPr>
        <p:grpSp>
          <p:nvGrpSpPr>
            <p:cNvPr id="8" name="Grupo 23"/>
            <p:cNvGrpSpPr/>
            <p:nvPr/>
          </p:nvGrpSpPr>
          <p:grpSpPr>
            <a:xfrm>
              <a:off x="6505575" y="4305300"/>
              <a:ext cx="2702288" cy="1027400"/>
              <a:chOff x="6505575" y="4610100"/>
              <a:chExt cx="2702288" cy="1027400"/>
            </a:xfrm>
          </p:grpSpPr>
          <p:cxnSp>
            <p:nvCxnSpPr>
              <p:cNvPr id="12" name="Conector reto 17"/>
              <p:cNvCxnSpPr/>
              <p:nvPr/>
            </p:nvCxnSpPr>
            <p:spPr>
              <a:xfrm>
                <a:off x="6505575" y="5109513"/>
                <a:ext cx="2571750" cy="2857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Imagem 12"/>
              <p:cNvPicPr/>
              <p:nvPr/>
            </p:nvPicPr>
            <p:blipFill>
              <a:blip r:embed="rId3" cstate="print">
                <a:extLst>
                  <a:ext uri="{28A0092B-C50C-407E-A947-70E740481C1C}">
                    <a14:useLocalDpi xmlns:a14="http://schemas.microsoft.com/office/drawing/2010/main" xmlns="" val="0"/>
                  </a:ext>
                </a:extLst>
              </a:blip>
              <a:stretch>
                <a:fillRect/>
              </a:stretch>
            </p:blipFill>
            <p:spPr>
              <a:xfrm>
                <a:off x="6657974" y="4610100"/>
                <a:ext cx="2549889" cy="1027400"/>
              </a:xfrm>
              <a:prstGeom prst="rect">
                <a:avLst/>
              </a:prstGeom>
            </p:spPr>
          </p:pic>
        </p:grpSp>
        <p:grpSp>
          <p:nvGrpSpPr>
            <p:cNvPr id="9" name="Grupo 11"/>
            <p:cNvGrpSpPr/>
            <p:nvPr/>
          </p:nvGrpSpPr>
          <p:grpSpPr>
            <a:xfrm>
              <a:off x="7375103" y="4137862"/>
              <a:ext cx="2485896" cy="1078161"/>
              <a:chOff x="8184728" y="4001586"/>
              <a:chExt cx="2485896" cy="1078161"/>
            </a:xfrm>
          </p:grpSpPr>
          <p:sp>
            <p:nvSpPr>
              <p:cNvPr id="10" name="Retângulo 9"/>
              <p:cNvSpPr/>
              <p:nvPr/>
            </p:nvSpPr>
            <p:spPr>
              <a:xfrm>
                <a:off x="8184728" y="4001586"/>
                <a:ext cx="2485896" cy="822918"/>
              </a:xfrm>
              <a:prstGeom prst="rect">
                <a:avLst/>
              </a:prstGeom>
              <a:effectLst/>
            </p:spPr>
            <p:txBody>
              <a:bodyPr wrap="square">
                <a:spAutoFit/>
              </a:bodyPr>
              <a:lstStyle/>
              <a:p>
                <a:pPr algn="just">
                  <a:lnSpc>
                    <a:spcPct val="150000"/>
                  </a:lnSpc>
                </a:pPr>
                <a:r>
                  <a:rPr lang="pt-BR" sz="3600" b="1" dirty="0">
                    <a:solidFill>
                      <a:schemeClr val="bg1"/>
                    </a:solidFill>
                    <a:effectLst>
                      <a:outerShdw blurRad="38100" dist="38100" dir="2700000" algn="tl">
                        <a:srgbClr val="000000">
                          <a:alpha val="43137"/>
                        </a:srgbClr>
                      </a:outerShdw>
                    </a:effectLst>
                    <a:latin typeface="Dax" panose="00000400000000000000" pitchFamily="2" charset="0"/>
                    <a:cs typeface="Arial" panose="020B0604020202020204" pitchFamily="34" charset="0"/>
                  </a:rPr>
                  <a:t>CAU</a:t>
                </a:r>
                <a:r>
                  <a:rPr lang="pt-BR"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a:t>
                </a:r>
                <a:endParaRPr lang="pt-BR" sz="3600" dirty="0">
                  <a:solidFill>
                    <a:schemeClr val="bg1"/>
                  </a:solidFill>
                  <a:effectLst>
                    <a:outerShdw blurRad="38100" dist="38100" dir="2700000" algn="tl">
                      <a:srgbClr val="000000">
                        <a:alpha val="43137"/>
                      </a:srgbClr>
                    </a:outerShdw>
                  </a:effectLst>
                  <a:latin typeface="Dax" panose="00000400000000000000" pitchFamily="2" charset="0"/>
                  <a:cs typeface="Arial" panose="020B0604020202020204" pitchFamily="34" charset="0"/>
                </a:endParaRPr>
              </a:p>
            </p:txBody>
          </p:sp>
          <p:sp>
            <p:nvSpPr>
              <p:cNvPr id="11" name="Retângulo 10"/>
              <p:cNvSpPr/>
              <p:nvPr/>
            </p:nvSpPr>
            <p:spPr>
              <a:xfrm>
                <a:off x="8228272" y="4648860"/>
                <a:ext cx="2442351" cy="430887"/>
              </a:xfrm>
              <a:prstGeom prst="rect">
                <a:avLst/>
              </a:prstGeom>
              <a:effectLst>
                <a:outerShdw blurRad="50800" dist="38100" dir="5400000" algn="t" rotWithShape="0">
                  <a:prstClr val="black">
                    <a:alpha val="40000"/>
                  </a:prstClr>
                </a:outerShdw>
              </a:effectLst>
            </p:spPr>
            <p:txBody>
              <a:bodyPr wrap="square">
                <a:spAutoFit/>
              </a:bodyPr>
              <a:lstStyle/>
              <a:p>
                <a:pPr algn="just"/>
                <a:r>
                  <a:rPr lang="pt-BR" sz="1100" dirty="0">
                    <a:solidFill>
                      <a:schemeClr val="bg1"/>
                    </a:solidFill>
                    <a:effectLst>
                      <a:outerShdw blurRad="38100" dist="38100" dir="2700000" algn="tl">
                        <a:srgbClr val="000000">
                          <a:alpha val="43137"/>
                        </a:srgbClr>
                      </a:outerShdw>
                    </a:effectLst>
                    <a:latin typeface="DaxCondensed" panose="00000400000000000000" pitchFamily="2" charset="0"/>
                    <a:cs typeface="Arial" panose="020B0604020202020204" pitchFamily="34" charset="0"/>
                  </a:rPr>
                  <a:t>Conselho de Arquitetura </a:t>
                </a:r>
              </a:p>
              <a:p>
                <a:pPr algn="just"/>
                <a:r>
                  <a:rPr lang="pt-BR" sz="1100" dirty="0">
                    <a:solidFill>
                      <a:schemeClr val="bg1"/>
                    </a:solidFill>
                    <a:effectLst>
                      <a:outerShdw blurRad="38100" dist="38100" dir="2700000" algn="tl">
                        <a:srgbClr val="000000">
                          <a:alpha val="43137"/>
                        </a:srgbClr>
                      </a:outerShdw>
                    </a:effectLst>
                    <a:latin typeface="DaxCondensed" panose="00000400000000000000" pitchFamily="2" charset="0"/>
                    <a:cs typeface="Arial" panose="020B0604020202020204" pitchFamily="34" charset="0"/>
                  </a:rPr>
                  <a:t>e Urbanismo de Alagoas</a:t>
                </a:r>
              </a:p>
            </p:txBody>
          </p:sp>
        </p:grpSp>
      </p:grpSp>
      <p:sp>
        <p:nvSpPr>
          <p:cNvPr id="16" name="Retângulo 15"/>
          <p:cNvSpPr/>
          <p:nvPr/>
        </p:nvSpPr>
        <p:spPr>
          <a:xfrm>
            <a:off x="0" y="6604084"/>
            <a:ext cx="1249060" cy="253916"/>
          </a:xfrm>
          <a:prstGeom prst="rect">
            <a:avLst/>
          </a:prstGeom>
        </p:spPr>
        <p:txBody>
          <a:bodyPr wrap="none">
            <a:spAutoFit/>
          </a:bodyPr>
          <a:lstStyle/>
          <a:p>
            <a:r>
              <a:rPr lang="pt-BR" sz="1050" b="1" dirty="0">
                <a:solidFill>
                  <a:schemeClr val="bg1"/>
                </a:solidFill>
              </a:rPr>
              <a:t>Foto: Rodrigo Bread</a:t>
            </a:r>
          </a:p>
        </p:txBody>
      </p:sp>
      <p:sp>
        <p:nvSpPr>
          <p:cNvPr id="21" name="Espaço Reservado para Número de Slide 20"/>
          <p:cNvSpPr>
            <a:spLocks noGrp="1"/>
          </p:cNvSpPr>
          <p:nvPr>
            <p:ph type="sldNum" sz="quarter" idx="12"/>
          </p:nvPr>
        </p:nvSpPr>
        <p:spPr/>
        <p:txBody>
          <a:bodyPr/>
          <a:lstStyle/>
          <a:p>
            <a:pPr rtl="0"/>
            <a:fld id="{5A4A7955-6230-48B4-BD8B-A7C460F75945}" type="slidenum">
              <a:rPr lang="pt-BR" noProof="0" smtClean="0"/>
              <a:pPr rtl="0"/>
              <a:t>1</a:t>
            </a:fld>
            <a:endParaRPr lang="pt-BR" noProof="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2923" y="100201"/>
            <a:ext cx="6452326" cy="519594"/>
          </a:xfrm>
        </p:spPr>
        <p:txBody>
          <a:bodyPr>
            <a:noAutofit/>
          </a:bodyPr>
          <a:lstStyle/>
          <a:p>
            <a:r>
              <a:rPr lang="pt-BR" sz="3200" dirty="0">
                <a:latin typeface="Arial" pitchFamily="34" charset="0"/>
                <a:cs typeface="Arial" pitchFamily="34" charset="0"/>
              </a:rPr>
              <a:t>Modelo de Negócio</a:t>
            </a:r>
          </a:p>
        </p:txBody>
      </p:sp>
      <p:sp>
        <p:nvSpPr>
          <p:cNvPr id="12" name="Retângulo de cantos arredondados 11"/>
          <p:cNvSpPr/>
          <p:nvPr/>
        </p:nvSpPr>
        <p:spPr>
          <a:xfrm>
            <a:off x="344488" y="651969"/>
            <a:ext cx="1820475" cy="443879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latin typeface="Arial" pitchFamily="34" charset="0"/>
              <a:cs typeface="Arial" pitchFamily="34" charset="0"/>
            </a:endParaRPr>
          </a:p>
        </p:txBody>
      </p:sp>
      <p:sp>
        <p:nvSpPr>
          <p:cNvPr id="10" name="Retângulo 9"/>
          <p:cNvSpPr/>
          <p:nvPr/>
        </p:nvSpPr>
        <p:spPr>
          <a:xfrm>
            <a:off x="344488" y="2016130"/>
            <a:ext cx="1820474" cy="2689198"/>
          </a:xfrm>
          <a:prstGeom prst="rect">
            <a:avLst/>
          </a:prstGeom>
        </p:spPr>
        <p:txBody>
          <a:bodyPr wrap="square">
            <a:spAutoFit/>
          </a:bodyPr>
          <a:lstStyle/>
          <a:p>
            <a:pPr marL="88900" indent="-88900">
              <a:lnSpc>
                <a:spcPct val="150000"/>
              </a:lnSpc>
              <a:buFont typeface="Arial" pitchFamily="34" charset="0"/>
              <a:buChar char="•"/>
            </a:pPr>
            <a:r>
              <a:rPr lang="pt-BR" sz="750" b="1">
                <a:latin typeface="Arial" pitchFamily="34" charset="0"/>
                <a:cs typeface="Arial" pitchFamily="34" charset="0"/>
              </a:rPr>
              <a:t>A Sociedade</a:t>
            </a:r>
          </a:p>
          <a:p>
            <a:pPr marL="88900" indent="-88900">
              <a:lnSpc>
                <a:spcPct val="150000"/>
              </a:lnSpc>
              <a:buFont typeface="Arial" pitchFamily="34" charset="0"/>
              <a:buChar char="•"/>
            </a:pPr>
            <a:r>
              <a:rPr lang="pt-BR" sz="750" b="1">
                <a:latin typeface="Arial" pitchFamily="34" charset="0"/>
                <a:cs typeface="Arial" pitchFamily="34" charset="0"/>
              </a:rPr>
              <a:t>Arquitetos e Urbanistas</a:t>
            </a:r>
          </a:p>
          <a:p>
            <a:pPr marL="88900" indent="-88900">
              <a:lnSpc>
                <a:spcPct val="150000"/>
              </a:lnSpc>
              <a:buFont typeface="Arial" pitchFamily="34" charset="0"/>
              <a:buChar char="•"/>
            </a:pPr>
            <a:r>
              <a:rPr lang="pt-BR" sz="750" b="1">
                <a:latin typeface="Arial" pitchFamily="34" charset="0"/>
                <a:cs typeface="Arial" pitchFamily="34" charset="0"/>
              </a:rPr>
              <a:t>Escritórios de Arquitetura e Urbanismo</a:t>
            </a:r>
          </a:p>
          <a:p>
            <a:pPr marL="88900" indent="-88900">
              <a:lnSpc>
                <a:spcPct val="150000"/>
              </a:lnSpc>
              <a:buFont typeface="Arial" pitchFamily="34" charset="0"/>
              <a:buChar char="•"/>
            </a:pPr>
            <a:r>
              <a:rPr lang="pt-BR" sz="750" b="1">
                <a:latin typeface="Arial" pitchFamily="34" charset="0"/>
                <a:cs typeface="Arial" pitchFamily="34" charset="0"/>
              </a:rPr>
              <a:t>Cadeia produtiva da Industria da Construção</a:t>
            </a:r>
          </a:p>
          <a:p>
            <a:pPr marL="88900" indent="-88900">
              <a:lnSpc>
                <a:spcPct val="150000"/>
              </a:lnSpc>
              <a:buFont typeface="Arial" pitchFamily="34" charset="0"/>
              <a:buChar char="•"/>
            </a:pPr>
            <a:r>
              <a:rPr lang="pt-BR" sz="750" b="1">
                <a:latin typeface="Arial" pitchFamily="34" charset="0"/>
                <a:cs typeface="Arial" pitchFamily="34" charset="0"/>
              </a:rPr>
              <a:t>Gestores do CAU/AL</a:t>
            </a:r>
          </a:p>
          <a:p>
            <a:pPr marL="88900" indent="-88900">
              <a:lnSpc>
                <a:spcPct val="150000"/>
              </a:lnSpc>
              <a:buFont typeface="Arial" pitchFamily="34" charset="0"/>
              <a:buChar char="•"/>
            </a:pPr>
            <a:r>
              <a:rPr lang="pt-BR" sz="750" b="1">
                <a:latin typeface="Arial" pitchFamily="34" charset="0"/>
                <a:cs typeface="Arial" pitchFamily="34" charset="0"/>
              </a:rPr>
              <a:t>Funcionários do CAU/AL</a:t>
            </a:r>
          </a:p>
          <a:p>
            <a:pPr marL="88900" indent="-88900">
              <a:lnSpc>
                <a:spcPct val="150000"/>
              </a:lnSpc>
              <a:buFont typeface="Arial" pitchFamily="34" charset="0"/>
              <a:buChar char="•"/>
            </a:pPr>
            <a:r>
              <a:rPr lang="pt-BR" sz="750" b="1">
                <a:latin typeface="Arial" pitchFamily="34" charset="0"/>
                <a:cs typeface="Arial" pitchFamily="34" charset="0"/>
              </a:rPr>
              <a:t>Funcionários de outros CAU/UF</a:t>
            </a:r>
          </a:p>
          <a:p>
            <a:pPr marL="88900" indent="-88900">
              <a:lnSpc>
                <a:spcPct val="150000"/>
              </a:lnSpc>
              <a:buFont typeface="Arial" pitchFamily="34" charset="0"/>
              <a:buChar char="•"/>
            </a:pPr>
            <a:r>
              <a:rPr lang="pt-BR" sz="750" b="1">
                <a:latin typeface="Arial" pitchFamily="34" charset="0"/>
                <a:cs typeface="Arial" pitchFamily="34" charset="0"/>
              </a:rPr>
              <a:t>Outros Conselhos profissionais</a:t>
            </a:r>
          </a:p>
          <a:p>
            <a:pPr marL="88900" indent="-88900">
              <a:lnSpc>
                <a:spcPct val="150000"/>
              </a:lnSpc>
              <a:buFont typeface="Arial" pitchFamily="34" charset="0"/>
              <a:buChar char="•"/>
            </a:pPr>
            <a:r>
              <a:rPr lang="pt-BR" sz="750" b="1">
                <a:latin typeface="Arial" pitchFamily="34" charset="0"/>
                <a:cs typeface="Arial" pitchFamily="34" charset="0"/>
              </a:rPr>
              <a:t>Órgãos públicos nas três esferas de governo</a:t>
            </a:r>
          </a:p>
          <a:p>
            <a:pPr marL="88900" indent="-88900">
              <a:lnSpc>
                <a:spcPct val="150000"/>
              </a:lnSpc>
              <a:buFont typeface="Arial" pitchFamily="34" charset="0"/>
              <a:buChar char="•"/>
            </a:pPr>
            <a:r>
              <a:rPr lang="pt-BR" sz="750" b="1">
                <a:latin typeface="Arial" pitchFamily="34" charset="0"/>
                <a:cs typeface="Arial" pitchFamily="34" charset="0"/>
              </a:rPr>
              <a:t>Instituições de Ensino</a:t>
            </a:r>
          </a:p>
          <a:p>
            <a:pPr marL="88900" indent="-88900">
              <a:lnSpc>
                <a:spcPct val="150000"/>
              </a:lnSpc>
              <a:buFont typeface="Arial" pitchFamily="34" charset="0"/>
              <a:buChar char="•"/>
            </a:pPr>
            <a:r>
              <a:rPr lang="pt-BR" sz="750" b="1">
                <a:latin typeface="Arial" pitchFamily="34" charset="0"/>
                <a:cs typeface="Arial" pitchFamily="34" charset="0"/>
              </a:rPr>
              <a:t>Entidades de Classe</a:t>
            </a:r>
          </a:p>
          <a:p>
            <a:pPr marL="88900" indent="-88900">
              <a:lnSpc>
                <a:spcPct val="150000"/>
              </a:lnSpc>
              <a:buFont typeface="Arial" pitchFamily="34" charset="0"/>
              <a:buChar char="•"/>
            </a:pPr>
            <a:endParaRPr lang="pt-BR" sz="750" b="1">
              <a:latin typeface="Arial" pitchFamily="34" charset="0"/>
              <a:cs typeface="Arial" pitchFamily="34" charset="0"/>
            </a:endParaRPr>
          </a:p>
        </p:txBody>
      </p:sp>
      <p:sp>
        <p:nvSpPr>
          <p:cNvPr id="13" name="Retângulo 12"/>
          <p:cNvSpPr/>
          <p:nvPr/>
        </p:nvSpPr>
        <p:spPr>
          <a:xfrm>
            <a:off x="421485" y="1344376"/>
            <a:ext cx="1590863" cy="600164"/>
          </a:xfrm>
          <a:prstGeom prst="rect">
            <a:avLst/>
          </a:prstGeom>
        </p:spPr>
        <p:txBody>
          <a:bodyPr wrap="square">
            <a:spAutoFit/>
          </a:bodyPr>
          <a:lstStyle/>
          <a:p>
            <a:pPr algn="ctr"/>
            <a:r>
              <a:rPr lang="pt-BR" sz="1100" b="1">
                <a:solidFill>
                  <a:srgbClr val="008080"/>
                </a:solidFill>
                <a:latin typeface="Arial" pitchFamily="34" charset="0"/>
                <a:ea typeface="+mj-ea"/>
                <a:cs typeface="Arial" pitchFamily="34" charset="0"/>
              </a:rPr>
              <a:t>Parceiros </a:t>
            </a:r>
          </a:p>
          <a:p>
            <a:pPr algn="ctr"/>
            <a:r>
              <a:rPr lang="pt-BR" sz="1100" b="1">
                <a:solidFill>
                  <a:srgbClr val="008080"/>
                </a:solidFill>
                <a:latin typeface="Arial" pitchFamily="34" charset="0"/>
                <a:ea typeface="+mj-ea"/>
                <a:cs typeface="Arial" pitchFamily="34" charset="0"/>
              </a:rPr>
              <a:t>Estratégicos e Fornecedores</a:t>
            </a:r>
          </a:p>
        </p:txBody>
      </p:sp>
      <p:sp>
        <p:nvSpPr>
          <p:cNvPr id="16" name="Retângulo de cantos arredondados 15"/>
          <p:cNvSpPr/>
          <p:nvPr/>
        </p:nvSpPr>
        <p:spPr>
          <a:xfrm>
            <a:off x="2251515" y="651970"/>
            <a:ext cx="1783839" cy="231815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latin typeface="Arial" pitchFamily="34" charset="0"/>
              <a:cs typeface="Arial" pitchFamily="34" charset="0"/>
            </a:endParaRPr>
          </a:p>
        </p:txBody>
      </p:sp>
      <p:sp>
        <p:nvSpPr>
          <p:cNvPr id="17" name="Retângulo de cantos arredondados 16"/>
          <p:cNvSpPr/>
          <p:nvPr/>
        </p:nvSpPr>
        <p:spPr>
          <a:xfrm>
            <a:off x="4124655" y="651969"/>
            <a:ext cx="1783839" cy="4472240"/>
          </a:xfrm>
          <a:prstGeom prst="roundRect">
            <a:avLst/>
          </a:prstGeom>
          <a:solidFill>
            <a:srgbClr val="EAB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latin typeface="Arial" pitchFamily="34" charset="0"/>
              <a:cs typeface="Arial" pitchFamily="34" charset="0"/>
            </a:endParaRPr>
          </a:p>
        </p:txBody>
      </p:sp>
      <p:sp>
        <p:nvSpPr>
          <p:cNvPr id="18" name="Retângulo de cantos arredondados 17"/>
          <p:cNvSpPr/>
          <p:nvPr/>
        </p:nvSpPr>
        <p:spPr>
          <a:xfrm>
            <a:off x="5995048" y="653348"/>
            <a:ext cx="1783839" cy="231677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latin typeface="Arial" pitchFamily="34" charset="0"/>
              <a:cs typeface="Arial" pitchFamily="34" charset="0"/>
            </a:endParaRPr>
          </a:p>
        </p:txBody>
      </p:sp>
      <p:sp>
        <p:nvSpPr>
          <p:cNvPr id="19" name="Retângulo de cantos arredondados 18"/>
          <p:cNvSpPr/>
          <p:nvPr/>
        </p:nvSpPr>
        <p:spPr>
          <a:xfrm>
            <a:off x="7865441" y="651969"/>
            <a:ext cx="1783839" cy="447224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latin typeface="Arial" pitchFamily="34" charset="0"/>
              <a:cs typeface="Arial" pitchFamily="34" charset="0"/>
            </a:endParaRPr>
          </a:p>
        </p:txBody>
      </p:sp>
      <p:sp>
        <p:nvSpPr>
          <p:cNvPr id="20" name="Retângulo de cantos arredondados 19"/>
          <p:cNvSpPr/>
          <p:nvPr/>
        </p:nvSpPr>
        <p:spPr>
          <a:xfrm>
            <a:off x="381123" y="5196369"/>
            <a:ext cx="4687964" cy="1444364"/>
          </a:xfrm>
          <a:prstGeom prst="roundRect">
            <a:avLst/>
          </a:prstGeom>
          <a:solidFill>
            <a:srgbClr val="FFD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latin typeface="Arial" pitchFamily="34" charset="0"/>
              <a:cs typeface="Arial" pitchFamily="34" charset="0"/>
            </a:endParaRPr>
          </a:p>
        </p:txBody>
      </p:sp>
      <p:sp>
        <p:nvSpPr>
          <p:cNvPr id="21" name="Retângulo de cantos arredondados 20"/>
          <p:cNvSpPr/>
          <p:nvPr/>
        </p:nvSpPr>
        <p:spPr>
          <a:xfrm>
            <a:off x="5138737" y="5196369"/>
            <a:ext cx="4510543" cy="1439280"/>
          </a:xfrm>
          <a:prstGeom prst="roundRect">
            <a:avLst/>
          </a:prstGeom>
          <a:solidFill>
            <a:srgbClr val="FFDE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latin typeface="Arial" pitchFamily="34" charset="0"/>
              <a:cs typeface="Arial" pitchFamily="34" charset="0"/>
            </a:endParaRPr>
          </a:p>
        </p:txBody>
      </p:sp>
      <p:sp>
        <p:nvSpPr>
          <p:cNvPr id="22" name="Retângulo 21"/>
          <p:cNvSpPr/>
          <p:nvPr/>
        </p:nvSpPr>
        <p:spPr>
          <a:xfrm>
            <a:off x="2137994" y="634479"/>
            <a:ext cx="1950910" cy="346249"/>
          </a:xfrm>
          <a:prstGeom prst="rect">
            <a:avLst/>
          </a:prstGeom>
        </p:spPr>
        <p:txBody>
          <a:bodyPr wrap="square">
            <a:spAutoFit/>
          </a:bodyPr>
          <a:lstStyle/>
          <a:p>
            <a:pPr algn="ctr">
              <a:lnSpc>
                <a:spcPct val="150000"/>
              </a:lnSpc>
            </a:pPr>
            <a:r>
              <a:rPr lang="pt-BR" sz="1100" b="1">
                <a:solidFill>
                  <a:srgbClr val="008080"/>
                </a:solidFill>
                <a:latin typeface="Arial" pitchFamily="34" charset="0"/>
                <a:ea typeface="+mj-ea"/>
                <a:cs typeface="Arial" pitchFamily="34" charset="0"/>
              </a:rPr>
              <a:t>Atividade – Chave</a:t>
            </a:r>
          </a:p>
        </p:txBody>
      </p:sp>
      <p:sp>
        <p:nvSpPr>
          <p:cNvPr id="23" name="Retângulo 22"/>
          <p:cNvSpPr/>
          <p:nvPr/>
        </p:nvSpPr>
        <p:spPr>
          <a:xfrm>
            <a:off x="4370249" y="659357"/>
            <a:ext cx="1590863" cy="600164"/>
          </a:xfrm>
          <a:prstGeom prst="rect">
            <a:avLst/>
          </a:prstGeom>
        </p:spPr>
        <p:txBody>
          <a:bodyPr wrap="square">
            <a:spAutoFit/>
          </a:bodyPr>
          <a:lstStyle/>
          <a:p>
            <a:pPr algn="ctr"/>
            <a:r>
              <a:rPr lang="pt-BR" sz="1100" b="1">
                <a:solidFill>
                  <a:srgbClr val="008080"/>
                </a:solidFill>
                <a:latin typeface="Arial" pitchFamily="34" charset="0"/>
                <a:ea typeface="+mj-ea"/>
                <a:cs typeface="Arial" pitchFamily="34" charset="0"/>
              </a:rPr>
              <a:t>Proposta de Valor Produtos e </a:t>
            </a:r>
          </a:p>
          <a:p>
            <a:pPr algn="ctr"/>
            <a:r>
              <a:rPr lang="pt-BR" sz="1100" b="1">
                <a:solidFill>
                  <a:srgbClr val="008080"/>
                </a:solidFill>
                <a:latin typeface="Arial" pitchFamily="34" charset="0"/>
                <a:ea typeface="+mj-ea"/>
                <a:cs typeface="Arial" pitchFamily="34" charset="0"/>
              </a:rPr>
              <a:t>Serviços</a:t>
            </a:r>
          </a:p>
        </p:txBody>
      </p:sp>
      <p:pic>
        <p:nvPicPr>
          <p:cNvPr id="24" name="Imagem 23"/>
          <p:cNvPicPr>
            <a:picLocks noChangeAspect="1"/>
          </p:cNvPicPr>
          <p:nvPr/>
        </p:nvPicPr>
        <p:blipFill rotWithShape="1">
          <a:blip r:embed="rId2" cstate="print">
            <a:duotone>
              <a:schemeClr val="accent3">
                <a:shade val="45000"/>
                <a:satMod val="135000"/>
              </a:schemeClr>
              <a:prstClr val="white"/>
            </a:duotone>
          </a:blip>
          <a:srcRect l="20703" t="39722" r="72031" b="52084"/>
          <a:stretch/>
        </p:blipFill>
        <p:spPr>
          <a:xfrm>
            <a:off x="3216996" y="875996"/>
            <a:ext cx="871908" cy="680796"/>
          </a:xfrm>
          <a:prstGeom prst="rect">
            <a:avLst/>
          </a:prstGeom>
        </p:spPr>
      </p:pic>
      <p:sp>
        <p:nvSpPr>
          <p:cNvPr id="25" name="Retângulo 24"/>
          <p:cNvSpPr/>
          <p:nvPr/>
        </p:nvSpPr>
        <p:spPr>
          <a:xfrm>
            <a:off x="2216696" y="980728"/>
            <a:ext cx="1834249" cy="1823576"/>
          </a:xfrm>
          <a:prstGeom prst="rect">
            <a:avLst/>
          </a:prstGeom>
        </p:spPr>
        <p:txBody>
          <a:bodyPr wrap="square">
            <a:spAutoFit/>
          </a:bodyPr>
          <a:lstStyle/>
          <a:p>
            <a:pPr marL="88900" indent="-88900">
              <a:lnSpc>
                <a:spcPct val="150000"/>
              </a:lnSpc>
              <a:buFont typeface="Arial" pitchFamily="34" charset="0"/>
              <a:buChar char="•"/>
            </a:pPr>
            <a:r>
              <a:rPr lang="pt-BR" sz="750" b="1">
                <a:latin typeface="Arial" pitchFamily="34" charset="0"/>
                <a:cs typeface="Arial" pitchFamily="34" charset="0"/>
              </a:rPr>
              <a:t>Plano de Fiscalização</a:t>
            </a:r>
          </a:p>
          <a:p>
            <a:pPr marL="88900" indent="-88900">
              <a:lnSpc>
                <a:spcPct val="150000"/>
              </a:lnSpc>
              <a:buFont typeface="Arial" pitchFamily="34" charset="0"/>
              <a:buChar char="•"/>
            </a:pPr>
            <a:r>
              <a:rPr lang="pt-BR" sz="750" b="1">
                <a:latin typeface="Arial" pitchFamily="34" charset="0"/>
                <a:cs typeface="Arial" pitchFamily="34" charset="0"/>
              </a:rPr>
              <a:t>Planejamento e Gestão Estratégica</a:t>
            </a:r>
          </a:p>
          <a:p>
            <a:pPr marL="88900" indent="-88900">
              <a:lnSpc>
                <a:spcPct val="150000"/>
              </a:lnSpc>
              <a:buFont typeface="Arial" pitchFamily="34" charset="0"/>
              <a:buChar char="•"/>
            </a:pPr>
            <a:r>
              <a:rPr lang="pt-BR" sz="750" b="1">
                <a:latin typeface="Arial" pitchFamily="34" charset="0"/>
                <a:cs typeface="Arial" pitchFamily="34" charset="0"/>
              </a:rPr>
              <a:t>Comunicação e Atendimento</a:t>
            </a:r>
          </a:p>
          <a:p>
            <a:pPr marL="88900" indent="-88900">
              <a:lnSpc>
                <a:spcPct val="150000"/>
              </a:lnSpc>
              <a:buFont typeface="Arial" pitchFamily="34" charset="0"/>
              <a:buChar char="•"/>
            </a:pPr>
            <a:r>
              <a:rPr lang="pt-BR" sz="750" b="1">
                <a:latin typeface="Arial" pitchFamily="34" charset="0"/>
                <a:cs typeface="Arial" pitchFamily="34" charset="0"/>
              </a:rPr>
              <a:t>Normatização da profissão</a:t>
            </a:r>
          </a:p>
          <a:p>
            <a:pPr marL="88900" indent="-88900">
              <a:lnSpc>
                <a:spcPct val="150000"/>
              </a:lnSpc>
              <a:buFont typeface="Arial" pitchFamily="34" charset="0"/>
              <a:buChar char="•"/>
            </a:pPr>
            <a:r>
              <a:rPr lang="pt-BR" sz="750" b="1">
                <a:latin typeface="Arial" pitchFamily="34" charset="0"/>
                <a:cs typeface="Arial" pitchFamily="34" charset="0"/>
              </a:rPr>
              <a:t>Gestão do Conhecimento</a:t>
            </a:r>
          </a:p>
          <a:p>
            <a:pPr marL="88900" indent="-88900">
              <a:lnSpc>
                <a:spcPct val="150000"/>
              </a:lnSpc>
              <a:buFont typeface="Arial" pitchFamily="34" charset="0"/>
              <a:buChar char="•"/>
            </a:pPr>
            <a:r>
              <a:rPr lang="pt-BR" sz="750" b="1">
                <a:latin typeface="Arial" pitchFamily="34" charset="0"/>
                <a:cs typeface="Arial" pitchFamily="34" charset="0"/>
              </a:rPr>
              <a:t>Gestão do Relacionamento</a:t>
            </a:r>
          </a:p>
          <a:p>
            <a:pPr marL="88900" indent="-88900">
              <a:lnSpc>
                <a:spcPct val="150000"/>
              </a:lnSpc>
              <a:buFont typeface="Arial" pitchFamily="34" charset="0"/>
              <a:buChar char="•"/>
            </a:pPr>
            <a:r>
              <a:rPr lang="pt-BR" sz="750" b="1">
                <a:latin typeface="Arial" pitchFamily="34" charset="0"/>
                <a:cs typeface="Arial" pitchFamily="34" charset="0"/>
              </a:rPr>
              <a:t>Eventos (cursos e treinamentos)</a:t>
            </a:r>
          </a:p>
          <a:p>
            <a:pPr marL="88900" indent="-88900">
              <a:lnSpc>
                <a:spcPct val="150000"/>
              </a:lnSpc>
              <a:buFont typeface="Arial" pitchFamily="34" charset="0"/>
              <a:buChar char="•"/>
            </a:pPr>
            <a:r>
              <a:rPr lang="pt-BR" sz="750" b="1">
                <a:latin typeface="Arial" pitchFamily="34" charset="0"/>
                <a:cs typeface="Arial" pitchFamily="34" charset="0"/>
              </a:rPr>
              <a:t>Convênios e Parcerias</a:t>
            </a:r>
          </a:p>
          <a:p>
            <a:pPr marL="88900" indent="-88900">
              <a:lnSpc>
                <a:spcPct val="150000"/>
              </a:lnSpc>
              <a:buFont typeface="Arial" pitchFamily="34" charset="0"/>
              <a:buChar char="•"/>
            </a:pPr>
            <a:r>
              <a:rPr lang="pt-BR" sz="750" b="1">
                <a:latin typeface="Arial" pitchFamily="34" charset="0"/>
                <a:cs typeface="Arial" pitchFamily="34" charset="0"/>
              </a:rPr>
              <a:t>Prestação de Contas</a:t>
            </a:r>
          </a:p>
        </p:txBody>
      </p:sp>
      <p:sp>
        <p:nvSpPr>
          <p:cNvPr id="26" name="Retângulo de cantos arredondados 25"/>
          <p:cNvSpPr/>
          <p:nvPr/>
        </p:nvSpPr>
        <p:spPr>
          <a:xfrm>
            <a:off x="2260767" y="2991172"/>
            <a:ext cx="1783839" cy="213303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latin typeface="Arial" pitchFamily="34" charset="0"/>
              <a:cs typeface="Arial" pitchFamily="34" charset="0"/>
            </a:endParaRPr>
          </a:p>
        </p:txBody>
      </p:sp>
      <p:sp>
        <p:nvSpPr>
          <p:cNvPr id="27" name="Retângulo 26"/>
          <p:cNvSpPr/>
          <p:nvPr/>
        </p:nvSpPr>
        <p:spPr>
          <a:xfrm>
            <a:off x="2282017" y="2996952"/>
            <a:ext cx="1590863" cy="346249"/>
          </a:xfrm>
          <a:prstGeom prst="rect">
            <a:avLst/>
          </a:prstGeom>
        </p:spPr>
        <p:txBody>
          <a:bodyPr wrap="square">
            <a:spAutoFit/>
          </a:bodyPr>
          <a:lstStyle/>
          <a:p>
            <a:pPr algn="ctr">
              <a:lnSpc>
                <a:spcPct val="150000"/>
              </a:lnSpc>
            </a:pPr>
            <a:r>
              <a:rPr lang="pt-BR" sz="1100" b="1">
                <a:solidFill>
                  <a:srgbClr val="008080"/>
                </a:solidFill>
                <a:latin typeface="Arial" pitchFamily="34" charset="0"/>
                <a:ea typeface="+mj-ea"/>
                <a:cs typeface="Arial" pitchFamily="34" charset="0"/>
              </a:rPr>
              <a:t>Recursos – Chaves</a:t>
            </a:r>
          </a:p>
        </p:txBody>
      </p:sp>
      <p:sp>
        <p:nvSpPr>
          <p:cNvPr id="29" name="Retângulo 28"/>
          <p:cNvSpPr/>
          <p:nvPr/>
        </p:nvSpPr>
        <p:spPr>
          <a:xfrm>
            <a:off x="2216696" y="3384076"/>
            <a:ext cx="1590863" cy="1650452"/>
          </a:xfrm>
          <a:prstGeom prst="rect">
            <a:avLst/>
          </a:prstGeom>
        </p:spPr>
        <p:txBody>
          <a:bodyPr wrap="square">
            <a:spAutoFit/>
          </a:bodyPr>
          <a:lstStyle/>
          <a:p>
            <a:pPr marL="88900" indent="-88900">
              <a:lnSpc>
                <a:spcPct val="150000"/>
              </a:lnSpc>
              <a:buFont typeface="Arial" panose="020B0604020202020204" pitchFamily="34" charset="0"/>
              <a:buChar char="•"/>
            </a:pPr>
            <a:r>
              <a:rPr lang="pt-BR" sz="750" b="1">
                <a:latin typeface="Arial" pitchFamily="34" charset="0"/>
                <a:cs typeface="Arial" pitchFamily="34" charset="0"/>
              </a:rPr>
              <a:t>Plenário</a:t>
            </a:r>
          </a:p>
          <a:p>
            <a:pPr marL="88900" indent="-88900">
              <a:lnSpc>
                <a:spcPct val="150000"/>
              </a:lnSpc>
              <a:buFont typeface="Arial" panose="020B0604020202020204" pitchFamily="34" charset="0"/>
              <a:buChar char="•"/>
            </a:pPr>
            <a:r>
              <a:rPr lang="pt-BR" sz="750" b="1">
                <a:latin typeface="Arial" pitchFamily="34" charset="0"/>
                <a:cs typeface="Arial" pitchFamily="34" charset="0"/>
              </a:rPr>
              <a:t>Comissões Permanentes</a:t>
            </a:r>
          </a:p>
          <a:p>
            <a:pPr marL="88900" indent="-88900">
              <a:lnSpc>
                <a:spcPct val="150000"/>
              </a:lnSpc>
              <a:buFont typeface="Arial" panose="020B0604020202020204" pitchFamily="34" charset="0"/>
              <a:buChar char="•"/>
            </a:pPr>
            <a:r>
              <a:rPr lang="pt-BR" sz="750" b="1">
                <a:latin typeface="Arial" pitchFamily="34" charset="0"/>
                <a:cs typeface="Arial" pitchFamily="34" charset="0"/>
              </a:rPr>
              <a:t>Comissões Especiais</a:t>
            </a:r>
          </a:p>
          <a:p>
            <a:pPr marL="88900" indent="-88900">
              <a:lnSpc>
                <a:spcPct val="150000"/>
              </a:lnSpc>
              <a:buFont typeface="Arial" panose="020B0604020202020204" pitchFamily="34" charset="0"/>
              <a:buChar char="•"/>
            </a:pPr>
            <a:r>
              <a:rPr lang="pt-BR" sz="750" b="1">
                <a:latin typeface="Arial" pitchFamily="34" charset="0"/>
                <a:cs typeface="Arial" pitchFamily="34" charset="0"/>
              </a:rPr>
              <a:t>Estrutura Organizacional</a:t>
            </a:r>
          </a:p>
          <a:p>
            <a:pPr marL="88900" indent="-88900">
              <a:lnSpc>
                <a:spcPct val="150000"/>
              </a:lnSpc>
              <a:buFont typeface="Arial" panose="020B0604020202020204" pitchFamily="34" charset="0"/>
              <a:buChar char="•"/>
            </a:pPr>
            <a:r>
              <a:rPr lang="pt-BR" sz="750" b="1">
                <a:latin typeface="Arial" pitchFamily="34" charset="0"/>
                <a:cs typeface="Arial" pitchFamily="34" charset="0"/>
              </a:rPr>
              <a:t>Recursos Humanos</a:t>
            </a:r>
          </a:p>
          <a:p>
            <a:pPr marL="88900" indent="-88900">
              <a:lnSpc>
                <a:spcPct val="150000"/>
              </a:lnSpc>
              <a:buFont typeface="Arial" panose="020B0604020202020204" pitchFamily="34" charset="0"/>
              <a:buChar char="•"/>
            </a:pPr>
            <a:r>
              <a:rPr lang="pt-BR" sz="750" b="1">
                <a:latin typeface="Arial" pitchFamily="34" charset="0"/>
                <a:cs typeface="Arial" pitchFamily="34" charset="0"/>
              </a:rPr>
              <a:t>Planejamento e acompanhamento da Gestão Estratégica</a:t>
            </a:r>
          </a:p>
          <a:p>
            <a:pPr marL="88900" indent="-88900">
              <a:lnSpc>
                <a:spcPct val="150000"/>
              </a:lnSpc>
              <a:buFont typeface="Arial" panose="020B0604020202020204" pitchFamily="34" charset="0"/>
              <a:buChar char="•"/>
            </a:pPr>
            <a:r>
              <a:rPr lang="pt-BR" sz="750" b="1">
                <a:latin typeface="Arial" pitchFamily="34" charset="0"/>
                <a:cs typeface="Arial" pitchFamily="34" charset="0"/>
              </a:rPr>
              <a:t>TI e Comunicação</a:t>
            </a:r>
          </a:p>
        </p:txBody>
      </p:sp>
      <p:sp>
        <p:nvSpPr>
          <p:cNvPr id="30" name="Retângulo 29"/>
          <p:cNvSpPr/>
          <p:nvPr/>
        </p:nvSpPr>
        <p:spPr>
          <a:xfrm>
            <a:off x="4122953" y="1226507"/>
            <a:ext cx="1777706" cy="3879716"/>
          </a:xfrm>
          <a:prstGeom prst="rect">
            <a:avLst/>
          </a:prstGeom>
        </p:spPr>
        <p:txBody>
          <a:bodyPr wrap="square">
            <a:spAutoFit/>
          </a:bodyPr>
          <a:lstStyle/>
          <a:p>
            <a:pPr marL="88900" indent="-88900">
              <a:lnSpc>
                <a:spcPct val="150000"/>
              </a:lnSpc>
              <a:buFont typeface="Arial" panose="020B0604020202020204" pitchFamily="34" charset="0"/>
              <a:buChar char="•"/>
            </a:pPr>
            <a:r>
              <a:rPr lang="pt-BR" sz="750" b="1">
                <a:latin typeface="Arial" pitchFamily="34" charset="0"/>
                <a:cs typeface="Arial" pitchFamily="34" charset="0"/>
              </a:rPr>
              <a:t>Garantir à sociedade fiscalização dos serviços de A e U no Estado</a:t>
            </a:r>
          </a:p>
          <a:p>
            <a:pPr marL="88900" indent="-88900">
              <a:lnSpc>
                <a:spcPct val="150000"/>
              </a:lnSpc>
              <a:buFont typeface="Arial" panose="020B0604020202020204" pitchFamily="34" charset="0"/>
              <a:buChar char="•"/>
            </a:pPr>
            <a:r>
              <a:rPr lang="pt-BR" sz="750" b="1">
                <a:latin typeface="Arial" pitchFamily="34" charset="0"/>
                <a:cs typeface="Arial" pitchFamily="34" charset="0"/>
              </a:rPr>
              <a:t>Analisar e julgar casos de falta de ética</a:t>
            </a:r>
          </a:p>
          <a:p>
            <a:pPr marL="88900" indent="-88900">
              <a:lnSpc>
                <a:spcPct val="150000"/>
              </a:lnSpc>
              <a:buFont typeface="Arial" panose="020B0604020202020204" pitchFamily="34" charset="0"/>
              <a:buChar char="•"/>
            </a:pPr>
            <a:r>
              <a:rPr lang="pt-BR" sz="750" b="1">
                <a:latin typeface="Arial" pitchFamily="34" charset="0"/>
                <a:cs typeface="Arial" pitchFamily="34" charset="0"/>
              </a:rPr>
              <a:t>Regulamentação da profissão e das condutas éticas, disciplinares e técnicas da A e U</a:t>
            </a:r>
          </a:p>
          <a:p>
            <a:pPr marL="88900" indent="-88900">
              <a:lnSpc>
                <a:spcPct val="150000"/>
              </a:lnSpc>
              <a:buFont typeface="Arial" panose="020B0604020202020204" pitchFamily="34" charset="0"/>
              <a:buChar char="•"/>
            </a:pPr>
            <a:r>
              <a:rPr lang="pt-BR" sz="750" b="1">
                <a:latin typeface="Arial" pitchFamily="34" charset="0"/>
                <a:cs typeface="Arial" pitchFamily="34" charset="0"/>
              </a:rPr>
              <a:t>Acompanhar e analisar os </a:t>
            </a:r>
            <a:r>
              <a:rPr lang="pt-BR" sz="750" b="1" err="1">
                <a:latin typeface="Arial" pitchFamily="34" charset="0"/>
                <a:cs typeface="Arial" pitchFamily="34" charset="0"/>
              </a:rPr>
              <a:t>RRTs</a:t>
            </a:r>
            <a:endParaRPr lang="pt-BR" sz="750" b="1">
              <a:latin typeface="Arial" pitchFamily="34" charset="0"/>
              <a:cs typeface="Arial" pitchFamily="34" charset="0"/>
            </a:endParaRPr>
          </a:p>
          <a:p>
            <a:pPr marL="88900" indent="-88900">
              <a:lnSpc>
                <a:spcPct val="150000"/>
              </a:lnSpc>
              <a:buFont typeface="Arial" panose="020B0604020202020204" pitchFamily="34" charset="0"/>
              <a:buChar char="•"/>
            </a:pPr>
            <a:r>
              <a:rPr lang="pt-BR" sz="750" b="1">
                <a:latin typeface="Arial" pitchFamily="34" charset="0"/>
                <a:cs typeface="Arial" pitchFamily="34" charset="0"/>
              </a:rPr>
              <a:t>Ajudar na qualificação do ensino de A e U</a:t>
            </a:r>
          </a:p>
          <a:p>
            <a:pPr marL="88900" indent="-88900">
              <a:lnSpc>
                <a:spcPct val="150000"/>
              </a:lnSpc>
              <a:buFont typeface="Arial" panose="020B0604020202020204" pitchFamily="34" charset="0"/>
              <a:buChar char="•"/>
            </a:pPr>
            <a:r>
              <a:rPr lang="pt-BR" sz="750" b="1">
                <a:latin typeface="Arial" pitchFamily="34" charset="0"/>
                <a:cs typeface="Arial" pitchFamily="34" charset="0"/>
              </a:rPr>
              <a:t>Buscar em conjunto com as prefeituras e o Estado, formas de fiscalizar e punir os responsáveis pelo não cumprimento de leis e regulamentos da A e U</a:t>
            </a:r>
          </a:p>
          <a:p>
            <a:pPr marL="88900" indent="-88900">
              <a:lnSpc>
                <a:spcPct val="150000"/>
              </a:lnSpc>
              <a:buFont typeface="Arial" panose="020B0604020202020204" pitchFamily="34" charset="0"/>
              <a:buChar char="•"/>
            </a:pPr>
            <a:r>
              <a:rPr lang="pt-BR" sz="750" b="1">
                <a:latin typeface="Arial" pitchFamily="34" charset="0"/>
                <a:cs typeface="Arial" pitchFamily="34" charset="0"/>
              </a:rPr>
              <a:t>Fornecer a Carteira de Identificação do profissional de A e U</a:t>
            </a:r>
          </a:p>
          <a:p>
            <a:pPr marL="88900" indent="-88900">
              <a:lnSpc>
                <a:spcPct val="150000"/>
              </a:lnSpc>
              <a:buFont typeface="Arial" panose="020B0604020202020204" pitchFamily="34" charset="0"/>
              <a:buChar char="•"/>
            </a:pPr>
            <a:r>
              <a:rPr lang="pt-BR" sz="750" b="1">
                <a:latin typeface="Arial" pitchFamily="34" charset="0"/>
                <a:cs typeface="Arial" pitchFamily="34" charset="0"/>
              </a:rPr>
              <a:t>Divulgar e orientar as melhores práticas na área de A e U</a:t>
            </a:r>
          </a:p>
          <a:p>
            <a:pPr marL="88900" indent="-88900">
              <a:lnSpc>
                <a:spcPct val="150000"/>
              </a:lnSpc>
              <a:buFont typeface="Arial" panose="020B0604020202020204" pitchFamily="34" charset="0"/>
              <a:buChar char="•"/>
            </a:pPr>
            <a:r>
              <a:rPr lang="pt-BR" sz="750" b="1">
                <a:latin typeface="Arial" pitchFamily="34" charset="0"/>
                <a:cs typeface="Arial" pitchFamily="34" charset="0"/>
              </a:rPr>
              <a:t>Fornecer </a:t>
            </a:r>
            <a:r>
              <a:rPr lang="pt-BR" sz="750" b="1" err="1">
                <a:latin typeface="Arial" pitchFamily="34" charset="0"/>
                <a:cs typeface="Arial" pitchFamily="34" charset="0"/>
              </a:rPr>
              <a:t>CATs</a:t>
            </a:r>
            <a:r>
              <a:rPr lang="pt-BR" sz="750" b="1">
                <a:latin typeface="Arial" pitchFamily="34" charset="0"/>
                <a:cs typeface="Arial" pitchFamily="34" charset="0"/>
              </a:rPr>
              <a:t> e Declarações    </a:t>
            </a:r>
          </a:p>
        </p:txBody>
      </p:sp>
      <p:pic>
        <p:nvPicPr>
          <p:cNvPr id="32" name="Imagem 31"/>
          <p:cNvPicPr>
            <a:picLocks noChangeAspect="1"/>
          </p:cNvPicPr>
          <p:nvPr/>
        </p:nvPicPr>
        <p:blipFill rotWithShape="1">
          <a:blip r:embed="rId3" cstate="print">
            <a:duotone>
              <a:prstClr val="black"/>
              <a:schemeClr val="accent3">
                <a:tint val="45000"/>
                <a:satMod val="400000"/>
              </a:schemeClr>
            </a:duotone>
          </a:blip>
          <a:srcRect l="13125" t="72222" r="78672" b="12916"/>
          <a:stretch/>
        </p:blipFill>
        <p:spPr>
          <a:xfrm>
            <a:off x="4190354" y="704755"/>
            <a:ext cx="434601" cy="563171"/>
          </a:xfrm>
          <a:prstGeom prst="rect">
            <a:avLst/>
          </a:prstGeom>
        </p:spPr>
      </p:pic>
      <p:pic>
        <p:nvPicPr>
          <p:cNvPr id="33" name="Imagem 32"/>
          <p:cNvPicPr>
            <a:picLocks noChangeAspect="1"/>
          </p:cNvPicPr>
          <p:nvPr/>
        </p:nvPicPr>
        <p:blipFill rotWithShape="1">
          <a:blip r:embed="rId4" cstate="print">
            <a:duotone>
              <a:schemeClr val="accent3">
                <a:shade val="45000"/>
                <a:satMod val="135000"/>
              </a:schemeClr>
              <a:prstClr val="white"/>
            </a:duotone>
          </a:blip>
          <a:srcRect l="26719" t="26111" r="63437" b="60417"/>
          <a:stretch/>
        </p:blipFill>
        <p:spPr>
          <a:xfrm>
            <a:off x="951020" y="640203"/>
            <a:ext cx="687791" cy="651680"/>
          </a:xfrm>
          <a:prstGeom prst="rect">
            <a:avLst/>
          </a:prstGeom>
        </p:spPr>
      </p:pic>
      <p:pic>
        <p:nvPicPr>
          <p:cNvPr id="35" name="Imagem 34"/>
          <p:cNvPicPr>
            <a:picLocks noChangeAspect="1"/>
          </p:cNvPicPr>
          <p:nvPr/>
        </p:nvPicPr>
        <p:blipFill rotWithShape="1">
          <a:blip r:embed="rId5" cstate="print">
            <a:duotone>
              <a:schemeClr val="accent3">
                <a:shade val="45000"/>
                <a:satMod val="135000"/>
              </a:schemeClr>
              <a:prstClr val="white"/>
            </a:duotone>
          </a:blip>
          <a:srcRect l="1563" t="25417" r="89453" b="58333"/>
          <a:stretch/>
        </p:blipFill>
        <p:spPr>
          <a:xfrm>
            <a:off x="3592053" y="3275221"/>
            <a:ext cx="352835" cy="441811"/>
          </a:xfrm>
          <a:prstGeom prst="rect">
            <a:avLst/>
          </a:prstGeom>
        </p:spPr>
      </p:pic>
      <p:sp>
        <p:nvSpPr>
          <p:cNvPr id="36" name="Retângulo 35"/>
          <p:cNvSpPr/>
          <p:nvPr/>
        </p:nvSpPr>
        <p:spPr>
          <a:xfrm>
            <a:off x="6043804" y="764704"/>
            <a:ext cx="2023185" cy="430887"/>
          </a:xfrm>
          <a:prstGeom prst="rect">
            <a:avLst/>
          </a:prstGeom>
        </p:spPr>
        <p:txBody>
          <a:bodyPr wrap="square">
            <a:spAutoFit/>
          </a:bodyPr>
          <a:lstStyle/>
          <a:p>
            <a:pPr algn="ctr"/>
            <a:r>
              <a:rPr lang="pt-BR" sz="1100" b="1">
                <a:solidFill>
                  <a:srgbClr val="008080"/>
                </a:solidFill>
                <a:latin typeface="Arial" pitchFamily="34" charset="0"/>
                <a:ea typeface="+mj-ea"/>
                <a:cs typeface="Arial" pitchFamily="34" charset="0"/>
              </a:rPr>
              <a:t>Relacionamento </a:t>
            </a:r>
          </a:p>
          <a:p>
            <a:pPr algn="ctr"/>
            <a:r>
              <a:rPr lang="pt-BR" sz="1100" b="1">
                <a:solidFill>
                  <a:srgbClr val="008080"/>
                </a:solidFill>
                <a:latin typeface="Arial" pitchFamily="34" charset="0"/>
                <a:ea typeface="+mj-ea"/>
                <a:cs typeface="Arial" pitchFamily="34" charset="0"/>
              </a:rPr>
              <a:t>com o Público Alvo</a:t>
            </a:r>
          </a:p>
        </p:txBody>
      </p:sp>
      <p:grpSp>
        <p:nvGrpSpPr>
          <p:cNvPr id="3" name="Grupo 42"/>
          <p:cNvGrpSpPr/>
          <p:nvPr/>
        </p:nvGrpSpPr>
        <p:grpSpPr>
          <a:xfrm>
            <a:off x="6090333" y="714447"/>
            <a:ext cx="355848" cy="448052"/>
            <a:chOff x="7445316" y="735418"/>
            <a:chExt cx="521538" cy="533824"/>
          </a:xfrm>
        </p:grpSpPr>
        <p:sp>
          <p:nvSpPr>
            <p:cNvPr id="38" name="Elipse 37"/>
            <p:cNvSpPr/>
            <p:nvPr/>
          </p:nvSpPr>
          <p:spPr>
            <a:xfrm>
              <a:off x="7491525" y="735418"/>
              <a:ext cx="388827" cy="411345"/>
            </a:xfrm>
            <a:prstGeom prst="ellipse">
              <a:avLst/>
            </a:prstGeom>
            <a:noFill/>
            <a:ln w="127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latin typeface="Arial" pitchFamily="34" charset="0"/>
                <a:cs typeface="Arial" pitchFamily="34" charset="0"/>
              </a:endParaRPr>
            </a:p>
          </p:txBody>
        </p:sp>
        <p:pic>
          <p:nvPicPr>
            <p:cNvPr id="37" name="Imagem 36"/>
            <p:cNvPicPr>
              <a:picLocks noChangeAspect="1"/>
            </p:cNvPicPr>
            <p:nvPr/>
          </p:nvPicPr>
          <p:blipFill rotWithShape="1">
            <a:blip r:embed="rId6" cstate="print">
              <a:duotone>
                <a:prstClr val="black"/>
                <a:schemeClr val="accent3">
                  <a:tint val="45000"/>
                  <a:satMod val="400000"/>
                </a:schemeClr>
              </a:duotone>
            </a:blip>
            <a:srcRect l="1094" t="31806" r="88437" b="50417"/>
            <a:stretch/>
          </p:blipFill>
          <p:spPr>
            <a:xfrm>
              <a:off x="7445316" y="773135"/>
              <a:ext cx="521538" cy="496107"/>
            </a:xfrm>
            <a:prstGeom prst="rect">
              <a:avLst/>
            </a:prstGeom>
          </p:spPr>
        </p:pic>
      </p:grpSp>
      <p:sp>
        <p:nvSpPr>
          <p:cNvPr id="40" name="Retângulo 39"/>
          <p:cNvSpPr/>
          <p:nvPr/>
        </p:nvSpPr>
        <p:spPr>
          <a:xfrm>
            <a:off x="6008441" y="1173376"/>
            <a:ext cx="1680863" cy="1650452"/>
          </a:xfrm>
          <a:prstGeom prst="rect">
            <a:avLst/>
          </a:prstGeom>
        </p:spPr>
        <p:txBody>
          <a:bodyPr wrap="square">
            <a:spAutoFit/>
          </a:bodyPr>
          <a:lstStyle/>
          <a:p>
            <a:pPr marL="88900" indent="-88900">
              <a:lnSpc>
                <a:spcPct val="150000"/>
              </a:lnSpc>
              <a:buFont typeface="Arial" panose="020B0604020202020204" pitchFamily="34" charset="0"/>
              <a:buChar char="•"/>
            </a:pPr>
            <a:r>
              <a:rPr lang="pt-BR" sz="750" b="1">
                <a:latin typeface="Arial" pitchFamily="34" charset="0"/>
                <a:cs typeface="Arial" pitchFamily="34" charset="0"/>
              </a:rPr>
              <a:t>SICCAU – Sistema de </a:t>
            </a:r>
          </a:p>
          <a:p>
            <a:pPr marL="88900" indent="-88900">
              <a:lnSpc>
                <a:spcPct val="150000"/>
              </a:lnSpc>
              <a:buFont typeface="Arial" panose="020B0604020202020204" pitchFamily="34" charset="0"/>
              <a:buChar char="•"/>
            </a:pPr>
            <a:r>
              <a:rPr lang="pt-BR" sz="750" b="1">
                <a:latin typeface="Arial" pitchFamily="34" charset="0"/>
                <a:cs typeface="Arial" pitchFamily="34" charset="0"/>
              </a:rPr>
              <a:t>Informação e Comunicação com o A e U</a:t>
            </a:r>
          </a:p>
          <a:p>
            <a:pPr marL="88900" indent="-88900">
              <a:lnSpc>
                <a:spcPct val="150000"/>
              </a:lnSpc>
              <a:buFont typeface="Arial" panose="020B0604020202020204" pitchFamily="34" charset="0"/>
              <a:buChar char="•"/>
            </a:pPr>
            <a:r>
              <a:rPr lang="pt-BR" sz="750" b="1">
                <a:latin typeface="Arial" pitchFamily="34" charset="0"/>
                <a:cs typeface="Arial" pitchFamily="34" charset="0"/>
              </a:rPr>
              <a:t>Portal do CAU</a:t>
            </a:r>
          </a:p>
          <a:p>
            <a:pPr marL="88900" indent="-88900">
              <a:lnSpc>
                <a:spcPct val="150000"/>
              </a:lnSpc>
              <a:buFont typeface="Arial" panose="020B0604020202020204" pitchFamily="34" charset="0"/>
              <a:buChar char="•"/>
            </a:pPr>
            <a:r>
              <a:rPr lang="pt-BR" sz="750" b="1">
                <a:latin typeface="Arial" pitchFamily="34" charset="0"/>
                <a:cs typeface="Arial" pitchFamily="34" charset="0"/>
              </a:rPr>
              <a:t>Portal da Transparência</a:t>
            </a:r>
          </a:p>
          <a:p>
            <a:pPr marL="88900" indent="-88900">
              <a:lnSpc>
                <a:spcPct val="150000"/>
              </a:lnSpc>
              <a:buFont typeface="Arial" panose="020B0604020202020204" pitchFamily="34" charset="0"/>
              <a:buChar char="•"/>
            </a:pPr>
            <a:r>
              <a:rPr lang="pt-BR" sz="750" b="1">
                <a:latin typeface="Arial" pitchFamily="34" charset="0"/>
                <a:cs typeface="Arial" pitchFamily="34" charset="0"/>
              </a:rPr>
              <a:t>1 Sede na capital de AL</a:t>
            </a:r>
          </a:p>
          <a:p>
            <a:pPr marL="88900" indent="-88900">
              <a:lnSpc>
                <a:spcPct val="150000"/>
              </a:lnSpc>
              <a:buFont typeface="Arial" panose="020B0604020202020204" pitchFamily="34" charset="0"/>
              <a:buChar char="•"/>
            </a:pPr>
            <a:r>
              <a:rPr lang="pt-BR" sz="750" b="1">
                <a:latin typeface="Arial" pitchFamily="34" charset="0"/>
                <a:cs typeface="Arial" pitchFamily="34" charset="0"/>
              </a:rPr>
              <a:t>Canal da Ouvidoria</a:t>
            </a:r>
          </a:p>
          <a:p>
            <a:pPr marL="88900" indent="-88900">
              <a:lnSpc>
                <a:spcPct val="150000"/>
              </a:lnSpc>
              <a:buFont typeface="Arial" panose="020B0604020202020204" pitchFamily="34" charset="0"/>
              <a:buChar char="•"/>
            </a:pPr>
            <a:r>
              <a:rPr lang="pt-BR" sz="750" b="1">
                <a:latin typeface="Arial" pitchFamily="34" charset="0"/>
                <a:cs typeface="Arial" pitchFamily="34" charset="0"/>
              </a:rPr>
              <a:t>Atendimento presencial</a:t>
            </a:r>
          </a:p>
          <a:p>
            <a:pPr marL="88900" indent="-88900">
              <a:lnSpc>
                <a:spcPct val="150000"/>
              </a:lnSpc>
              <a:buFont typeface="Arial" panose="020B0604020202020204" pitchFamily="34" charset="0"/>
              <a:buChar char="•"/>
            </a:pPr>
            <a:r>
              <a:rPr lang="pt-BR" sz="750" b="1" err="1">
                <a:latin typeface="Arial" pitchFamily="34" charset="0"/>
                <a:cs typeface="Arial" pitchFamily="34" charset="0"/>
              </a:rPr>
              <a:t>Call</a:t>
            </a:r>
            <a:r>
              <a:rPr lang="pt-BR" sz="750" b="1">
                <a:latin typeface="Arial" pitchFamily="34" charset="0"/>
                <a:cs typeface="Arial" pitchFamily="34" charset="0"/>
              </a:rPr>
              <a:t> Center</a:t>
            </a:r>
          </a:p>
        </p:txBody>
      </p:sp>
      <p:sp>
        <p:nvSpPr>
          <p:cNvPr id="41" name="Retângulo de cantos arredondados 40"/>
          <p:cNvSpPr/>
          <p:nvPr/>
        </p:nvSpPr>
        <p:spPr>
          <a:xfrm>
            <a:off x="5988544" y="2988517"/>
            <a:ext cx="1783839" cy="213303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a:latin typeface="Arial" pitchFamily="34" charset="0"/>
              <a:cs typeface="Arial" pitchFamily="34" charset="0"/>
            </a:endParaRPr>
          </a:p>
        </p:txBody>
      </p:sp>
      <p:sp>
        <p:nvSpPr>
          <p:cNvPr id="42" name="Retângulo 41"/>
          <p:cNvSpPr/>
          <p:nvPr/>
        </p:nvSpPr>
        <p:spPr>
          <a:xfrm>
            <a:off x="6339843" y="3060839"/>
            <a:ext cx="1325612" cy="600164"/>
          </a:xfrm>
          <a:prstGeom prst="rect">
            <a:avLst/>
          </a:prstGeom>
        </p:spPr>
        <p:txBody>
          <a:bodyPr wrap="square">
            <a:spAutoFit/>
          </a:bodyPr>
          <a:lstStyle/>
          <a:p>
            <a:pPr algn="ctr"/>
            <a:r>
              <a:rPr lang="pt-BR" sz="1100" b="1">
                <a:solidFill>
                  <a:srgbClr val="008080"/>
                </a:solidFill>
                <a:latin typeface="Arial" pitchFamily="34" charset="0"/>
                <a:ea typeface="+mj-ea"/>
                <a:cs typeface="Arial" pitchFamily="34" charset="0"/>
              </a:rPr>
              <a:t>Canais de Entrega</a:t>
            </a:r>
          </a:p>
          <a:p>
            <a:pPr algn="ctr"/>
            <a:r>
              <a:rPr lang="pt-BR" sz="1100" b="1">
                <a:solidFill>
                  <a:srgbClr val="008080"/>
                </a:solidFill>
                <a:latin typeface="Arial" pitchFamily="34" charset="0"/>
                <a:ea typeface="+mj-ea"/>
                <a:cs typeface="Arial" pitchFamily="34" charset="0"/>
              </a:rPr>
              <a:t>Dos Serviços</a:t>
            </a:r>
          </a:p>
        </p:txBody>
      </p:sp>
      <p:pic>
        <p:nvPicPr>
          <p:cNvPr id="44" name="Imagem 43"/>
          <p:cNvPicPr>
            <a:picLocks noChangeAspect="1"/>
          </p:cNvPicPr>
          <p:nvPr/>
        </p:nvPicPr>
        <p:blipFill rotWithShape="1">
          <a:blip r:embed="rId7" cstate="print">
            <a:duotone>
              <a:prstClr val="black"/>
              <a:schemeClr val="accent3">
                <a:tint val="45000"/>
                <a:satMod val="400000"/>
              </a:schemeClr>
            </a:duotone>
          </a:blip>
          <a:srcRect l="55703" t="53333" r="33203" b="30556"/>
          <a:stretch/>
        </p:blipFill>
        <p:spPr>
          <a:xfrm>
            <a:off x="6018639" y="3180386"/>
            <a:ext cx="537664" cy="540576"/>
          </a:xfrm>
          <a:prstGeom prst="rect">
            <a:avLst/>
          </a:prstGeom>
        </p:spPr>
      </p:pic>
      <p:sp>
        <p:nvSpPr>
          <p:cNvPr id="46" name="Retângulo 45"/>
          <p:cNvSpPr/>
          <p:nvPr/>
        </p:nvSpPr>
        <p:spPr>
          <a:xfrm>
            <a:off x="6018640" y="3645024"/>
            <a:ext cx="1753743" cy="1477328"/>
          </a:xfrm>
          <a:prstGeom prst="rect">
            <a:avLst/>
          </a:prstGeom>
        </p:spPr>
        <p:txBody>
          <a:bodyPr wrap="square">
            <a:spAutoFit/>
          </a:bodyPr>
          <a:lstStyle/>
          <a:p>
            <a:pPr marL="88900" indent="-88900">
              <a:lnSpc>
                <a:spcPct val="150000"/>
              </a:lnSpc>
            </a:pPr>
            <a:r>
              <a:rPr lang="pt-BR" sz="750" b="1">
                <a:latin typeface="Arial" pitchFamily="34" charset="0"/>
                <a:cs typeface="Arial" pitchFamily="34" charset="0"/>
              </a:rPr>
              <a:t>Online</a:t>
            </a:r>
          </a:p>
          <a:p>
            <a:pPr marL="88900" indent="-88900">
              <a:lnSpc>
                <a:spcPct val="150000"/>
              </a:lnSpc>
              <a:buFont typeface="Arial" pitchFamily="34" charset="0"/>
              <a:buChar char="•"/>
            </a:pPr>
            <a:r>
              <a:rPr lang="pt-BR" sz="750" b="1">
                <a:latin typeface="Arial" pitchFamily="34" charset="0"/>
                <a:cs typeface="Arial" pitchFamily="34" charset="0"/>
              </a:rPr>
              <a:t>SICCAU</a:t>
            </a:r>
          </a:p>
          <a:p>
            <a:pPr marL="88900" indent="-88900">
              <a:lnSpc>
                <a:spcPct val="150000"/>
              </a:lnSpc>
              <a:buFont typeface="Arial" pitchFamily="34" charset="0"/>
              <a:buChar char="•"/>
            </a:pPr>
            <a:r>
              <a:rPr lang="pt-BR" sz="750" b="1">
                <a:latin typeface="Arial" pitchFamily="34" charset="0"/>
                <a:cs typeface="Arial" pitchFamily="34" charset="0"/>
              </a:rPr>
              <a:t>Sitio eletrônico do CAU/AL</a:t>
            </a:r>
          </a:p>
          <a:p>
            <a:pPr marL="88900" indent="-88900">
              <a:lnSpc>
                <a:spcPct val="150000"/>
              </a:lnSpc>
              <a:buFont typeface="Arial" pitchFamily="34" charset="0"/>
              <a:buChar char="•"/>
            </a:pPr>
            <a:r>
              <a:rPr lang="pt-BR" sz="750" b="1">
                <a:latin typeface="Arial" pitchFamily="34" charset="0"/>
                <a:cs typeface="Arial" pitchFamily="34" charset="0"/>
              </a:rPr>
              <a:t>Redes sociais do CAU/AL</a:t>
            </a:r>
          </a:p>
          <a:p>
            <a:pPr marL="88900" indent="-88900">
              <a:lnSpc>
                <a:spcPct val="150000"/>
              </a:lnSpc>
            </a:pPr>
            <a:r>
              <a:rPr lang="pt-BR" sz="750" b="1">
                <a:latin typeface="Arial" pitchFamily="34" charset="0"/>
                <a:cs typeface="Arial" pitchFamily="34" charset="0"/>
              </a:rPr>
              <a:t>Presencial</a:t>
            </a:r>
          </a:p>
          <a:p>
            <a:pPr marL="88900" indent="-88900">
              <a:lnSpc>
                <a:spcPct val="150000"/>
              </a:lnSpc>
              <a:buFont typeface="Arial" pitchFamily="34" charset="0"/>
              <a:buChar char="•"/>
            </a:pPr>
            <a:r>
              <a:rPr lang="pt-BR" sz="750" b="1">
                <a:latin typeface="Arial" pitchFamily="34" charset="0"/>
                <a:cs typeface="Arial" pitchFamily="34" charset="0"/>
              </a:rPr>
              <a:t>Sede na Capital de AL</a:t>
            </a:r>
          </a:p>
          <a:p>
            <a:pPr marL="88900" indent="-88900">
              <a:lnSpc>
                <a:spcPct val="150000"/>
              </a:lnSpc>
              <a:buFont typeface="Arial" pitchFamily="34" charset="0"/>
              <a:buChar char="•"/>
            </a:pPr>
            <a:r>
              <a:rPr lang="pt-BR" sz="750" b="1">
                <a:latin typeface="Arial" pitchFamily="34" charset="0"/>
                <a:cs typeface="Arial" pitchFamily="34" charset="0"/>
              </a:rPr>
              <a:t>Publicidade e Publicações</a:t>
            </a:r>
          </a:p>
          <a:p>
            <a:pPr marL="88900" indent="-88900">
              <a:lnSpc>
                <a:spcPct val="150000"/>
              </a:lnSpc>
              <a:buFont typeface="Arial" pitchFamily="34" charset="0"/>
              <a:buChar char="•"/>
            </a:pPr>
            <a:r>
              <a:rPr lang="pt-BR" sz="750" b="1">
                <a:latin typeface="Arial" pitchFamily="34" charset="0"/>
                <a:cs typeface="Arial" pitchFamily="34" charset="0"/>
              </a:rPr>
              <a:t>Assessoria de comunicação</a:t>
            </a:r>
          </a:p>
        </p:txBody>
      </p:sp>
      <p:sp>
        <p:nvSpPr>
          <p:cNvPr id="47" name="Retângulo 46"/>
          <p:cNvSpPr/>
          <p:nvPr/>
        </p:nvSpPr>
        <p:spPr>
          <a:xfrm>
            <a:off x="8481393" y="913489"/>
            <a:ext cx="1296144" cy="430887"/>
          </a:xfrm>
          <a:prstGeom prst="rect">
            <a:avLst/>
          </a:prstGeom>
        </p:spPr>
        <p:txBody>
          <a:bodyPr wrap="square">
            <a:spAutoFit/>
          </a:bodyPr>
          <a:lstStyle/>
          <a:p>
            <a:pPr algn="ctr"/>
            <a:r>
              <a:rPr lang="pt-BR" sz="1100" b="1">
                <a:solidFill>
                  <a:srgbClr val="008080"/>
                </a:solidFill>
                <a:latin typeface="Arial" pitchFamily="34" charset="0"/>
                <a:ea typeface="+mj-ea"/>
                <a:cs typeface="Arial" pitchFamily="34" charset="0"/>
              </a:rPr>
              <a:t>Público </a:t>
            </a:r>
          </a:p>
          <a:p>
            <a:pPr algn="ctr"/>
            <a:r>
              <a:rPr lang="pt-BR" sz="1100" b="1">
                <a:solidFill>
                  <a:srgbClr val="008080"/>
                </a:solidFill>
                <a:latin typeface="Arial" pitchFamily="34" charset="0"/>
                <a:ea typeface="+mj-ea"/>
                <a:cs typeface="Arial" pitchFamily="34" charset="0"/>
              </a:rPr>
              <a:t>Alvo</a:t>
            </a:r>
          </a:p>
        </p:txBody>
      </p:sp>
      <p:sp>
        <p:nvSpPr>
          <p:cNvPr id="48" name="Retângulo 47"/>
          <p:cNvSpPr/>
          <p:nvPr/>
        </p:nvSpPr>
        <p:spPr>
          <a:xfrm>
            <a:off x="910820" y="5222793"/>
            <a:ext cx="1814285" cy="261610"/>
          </a:xfrm>
          <a:prstGeom prst="rect">
            <a:avLst/>
          </a:prstGeom>
        </p:spPr>
        <p:txBody>
          <a:bodyPr wrap="square">
            <a:spAutoFit/>
          </a:bodyPr>
          <a:lstStyle/>
          <a:p>
            <a:pPr algn="ctr"/>
            <a:r>
              <a:rPr lang="pt-BR" sz="1100" b="1">
                <a:solidFill>
                  <a:srgbClr val="008080"/>
                </a:solidFill>
                <a:latin typeface="Arial" pitchFamily="34" charset="0"/>
                <a:ea typeface="+mj-ea"/>
                <a:cs typeface="Arial" pitchFamily="34" charset="0"/>
              </a:rPr>
              <a:t>Estrutura de Custo</a:t>
            </a:r>
          </a:p>
        </p:txBody>
      </p:sp>
      <p:sp>
        <p:nvSpPr>
          <p:cNvPr id="49" name="Retângulo 48"/>
          <p:cNvSpPr/>
          <p:nvPr/>
        </p:nvSpPr>
        <p:spPr>
          <a:xfrm>
            <a:off x="5495644" y="5221043"/>
            <a:ext cx="1814285" cy="261610"/>
          </a:xfrm>
          <a:prstGeom prst="rect">
            <a:avLst/>
          </a:prstGeom>
        </p:spPr>
        <p:txBody>
          <a:bodyPr wrap="square">
            <a:spAutoFit/>
          </a:bodyPr>
          <a:lstStyle/>
          <a:p>
            <a:pPr algn="ctr"/>
            <a:r>
              <a:rPr lang="pt-BR" sz="1100" b="1">
                <a:solidFill>
                  <a:srgbClr val="008080"/>
                </a:solidFill>
                <a:latin typeface="Arial" pitchFamily="34" charset="0"/>
                <a:ea typeface="+mj-ea"/>
                <a:cs typeface="Arial" pitchFamily="34" charset="0"/>
              </a:rPr>
              <a:t>Fontes de Receita</a:t>
            </a:r>
          </a:p>
        </p:txBody>
      </p:sp>
      <p:sp>
        <p:nvSpPr>
          <p:cNvPr id="50" name="Retângulo 49"/>
          <p:cNvSpPr/>
          <p:nvPr/>
        </p:nvSpPr>
        <p:spPr>
          <a:xfrm>
            <a:off x="7934901" y="1519625"/>
            <a:ext cx="1615413" cy="1823576"/>
          </a:xfrm>
          <a:prstGeom prst="rect">
            <a:avLst/>
          </a:prstGeom>
          <a:solidFill>
            <a:schemeClr val="accent1">
              <a:lumMod val="40000"/>
              <a:lumOff val="60000"/>
            </a:schemeClr>
          </a:solidFill>
        </p:spPr>
        <p:txBody>
          <a:bodyPr wrap="square">
            <a:spAutoFit/>
          </a:bodyPr>
          <a:lstStyle/>
          <a:p>
            <a:pPr marL="88900" indent="-88900">
              <a:lnSpc>
                <a:spcPct val="150000"/>
              </a:lnSpc>
              <a:buFont typeface="Arial" panose="020B0604020202020204" pitchFamily="34" charset="0"/>
              <a:buChar char="•"/>
            </a:pPr>
            <a:r>
              <a:rPr lang="pt-BR" sz="750" b="1">
                <a:latin typeface="Arial" pitchFamily="34" charset="0"/>
                <a:cs typeface="Arial" pitchFamily="34" charset="0"/>
              </a:rPr>
              <a:t>Sociedade Brasileira</a:t>
            </a:r>
          </a:p>
          <a:p>
            <a:pPr marL="88900" indent="-88900">
              <a:lnSpc>
                <a:spcPct val="150000"/>
              </a:lnSpc>
              <a:buFont typeface="Arial" panose="020B0604020202020204" pitchFamily="34" charset="0"/>
              <a:buChar char="•"/>
            </a:pPr>
            <a:r>
              <a:rPr lang="pt-BR" sz="750" b="1">
                <a:latin typeface="Arial" pitchFamily="34" charset="0"/>
                <a:cs typeface="Arial" pitchFamily="34" charset="0"/>
              </a:rPr>
              <a:t>Arquitetos e Urbanistas</a:t>
            </a:r>
          </a:p>
          <a:p>
            <a:pPr marL="88900" indent="-88900">
              <a:lnSpc>
                <a:spcPct val="150000"/>
              </a:lnSpc>
              <a:buFont typeface="Arial" panose="020B0604020202020204" pitchFamily="34" charset="0"/>
              <a:buChar char="•"/>
            </a:pPr>
            <a:r>
              <a:rPr lang="pt-BR" sz="750" b="1">
                <a:latin typeface="Arial" pitchFamily="34" charset="0"/>
                <a:cs typeface="Arial" pitchFamily="34" charset="0"/>
              </a:rPr>
              <a:t>Empresas de Arquitetura e Urbanismo</a:t>
            </a:r>
          </a:p>
          <a:p>
            <a:pPr marL="88900" indent="-88900">
              <a:lnSpc>
                <a:spcPct val="150000"/>
              </a:lnSpc>
              <a:buFont typeface="Arial" panose="020B0604020202020204" pitchFamily="34" charset="0"/>
              <a:buChar char="•"/>
            </a:pPr>
            <a:r>
              <a:rPr lang="pt-BR" sz="750" b="1">
                <a:latin typeface="Arial" pitchFamily="34" charset="0"/>
                <a:cs typeface="Arial" pitchFamily="34" charset="0"/>
              </a:rPr>
              <a:t>Universidades de A e U</a:t>
            </a:r>
          </a:p>
          <a:p>
            <a:pPr marL="88900" indent="-88900">
              <a:lnSpc>
                <a:spcPct val="150000"/>
              </a:lnSpc>
              <a:buFont typeface="Arial" panose="020B0604020202020204" pitchFamily="34" charset="0"/>
              <a:buChar char="•"/>
            </a:pPr>
            <a:r>
              <a:rPr lang="pt-BR" sz="750" b="1">
                <a:latin typeface="Arial" pitchFamily="34" charset="0"/>
                <a:cs typeface="Arial" pitchFamily="34" charset="0"/>
              </a:rPr>
              <a:t>Entidades representativas da Arquitetura e Urbanismo</a:t>
            </a:r>
          </a:p>
          <a:p>
            <a:pPr marL="88900" indent="-88900">
              <a:lnSpc>
                <a:spcPct val="150000"/>
              </a:lnSpc>
              <a:buFont typeface="Arial" panose="020B0604020202020204" pitchFamily="34" charset="0"/>
              <a:buChar char="•"/>
            </a:pPr>
            <a:r>
              <a:rPr lang="pt-BR" sz="750" b="1">
                <a:latin typeface="Arial" pitchFamily="34" charset="0"/>
                <a:cs typeface="Arial" pitchFamily="34" charset="0"/>
              </a:rPr>
              <a:t>Cadeia produtiva da Industria da Construção</a:t>
            </a:r>
          </a:p>
          <a:p>
            <a:pPr marL="88900" indent="-88900">
              <a:lnSpc>
                <a:spcPct val="150000"/>
              </a:lnSpc>
            </a:pPr>
            <a:endParaRPr lang="pt-BR" sz="750" b="1">
              <a:latin typeface="Arial" pitchFamily="34" charset="0"/>
              <a:cs typeface="Arial" pitchFamily="34" charset="0"/>
            </a:endParaRPr>
          </a:p>
        </p:txBody>
      </p:sp>
      <p:pic>
        <p:nvPicPr>
          <p:cNvPr id="51" name="Imagem 50"/>
          <p:cNvPicPr>
            <a:picLocks noChangeAspect="1"/>
          </p:cNvPicPr>
          <p:nvPr/>
        </p:nvPicPr>
        <p:blipFill rotWithShape="1">
          <a:blip r:embed="rId8" cstate="print">
            <a:duotone>
              <a:prstClr val="black"/>
              <a:schemeClr val="accent3">
                <a:tint val="45000"/>
                <a:satMod val="400000"/>
              </a:schemeClr>
            </a:duotone>
          </a:blip>
          <a:srcRect l="2578" t="25695" r="83828" b="59027"/>
          <a:stretch/>
        </p:blipFill>
        <p:spPr>
          <a:xfrm>
            <a:off x="7934901" y="875996"/>
            <a:ext cx="704416" cy="548087"/>
          </a:xfrm>
          <a:prstGeom prst="rect">
            <a:avLst/>
          </a:prstGeom>
        </p:spPr>
      </p:pic>
      <p:grpSp>
        <p:nvGrpSpPr>
          <p:cNvPr id="4" name="Grupo 54"/>
          <p:cNvGrpSpPr/>
          <p:nvPr/>
        </p:nvGrpSpPr>
        <p:grpSpPr>
          <a:xfrm>
            <a:off x="503777" y="5692000"/>
            <a:ext cx="653057" cy="630339"/>
            <a:chOff x="552299" y="5421581"/>
            <a:chExt cx="803763" cy="630339"/>
          </a:xfrm>
        </p:grpSpPr>
        <p:pic>
          <p:nvPicPr>
            <p:cNvPr id="52" name="Imagem 51"/>
            <p:cNvPicPr>
              <a:picLocks noChangeAspect="1"/>
            </p:cNvPicPr>
            <p:nvPr/>
          </p:nvPicPr>
          <p:blipFill rotWithShape="1">
            <a:blip r:embed="rId9" cstate="print">
              <a:duotone>
                <a:schemeClr val="accent3">
                  <a:shade val="45000"/>
                  <a:satMod val="135000"/>
                </a:schemeClr>
                <a:prstClr val="white"/>
              </a:duotone>
            </a:blip>
            <a:srcRect l="2187" t="44584" r="86641" b="37916"/>
            <a:stretch/>
          </p:blipFill>
          <p:spPr>
            <a:xfrm>
              <a:off x="552299" y="5431327"/>
              <a:ext cx="624307" cy="550089"/>
            </a:xfrm>
            <a:prstGeom prst="rect">
              <a:avLst/>
            </a:prstGeom>
          </p:spPr>
        </p:pic>
        <p:pic>
          <p:nvPicPr>
            <p:cNvPr id="53" name="Imagem 52"/>
            <p:cNvPicPr>
              <a:picLocks noChangeAspect="1"/>
            </p:cNvPicPr>
            <p:nvPr/>
          </p:nvPicPr>
          <p:blipFill rotWithShape="1">
            <a:blip r:embed="rId9" cstate="print">
              <a:duotone>
                <a:schemeClr val="accent3">
                  <a:shade val="45000"/>
                  <a:satMod val="135000"/>
                </a:schemeClr>
                <a:prstClr val="white"/>
              </a:duotone>
            </a:blip>
            <a:srcRect l="2187" t="44584" r="86641" b="37916"/>
            <a:stretch/>
          </p:blipFill>
          <p:spPr>
            <a:xfrm rot="1564175">
              <a:off x="666367" y="5421581"/>
              <a:ext cx="624307" cy="550089"/>
            </a:xfrm>
            <a:prstGeom prst="rect">
              <a:avLst/>
            </a:prstGeom>
          </p:spPr>
        </p:pic>
        <p:pic>
          <p:nvPicPr>
            <p:cNvPr id="54" name="Imagem 53"/>
            <p:cNvPicPr>
              <a:picLocks noChangeAspect="1"/>
            </p:cNvPicPr>
            <p:nvPr/>
          </p:nvPicPr>
          <p:blipFill rotWithShape="1">
            <a:blip r:embed="rId9" cstate="print">
              <a:duotone>
                <a:schemeClr val="accent3">
                  <a:shade val="45000"/>
                  <a:satMod val="135000"/>
                </a:schemeClr>
                <a:prstClr val="white"/>
              </a:duotone>
            </a:blip>
            <a:srcRect l="2187" t="44584" r="86641" b="37916"/>
            <a:stretch/>
          </p:blipFill>
          <p:spPr>
            <a:xfrm rot="3314678">
              <a:off x="768864" y="5464722"/>
              <a:ext cx="624307" cy="550089"/>
            </a:xfrm>
            <a:prstGeom prst="rect">
              <a:avLst/>
            </a:prstGeom>
          </p:spPr>
        </p:pic>
      </p:grpSp>
      <p:sp>
        <p:nvSpPr>
          <p:cNvPr id="56" name="Retângulo 55"/>
          <p:cNvSpPr/>
          <p:nvPr/>
        </p:nvSpPr>
        <p:spPr>
          <a:xfrm>
            <a:off x="1216917" y="5440404"/>
            <a:ext cx="1815165" cy="1109727"/>
          </a:xfrm>
          <a:prstGeom prst="rect">
            <a:avLst/>
          </a:prstGeom>
        </p:spPr>
        <p:txBody>
          <a:bodyPr wrap="square">
            <a:spAutoFit/>
          </a:bodyPr>
          <a:lstStyle/>
          <a:p>
            <a:pPr marL="88900" indent="-88900">
              <a:lnSpc>
                <a:spcPct val="150000"/>
              </a:lnSpc>
              <a:buFont typeface="Arial" panose="020B0604020202020204" pitchFamily="34" charset="0"/>
              <a:buChar char="•"/>
            </a:pPr>
            <a:r>
              <a:rPr lang="pt-BR" sz="750" b="1">
                <a:latin typeface="Arial" pitchFamily="34" charset="0"/>
                <a:cs typeface="Arial" pitchFamily="34" charset="0"/>
              </a:rPr>
              <a:t>Utilização de Centro de Custos por projetos e atividades</a:t>
            </a:r>
          </a:p>
          <a:p>
            <a:pPr marL="88900" indent="-88900">
              <a:lnSpc>
                <a:spcPct val="150000"/>
              </a:lnSpc>
              <a:buFont typeface="Arial" panose="020B0604020202020204" pitchFamily="34" charset="0"/>
              <a:buChar char="•"/>
            </a:pPr>
            <a:r>
              <a:rPr lang="pt-BR" sz="750" b="1">
                <a:latin typeface="Arial" pitchFamily="34" charset="0"/>
                <a:cs typeface="Arial" pitchFamily="34" charset="0"/>
              </a:rPr>
              <a:t>Todos os departamentos e projetos separados por grupos</a:t>
            </a:r>
          </a:p>
          <a:p>
            <a:pPr marL="88900" indent="-88900">
              <a:lnSpc>
                <a:spcPct val="150000"/>
              </a:lnSpc>
              <a:buFont typeface="Arial" panose="020B0604020202020204" pitchFamily="34" charset="0"/>
              <a:buChar char="•"/>
            </a:pPr>
            <a:r>
              <a:rPr lang="pt-BR" sz="750" b="1">
                <a:latin typeface="Arial" pitchFamily="34" charset="0"/>
                <a:cs typeface="Arial" pitchFamily="34" charset="0"/>
              </a:rPr>
              <a:t>Controle efetivo da execução pelo acompanhamento periódico</a:t>
            </a:r>
          </a:p>
        </p:txBody>
      </p:sp>
      <p:sp>
        <p:nvSpPr>
          <p:cNvPr id="57" name="Retângulo 56"/>
          <p:cNvSpPr/>
          <p:nvPr/>
        </p:nvSpPr>
        <p:spPr>
          <a:xfrm>
            <a:off x="3105252" y="5440403"/>
            <a:ext cx="1815165" cy="1109727"/>
          </a:xfrm>
          <a:prstGeom prst="rect">
            <a:avLst/>
          </a:prstGeom>
        </p:spPr>
        <p:txBody>
          <a:bodyPr wrap="square">
            <a:spAutoFit/>
          </a:bodyPr>
          <a:lstStyle/>
          <a:p>
            <a:pPr marL="88900" indent="-88900">
              <a:lnSpc>
                <a:spcPct val="150000"/>
              </a:lnSpc>
              <a:buFont typeface="Arial" panose="020B0604020202020204" pitchFamily="34" charset="0"/>
              <a:buChar char="•"/>
            </a:pPr>
            <a:r>
              <a:rPr lang="pt-BR" sz="750" b="1">
                <a:latin typeface="Arial" pitchFamily="34" charset="0"/>
                <a:cs typeface="Arial" pitchFamily="34" charset="0"/>
              </a:rPr>
              <a:t>Utilização de sistemas de tecnologia próprios para contabilidade (SISCONT)</a:t>
            </a:r>
          </a:p>
          <a:p>
            <a:pPr marL="88900" indent="-88900">
              <a:lnSpc>
                <a:spcPct val="150000"/>
              </a:lnSpc>
              <a:buFont typeface="Arial" panose="020B0604020202020204" pitchFamily="34" charset="0"/>
              <a:buChar char="•"/>
            </a:pPr>
            <a:r>
              <a:rPr lang="pt-BR" sz="750" b="1">
                <a:latin typeface="Arial" pitchFamily="34" charset="0"/>
                <a:cs typeface="Arial" pitchFamily="34" charset="0"/>
              </a:rPr>
              <a:t>SICCAU com informações de arrecadações</a:t>
            </a:r>
          </a:p>
          <a:p>
            <a:pPr marL="88900" indent="-88900">
              <a:lnSpc>
                <a:spcPct val="150000"/>
              </a:lnSpc>
              <a:buFont typeface="Arial" panose="020B0604020202020204" pitchFamily="34" charset="0"/>
              <a:buChar char="•"/>
            </a:pPr>
            <a:r>
              <a:rPr lang="pt-BR" sz="750" b="1">
                <a:latin typeface="Arial" pitchFamily="34" charset="0"/>
                <a:cs typeface="Arial" pitchFamily="34" charset="0"/>
              </a:rPr>
              <a:t>Auditoria de Custos periódicas </a:t>
            </a:r>
          </a:p>
        </p:txBody>
      </p:sp>
      <p:pic>
        <p:nvPicPr>
          <p:cNvPr id="58" name="Imagem 57"/>
          <p:cNvPicPr>
            <a:picLocks noChangeAspect="1"/>
          </p:cNvPicPr>
          <p:nvPr/>
        </p:nvPicPr>
        <p:blipFill rotWithShape="1">
          <a:blip r:embed="rId10" cstate="print">
            <a:duotone>
              <a:schemeClr val="accent3">
                <a:shade val="45000"/>
                <a:satMod val="135000"/>
              </a:schemeClr>
              <a:prstClr val="white"/>
            </a:duotone>
          </a:blip>
          <a:srcRect l="50938" t="66667" r="44531" b="22361"/>
          <a:stretch/>
        </p:blipFill>
        <p:spPr>
          <a:xfrm>
            <a:off x="5180470" y="5306785"/>
            <a:ext cx="664153" cy="1113381"/>
          </a:xfrm>
          <a:prstGeom prst="rect">
            <a:avLst/>
          </a:prstGeom>
        </p:spPr>
      </p:pic>
      <p:sp>
        <p:nvSpPr>
          <p:cNvPr id="59" name="Retângulo 58"/>
          <p:cNvSpPr/>
          <p:nvPr/>
        </p:nvSpPr>
        <p:spPr>
          <a:xfrm>
            <a:off x="5850290" y="5589169"/>
            <a:ext cx="1815165" cy="763479"/>
          </a:xfrm>
          <a:prstGeom prst="rect">
            <a:avLst/>
          </a:prstGeom>
        </p:spPr>
        <p:txBody>
          <a:bodyPr wrap="square">
            <a:spAutoFit/>
          </a:bodyPr>
          <a:lstStyle/>
          <a:p>
            <a:pPr marL="88900" indent="-88900">
              <a:lnSpc>
                <a:spcPct val="150000"/>
              </a:lnSpc>
              <a:buFont typeface="Arial" panose="020B0604020202020204" pitchFamily="34" charset="0"/>
              <a:buChar char="•"/>
            </a:pPr>
            <a:r>
              <a:rPr lang="pt-BR" sz="750" b="1">
                <a:latin typeface="Arial" pitchFamily="34" charset="0"/>
                <a:cs typeface="Arial" pitchFamily="34" charset="0"/>
              </a:rPr>
              <a:t>Anuidades de Pessoa Física</a:t>
            </a:r>
          </a:p>
          <a:p>
            <a:pPr marL="88900" indent="-88900">
              <a:lnSpc>
                <a:spcPct val="150000"/>
              </a:lnSpc>
              <a:buFont typeface="Arial" panose="020B0604020202020204" pitchFamily="34" charset="0"/>
              <a:buChar char="•"/>
            </a:pPr>
            <a:r>
              <a:rPr lang="pt-BR" sz="750" b="1">
                <a:latin typeface="Arial" pitchFamily="34" charset="0"/>
                <a:cs typeface="Arial" pitchFamily="34" charset="0"/>
              </a:rPr>
              <a:t>Anuidades de Pessoa Jurídica</a:t>
            </a:r>
          </a:p>
          <a:p>
            <a:pPr marL="88900" indent="-88900">
              <a:lnSpc>
                <a:spcPct val="150000"/>
              </a:lnSpc>
              <a:buFont typeface="Arial" panose="020B0604020202020204" pitchFamily="34" charset="0"/>
              <a:buChar char="•"/>
            </a:pPr>
            <a:r>
              <a:rPr lang="pt-BR" sz="750" b="1">
                <a:latin typeface="Arial" pitchFamily="34" charset="0"/>
                <a:cs typeface="Arial" pitchFamily="34" charset="0"/>
              </a:rPr>
              <a:t>RRT</a:t>
            </a:r>
          </a:p>
          <a:p>
            <a:pPr marL="88900" indent="-88900">
              <a:lnSpc>
                <a:spcPct val="150000"/>
              </a:lnSpc>
              <a:buFont typeface="Arial" panose="020B0604020202020204" pitchFamily="34" charset="0"/>
              <a:buChar char="•"/>
            </a:pPr>
            <a:r>
              <a:rPr lang="pt-BR" sz="750" b="1">
                <a:latin typeface="Arial" pitchFamily="34" charset="0"/>
                <a:cs typeface="Arial" pitchFamily="34" charset="0"/>
              </a:rPr>
              <a:t>Taxas e Multas</a:t>
            </a:r>
          </a:p>
        </p:txBody>
      </p:sp>
      <p:sp>
        <p:nvSpPr>
          <p:cNvPr id="60" name="Retângulo 59"/>
          <p:cNvSpPr/>
          <p:nvPr/>
        </p:nvSpPr>
        <p:spPr>
          <a:xfrm>
            <a:off x="7506192" y="5589169"/>
            <a:ext cx="1815165" cy="763479"/>
          </a:xfrm>
          <a:prstGeom prst="rect">
            <a:avLst/>
          </a:prstGeom>
        </p:spPr>
        <p:txBody>
          <a:bodyPr wrap="square">
            <a:spAutoFit/>
          </a:bodyPr>
          <a:lstStyle/>
          <a:p>
            <a:pPr marL="88900" indent="-88900">
              <a:lnSpc>
                <a:spcPct val="150000"/>
              </a:lnSpc>
              <a:buFont typeface="Arial" panose="020B0604020202020204" pitchFamily="34" charset="0"/>
              <a:buChar char="•"/>
            </a:pPr>
            <a:r>
              <a:rPr lang="pt-BR" sz="750" b="1">
                <a:latin typeface="Arial" pitchFamily="34" charset="0"/>
                <a:cs typeface="Arial" pitchFamily="34" charset="0"/>
              </a:rPr>
              <a:t>Aplicações Financeiras</a:t>
            </a:r>
          </a:p>
          <a:p>
            <a:pPr marL="88900" indent="-88900">
              <a:lnSpc>
                <a:spcPct val="150000"/>
              </a:lnSpc>
              <a:buFont typeface="Arial" panose="020B0604020202020204" pitchFamily="34" charset="0"/>
              <a:buChar char="•"/>
            </a:pPr>
            <a:r>
              <a:rPr lang="pt-BR" sz="750" b="1">
                <a:latin typeface="Arial" pitchFamily="34" charset="0"/>
                <a:cs typeface="Arial" pitchFamily="34" charset="0"/>
              </a:rPr>
              <a:t>Outras Receitas ( Restituições e Emolumentos)</a:t>
            </a:r>
          </a:p>
          <a:p>
            <a:pPr marL="88900" indent="-88900">
              <a:lnSpc>
                <a:spcPct val="150000"/>
              </a:lnSpc>
              <a:buFont typeface="Arial" panose="020B0604020202020204" pitchFamily="34" charset="0"/>
              <a:buChar char="•"/>
            </a:pPr>
            <a:r>
              <a:rPr lang="pt-BR" sz="750" b="1">
                <a:latin typeface="Arial" pitchFamily="34" charset="0"/>
                <a:cs typeface="Arial" pitchFamily="34" charset="0"/>
              </a:rPr>
              <a:t>Receita Capital</a:t>
            </a:r>
          </a:p>
        </p:txBody>
      </p:sp>
      <p:sp>
        <p:nvSpPr>
          <p:cNvPr id="61" name="CaixaDeTexto 3"/>
          <p:cNvSpPr txBox="1">
            <a:spLocks noChangeArrowheads="1"/>
          </p:cNvSpPr>
          <p:nvPr/>
        </p:nvSpPr>
        <p:spPr bwMode="auto">
          <a:xfrm>
            <a:off x="7934901" y="3060839"/>
            <a:ext cx="1714379" cy="1973689"/>
          </a:xfrm>
          <a:prstGeom prst="rect">
            <a:avLst/>
          </a:prstGeom>
          <a:noFill/>
          <a:ln w="9525">
            <a:noFill/>
            <a:miter lim="800000"/>
            <a:headEnd/>
            <a:tailEnd/>
          </a:ln>
        </p:spPr>
        <p:txBody>
          <a:bodyPr lIns="0" rIns="0"/>
          <a:lstStyle/>
          <a:p>
            <a:pPr marL="90000" lvl="2" indent="-90000">
              <a:lnSpc>
                <a:spcPct val="150000"/>
              </a:lnSpc>
              <a:defRPr/>
            </a:pPr>
            <a:r>
              <a:rPr lang="pt-BR" sz="750" b="1">
                <a:latin typeface="Arial" panose="020B0604020202020204" pitchFamily="34" charset="0"/>
                <a:cs typeface="Arial" panose="020B0604020202020204" pitchFamily="34" charset="0"/>
              </a:rPr>
              <a:t>Classificações:</a:t>
            </a:r>
          </a:p>
          <a:p>
            <a:pPr marL="90000" lvl="2" indent="-90000">
              <a:lnSpc>
                <a:spcPct val="150000"/>
              </a:lnSpc>
              <a:buFont typeface="Arial" pitchFamily="34" charset="0"/>
              <a:buChar char="•"/>
              <a:tabLst>
                <a:tab pos="441127" algn="l"/>
              </a:tabLst>
              <a:defRPr/>
            </a:pPr>
            <a:r>
              <a:rPr lang="pt-BR" sz="750" b="1">
                <a:latin typeface="Arial" panose="020B0604020202020204" pitchFamily="34" charset="0"/>
                <a:cs typeface="Arial" panose="020B0604020202020204" pitchFamily="34" charset="0"/>
              </a:rPr>
              <a:t>Relações de prestação de serviços.</a:t>
            </a:r>
          </a:p>
          <a:p>
            <a:pPr marL="90000" lvl="2" indent="-90000">
              <a:lnSpc>
                <a:spcPct val="150000"/>
              </a:lnSpc>
              <a:buFont typeface="Arial" pitchFamily="34" charset="0"/>
              <a:buChar char="•"/>
              <a:tabLst>
                <a:tab pos="441127" algn="l"/>
              </a:tabLst>
              <a:defRPr/>
            </a:pPr>
            <a:r>
              <a:rPr lang="pt-BR" sz="750" b="1">
                <a:latin typeface="Arial" panose="020B0604020202020204" pitchFamily="34" charset="0"/>
                <a:cs typeface="Arial" panose="020B0604020202020204" pitchFamily="34" charset="0"/>
              </a:rPr>
              <a:t>Relações politicas e institucionais.</a:t>
            </a:r>
          </a:p>
          <a:p>
            <a:pPr marL="90000" lvl="2" indent="-90000">
              <a:lnSpc>
                <a:spcPct val="150000"/>
              </a:lnSpc>
              <a:buFont typeface="Arial" pitchFamily="34" charset="0"/>
              <a:buChar char="•"/>
              <a:tabLst>
                <a:tab pos="441127" algn="l"/>
              </a:tabLst>
              <a:defRPr/>
            </a:pPr>
            <a:r>
              <a:rPr lang="pt-BR" sz="750" b="1">
                <a:latin typeface="Arial" panose="020B0604020202020204" pitchFamily="34" charset="0"/>
                <a:cs typeface="Arial" panose="020B0604020202020204" pitchFamily="34" charset="0"/>
              </a:rPr>
              <a:t>Relações de fiscalização.</a:t>
            </a:r>
          </a:p>
          <a:p>
            <a:pPr marL="90000" lvl="2" indent="-90000">
              <a:lnSpc>
                <a:spcPct val="150000"/>
              </a:lnSpc>
              <a:buFont typeface="Arial" pitchFamily="34" charset="0"/>
              <a:buChar char="•"/>
              <a:tabLst>
                <a:tab pos="441127" algn="l"/>
              </a:tabLst>
              <a:defRPr/>
            </a:pPr>
            <a:r>
              <a:rPr lang="pt-BR" sz="750" b="1">
                <a:latin typeface="Arial" panose="020B0604020202020204" pitchFamily="34" charset="0"/>
                <a:cs typeface="Arial" panose="020B0604020202020204" pitchFamily="34" charset="0"/>
              </a:rPr>
              <a:t>Relações de formação profissional e pesquisa.</a:t>
            </a:r>
          </a:p>
          <a:p>
            <a:pPr marL="90000" lvl="2" indent="-90000">
              <a:lnSpc>
                <a:spcPct val="150000"/>
              </a:lnSpc>
              <a:buFont typeface="Arial" pitchFamily="34" charset="0"/>
              <a:buChar char="•"/>
              <a:tabLst>
                <a:tab pos="441127" algn="l"/>
              </a:tabLst>
              <a:defRPr/>
            </a:pPr>
            <a:r>
              <a:rPr lang="pt-BR" sz="750" b="1">
                <a:latin typeface="Arial" panose="020B0604020202020204" pitchFamily="34" charset="0"/>
                <a:cs typeface="Arial" panose="020B0604020202020204" pitchFamily="34" charset="0"/>
              </a:rPr>
              <a:t>Relações de captação de recursos.</a:t>
            </a:r>
          </a:p>
          <a:p>
            <a:pPr marL="90000" lvl="2" indent="-90000">
              <a:lnSpc>
                <a:spcPct val="150000"/>
              </a:lnSpc>
              <a:buFont typeface="Arial" pitchFamily="34" charset="0"/>
              <a:buChar char="•"/>
              <a:tabLst>
                <a:tab pos="441127" algn="l"/>
              </a:tabLst>
              <a:defRPr/>
            </a:pPr>
            <a:r>
              <a:rPr lang="pt-BR" sz="750" b="1">
                <a:latin typeface="Arial" panose="020B0604020202020204" pitchFamily="34" charset="0"/>
                <a:cs typeface="Arial" panose="020B0604020202020204" pitchFamily="34" charset="0"/>
              </a:rPr>
              <a:t>Relações associativas.</a:t>
            </a:r>
          </a:p>
          <a:p>
            <a:pPr marL="90000" lvl="2" indent="-90000">
              <a:lnSpc>
                <a:spcPct val="150000"/>
              </a:lnSpc>
              <a:buFont typeface="Arial" pitchFamily="34" charset="0"/>
              <a:buChar char="•"/>
              <a:tabLst>
                <a:tab pos="441127" algn="l"/>
              </a:tabLst>
              <a:defRPr/>
            </a:pPr>
            <a:r>
              <a:rPr lang="pt-BR" sz="750" b="1">
                <a:latin typeface="Arial" panose="020B0604020202020204" pitchFamily="34" charset="0"/>
                <a:cs typeface="Arial" panose="020B0604020202020204" pitchFamily="34" charset="0"/>
              </a:rPr>
              <a:t>Relações culturais e científicas.</a:t>
            </a:r>
          </a:p>
          <a:p>
            <a:pPr marL="90000" lvl="2" indent="-90000">
              <a:lnSpc>
                <a:spcPct val="150000"/>
              </a:lnSpc>
              <a:buFont typeface="Arial" pitchFamily="34" charset="0"/>
              <a:buChar char="•"/>
              <a:tabLst>
                <a:tab pos="441127" algn="l"/>
              </a:tabLst>
              <a:defRPr/>
            </a:pPr>
            <a:r>
              <a:rPr lang="pt-BR" sz="750" b="1">
                <a:latin typeface="Arial" panose="020B0604020202020204" pitchFamily="34" charset="0"/>
                <a:cs typeface="Arial" panose="020B0604020202020204" pitchFamily="34" charset="0"/>
              </a:rPr>
              <a:t>Público infanto-juvenil.</a:t>
            </a:r>
            <a:endParaRPr lang="pt-BR" sz="750" b="1"/>
          </a:p>
        </p:txBody>
      </p:sp>
      <p:sp>
        <p:nvSpPr>
          <p:cNvPr id="62" name="Espaço Reservado para Número de Slide 61"/>
          <p:cNvSpPr>
            <a:spLocks noGrp="1"/>
          </p:cNvSpPr>
          <p:nvPr>
            <p:ph type="sldNum" sz="quarter" idx="12"/>
          </p:nvPr>
        </p:nvSpPr>
        <p:spPr/>
        <p:txBody>
          <a:bodyPr/>
          <a:lstStyle/>
          <a:p>
            <a:pPr rtl="0"/>
            <a:fld id="{5A4A7955-6230-48B4-BD8B-A7C460F75945}" type="slidenum">
              <a:rPr lang="pt-BR" noProof="0" smtClean="0"/>
              <a:pPr rtl="0"/>
              <a:t>10</a:t>
            </a:fld>
            <a:endParaRPr lang="pt-BR" noProof="0"/>
          </a:p>
        </p:txBody>
      </p:sp>
      <p:sp>
        <p:nvSpPr>
          <p:cNvPr id="63" name="objeto 7" descr="Retângulo bege">
            <a:extLst>
              <a:ext uri="{FF2B5EF4-FFF2-40B4-BE49-F238E27FC236}">
                <a16:creationId xmlns:a16="http://schemas.microsoft.com/office/drawing/2014/main" xmlns="" id="{71AD511C-8DB1-4323-B4B1-9F76E5FDADA1}"/>
              </a:ext>
            </a:extLst>
          </p:cNvPr>
          <p:cNvSpPr/>
          <p:nvPr/>
        </p:nvSpPr>
        <p:spPr bwMode="white">
          <a:xfrm flipV="1">
            <a:off x="0" y="491074"/>
            <a:ext cx="9906000" cy="93126"/>
          </a:xfrm>
          <a:custGeom>
            <a:avLst/>
            <a:gdLst/>
            <a:ahLst/>
            <a:cxnLst/>
            <a:rect l="l" t="t" r="r" b="b"/>
            <a:pathLst>
              <a:path w="3935729">
                <a:moveTo>
                  <a:pt x="0" y="0"/>
                </a:moveTo>
                <a:lnTo>
                  <a:pt x="3935349" y="0"/>
                </a:lnTo>
              </a:path>
            </a:pathLst>
          </a:custGeom>
          <a:ln w="54863">
            <a:solidFill>
              <a:schemeClr val="tx1"/>
            </a:solidFill>
          </a:ln>
        </p:spPr>
        <p:txBody>
          <a:bodyPr wrap="square" lIns="0" tIns="0" rIns="0" bIns="0" rtlCol="0"/>
          <a:lstStyle/>
          <a:p>
            <a:pPr rtl="0"/>
            <a:endParaRPr lang="pt-BR" dirty="0">
              <a:solidFill>
                <a:schemeClr val="tx2">
                  <a:lumMod val="50000"/>
                </a:schemeClr>
              </a:solidFill>
            </a:endParaRPr>
          </a:p>
        </p:txBody>
      </p:sp>
    </p:spTree>
    <p:extLst>
      <p:ext uri="{BB962C8B-B14F-4D97-AF65-F5344CB8AC3E}">
        <p14:creationId xmlns:p14="http://schemas.microsoft.com/office/powerpoint/2010/main" xmlns="" val="696144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47732" y="116632"/>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Cenário externo</a:t>
            </a:r>
          </a:p>
        </p:txBody>
      </p:sp>
      <p:sp>
        <p:nvSpPr>
          <p:cNvPr id="9" name="Espaço Reservado para Texto 3">
            <a:extLst>
              <a:ext uri="{FF2B5EF4-FFF2-40B4-BE49-F238E27FC236}">
                <a16:creationId xmlns:a16="http://schemas.microsoft.com/office/drawing/2014/main" xmlns="" id="{B138768B-B2D6-471E-B91B-CB852058A6DA}"/>
              </a:ext>
            </a:extLst>
          </p:cNvPr>
          <p:cNvSpPr txBox="1">
            <a:spLocks/>
          </p:cNvSpPr>
          <p:nvPr/>
        </p:nvSpPr>
        <p:spPr>
          <a:xfrm>
            <a:off x="547732" y="1013001"/>
            <a:ext cx="2982277" cy="5339430"/>
          </a:xfrm>
          <a:prstGeom prst="rect">
            <a:avLst/>
          </a:prstGeom>
        </p:spPr>
        <p:txBody>
          <a:bodyPr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pt-BR" sz="800" dirty="0">
                <a:latin typeface="Arial" pitchFamily="34" charset="0"/>
                <a:cs typeface="Arial" pitchFamily="34" charset="0"/>
              </a:rPr>
              <a:t>Em 2019, as ações do CAU/AL, estão voltadas para um público alvo composto por 1.901 arquitetos¹ (85,6 % na capital e 14,4 % no interior), 151 empresas de arquitetura e urbanismo¹ (75,4 % na capital e 24,6 % no interior), com atividades profissionais representadas por 7.004 RRT ¹ (31,9 % na capital e 68,1 % no interior). Frente ao exercício de 2018, se apresentam as seguintes variações: crescimento de 10% para profissionais ativos (1.710), crescimento de 19,8% para as empresas ativas (126) e uma redução de 0,92% para os RRT emitidos (7.069).</a:t>
            </a:r>
          </a:p>
          <a:p>
            <a:pPr marL="0" indent="0" algn="just">
              <a:lnSpc>
                <a:spcPct val="100000"/>
              </a:lnSpc>
              <a:spcBef>
                <a:spcPts val="0"/>
              </a:spcBef>
              <a:buNone/>
            </a:pPr>
            <a:endParaRPr lang="pt-BR" sz="800" dirty="0">
              <a:latin typeface="Arial" pitchFamily="34" charset="0"/>
              <a:cs typeface="Arial" pitchFamily="34" charset="0"/>
            </a:endParaRPr>
          </a:p>
          <a:p>
            <a:pPr marL="0" indent="0" algn="just">
              <a:lnSpc>
                <a:spcPct val="100000"/>
              </a:lnSpc>
              <a:spcBef>
                <a:spcPts val="0"/>
              </a:spcBef>
              <a:buNone/>
            </a:pPr>
            <a:r>
              <a:rPr lang="pt-BR" sz="800" dirty="0">
                <a:latin typeface="Arial" pitchFamily="34" charset="0"/>
                <a:cs typeface="Arial" pitchFamily="34" charset="0"/>
              </a:rPr>
              <a:t> O estado do Alagoas é composto por 102 municípios². Os arquitetos e urbanistas estão presente em 40,2% desses municípios, enquanto as empresas de arquitetura e urbanismo em 16,7 %. No tocante aos trabalhos profissionais realizados, verifica-se RRT emitidos em 88,2 % dos municípios do Estado.</a:t>
            </a:r>
          </a:p>
          <a:p>
            <a:pPr marL="0" indent="0" algn="just">
              <a:lnSpc>
                <a:spcPct val="100000"/>
              </a:lnSpc>
              <a:spcBef>
                <a:spcPts val="0"/>
              </a:spcBef>
              <a:buNone/>
            </a:pPr>
            <a:endParaRPr lang="pt-BR" sz="800" dirty="0">
              <a:latin typeface="Arial" pitchFamily="34" charset="0"/>
              <a:cs typeface="Arial" pitchFamily="34" charset="0"/>
            </a:endParaRPr>
          </a:p>
          <a:p>
            <a:pPr marL="0" indent="0" algn="just">
              <a:lnSpc>
                <a:spcPct val="100000"/>
              </a:lnSpc>
              <a:spcBef>
                <a:spcPts val="0"/>
              </a:spcBef>
              <a:buNone/>
            </a:pPr>
            <a:r>
              <a:rPr lang="pt-BR" sz="800" dirty="0">
                <a:latin typeface="Arial" pitchFamily="34" charset="0"/>
                <a:cs typeface="Arial" pitchFamily="34" charset="0"/>
              </a:rPr>
              <a:t>Cabe também mencionar que o estado possui 9 Instituições de Ensino Superior, com cursos em Arquitetura e Urbanismo, distribuídas em 44 dos municípios do Estado de Alagoas.</a:t>
            </a:r>
          </a:p>
          <a:p>
            <a:pPr marL="0" indent="0" algn="just">
              <a:lnSpc>
                <a:spcPct val="100000"/>
              </a:lnSpc>
              <a:spcBef>
                <a:spcPts val="0"/>
              </a:spcBef>
              <a:buNone/>
            </a:pPr>
            <a:endParaRPr lang="pt-BR" sz="800" dirty="0">
              <a:latin typeface="Arial" pitchFamily="34" charset="0"/>
              <a:cs typeface="Arial" pitchFamily="34" charset="0"/>
            </a:endParaRPr>
          </a:p>
          <a:p>
            <a:pPr marL="0" indent="0" algn="just">
              <a:lnSpc>
                <a:spcPct val="100000"/>
              </a:lnSpc>
              <a:spcBef>
                <a:spcPts val="0"/>
              </a:spcBef>
              <a:buNone/>
            </a:pPr>
            <a:r>
              <a:rPr lang="pt-BR" sz="800" dirty="0">
                <a:latin typeface="Arial" pitchFamily="34" charset="0"/>
                <a:cs typeface="Arial" pitchFamily="34" charset="0"/>
              </a:rPr>
              <a:t> No cenário econômico-financeiro de atuação dos arquitetos e urbanistas, contribuindo para o desenvolvimento e melhoria da qualidade de vida de uma população³ representada por 3,337 milhões de pessoas, correspondendo a 1,6% da população brasileira³ (210,147 milhões). </a:t>
            </a:r>
          </a:p>
          <a:p>
            <a:pPr marL="0" indent="0" algn="just">
              <a:lnSpc>
                <a:spcPct val="100000"/>
              </a:lnSpc>
              <a:spcBef>
                <a:spcPts val="0"/>
              </a:spcBef>
              <a:buNone/>
            </a:pPr>
            <a:endParaRPr lang="pt-BR" sz="800" dirty="0">
              <a:latin typeface="Arial" pitchFamily="34" charset="0"/>
              <a:cs typeface="Arial" pitchFamily="34" charset="0"/>
            </a:endParaRPr>
          </a:p>
          <a:p>
            <a:pPr marL="0" indent="0" algn="just">
              <a:lnSpc>
                <a:spcPct val="100000"/>
              </a:lnSpc>
              <a:spcBef>
                <a:spcPts val="0"/>
              </a:spcBef>
              <a:buNone/>
            </a:pPr>
            <a:r>
              <a:rPr lang="pt-BR" sz="800" dirty="0">
                <a:latin typeface="Arial" pitchFamily="34" charset="0"/>
                <a:cs typeface="Arial" pitchFamily="34" charset="0"/>
              </a:rPr>
              <a:t>"O Plano de Ação do CAU/AL, na forma da programação proposta para o exercício de 2019, visando ao desenvolvimento e fortalecimento dos profissionais e da arquitetura e urbanismo no estado do Alagoas, está composto por 17 iniciativas estratégicas sendo 7 projetos e 10 atividades. </a:t>
            </a:r>
          </a:p>
          <a:p>
            <a:pPr marL="0" indent="0" algn="just">
              <a:lnSpc>
                <a:spcPct val="100000"/>
              </a:lnSpc>
              <a:spcBef>
                <a:spcPts val="0"/>
              </a:spcBef>
              <a:buNone/>
            </a:pPr>
            <a:endParaRPr lang="pt-BR" sz="800" dirty="0">
              <a:latin typeface="Arial" pitchFamily="34" charset="0"/>
              <a:cs typeface="Arial" pitchFamily="34" charset="0"/>
            </a:endParaRPr>
          </a:p>
          <a:p>
            <a:pPr marL="0" indent="0" algn="just">
              <a:lnSpc>
                <a:spcPct val="100000"/>
              </a:lnSpc>
              <a:spcBef>
                <a:spcPts val="0"/>
              </a:spcBef>
              <a:buNone/>
            </a:pPr>
            <a:r>
              <a:rPr lang="pt-BR" sz="800" dirty="0">
                <a:latin typeface="Arial" pitchFamily="34" charset="0"/>
                <a:cs typeface="Arial" pitchFamily="34" charset="0"/>
              </a:rPr>
              <a:t>Frente ao aprovado para 2018, verifica-se a continuidade dos projetos e atividades estabelecidos no plano de ação 2019. Para essas implementações os recursos envolvidos são da ordem de R$ 1,41 milhão, refletindo uma redução de 2,4% frente à programação 2018 (R$ 1,44 milhão). </a:t>
            </a:r>
          </a:p>
        </p:txBody>
      </p:sp>
      <p:sp>
        <p:nvSpPr>
          <p:cNvPr id="8" name="Espaço Reservado para Texto 3">
            <a:extLst>
              <a:ext uri="{FF2B5EF4-FFF2-40B4-BE49-F238E27FC236}">
                <a16:creationId xmlns:a16="http://schemas.microsoft.com/office/drawing/2014/main" xmlns="" id="{B138768B-B2D6-471E-B91B-CB852058A6DA}"/>
              </a:ext>
            </a:extLst>
          </p:cNvPr>
          <p:cNvSpPr txBox="1">
            <a:spLocks/>
          </p:cNvSpPr>
          <p:nvPr/>
        </p:nvSpPr>
        <p:spPr>
          <a:xfrm>
            <a:off x="6393160" y="1013001"/>
            <a:ext cx="2982277" cy="5339430"/>
          </a:xfrm>
          <a:prstGeom prst="rect">
            <a:avLst/>
          </a:prstGeom>
        </p:spPr>
        <p:txBody>
          <a:bodyPr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pt-BR" sz="800" dirty="0">
                <a:latin typeface="Arial" pitchFamily="34" charset="0"/>
                <a:cs typeface="Arial" pitchFamily="34" charset="0"/>
              </a:rPr>
              <a:t>Cabe ressaltar que, frente às receitas de arrecadação do exercício, a redução foi de 4,12%, comparativamente ao arrecadado em 2018. Das fontes de recursos 96,5% advém das receitas de arrecadação (R$ 1,125 milhão); 2,0% de aplicações financeiras (R$ 23.7 mil); e 1,1% de Outras Receitas (R$ 13.1 mil).”</a:t>
            </a:r>
          </a:p>
          <a:p>
            <a:pPr marL="0" indent="0" algn="just">
              <a:lnSpc>
                <a:spcPct val="100000"/>
              </a:lnSpc>
              <a:spcBef>
                <a:spcPts val="0"/>
              </a:spcBef>
              <a:buNone/>
            </a:pPr>
            <a:endParaRPr lang="pt-BR" sz="800" dirty="0">
              <a:latin typeface="Arial" pitchFamily="34" charset="0"/>
              <a:cs typeface="Arial" pitchFamily="34" charset="0"/>
            </a:endParaRPr>
          </a:p>
          <a:p>
            <a:pPr marL="0" indent="0" algn="just">
              <a:lnSpc>
                <a:spcPct val="100000"/>
              </a:lnSpc>
              <a:spcBef>
                <a:spcPts val="0"/>
              </a:spcBef>
              <a:buNone/>
            </a:pPr>
            <a:r>
              <a:rPr lang="pt-BR" sz="800" dirty="0">
                <a:latin typeface="Arial" pitchFamily="34" charset="0"/>
                <a:cs typeface="Arial" pitchFamily="34" charset="0"/>
              </a:rPr>
              <a:t>"Prioritariamente, a atuação do CAU/AL está embasada nos direcionadores estratégicos nacionais de:</a:t>
            </a:r>
          </a:p>
          <a:p>
            <a:pPr marL="0" indent="0" algn="just">
              <a:lnSpc>
                <a:spcPct val="100000"/>
              </a:lnSpc>
              <a:spcBef>
                <a:spcPts val="0"/>
              </a:spcBef>
            </a:pPr>
            <a:r>
              <a:rPr lang="pt-BR" sz="800" dirty="0">
                <a:latin typeface="Arial" pitchFamily="34" charset="0"/>
                <a:cs typeface="Arial" pitchFamily="34" charset="0"/>
              </a:rPr>
              <a:t> Tornar a fiscalização um vetor de melhoria do exercício da arquitetura e urbanismo.</a:t>
            </a:r>
          </a:p>
          <a:p>
            <a:pPr marL="0" indent="0" algn="just">
              <a:lnSpc>
                <a:spcPct val="100000"/>
              </a:lnSpc>
              <a:spcBef>
                <a:spcPts val="0"/>
              </a:spcBef>
            </a:pPr>
            <a:r>
              <a:rPr lang="pt-BR" sz="800" dirty="0">
                <a:latin typeface="Arial" pitchFamily="34" charset="0"/>
                <a:cs typeface="Arial" pitchFamily="34" charset="0"/>
              </a:rPr>
              <a:t> Assegurar a eficácia no atendimento e no relacionamento com os arquitetos e urbanistas e a sociedade."</a:t>
            </a:r>
          </a:p>
          <a:p>
            <a:pPr marL="0" indent="0" algn="just">
              <a:lnSpc>
                <a:spcPct val="100000"/>
              </a:lnSpc>
              <a:spcBef>
                <a:spcPts val="0"/>
              </a:spcBef>
              <a:buNone/>
            </a:pPr>
            <a:r>
              <a:rPr lang="pt-BR" sz="800" dirty="0">
                <a:latin typeface="Arial" pitchFamily="34" charset="0"/>
                <a:cs typeface="Arial" pitchFamily="34" charset="0"/>
              </a:rPr>
              <a:t> "A atuação também foca as prioridades estratégicas estaduais de:</a:t>
            </a:r>
          </a:p>
          <a:p>
            <a:pPr marL="0" indent="0" algn="just">
              <a:lnSpc>
                <a:spcPct val="100000"/>
              </a:lnSpc>
              <a:spcBef>
                <a:spcPts val="0"/>
              </a:spcBef>
            </a:pPr>
            <a:r>
              <a:rPr lang="pt-BR" sz="800" dirty="0">
                <a:latin typeface="Arial" pitchFamily="34" charset="0"/>
                <a:cs typeface="Arial" pitchFamily="34" charset="0"/>
              </a:rPr>
              <a:t> Assegurar a eficácia no relacionamento e comunicação com a Sociedade.</a:t>
            </a:r>
          </a:p>
          <a:p>
            <a:pPr marL="0" indent="0" algn="just">
              <a:lnSpc>
                <a:spcPct val="100000"/>
              </a:lnSpc>
              <a:spcBef>
                <a:spcPts val="0"/>
              </a:spcBef>
            </a:pPr>
            <a:r>
              <a:rPr lang="pt-BR" sz="800" dirty="0">
                <a:latin typeface="Arial" pitchFamily="34" charset="0"/>
                <a:cs typeface="Arial" pitchFamily="34" charset="0"/>
              </a:rPr>
              <a:t> Estimular o conhecimento, o uso de processos criativos e a difusão das melhores práticas em Arquitetura e Urbanismo.“</a:t>
            </a:r>
          </a:p>
          <a:p>
            <a:pPr marL="0" indent="0" algn="just">
              <a:lnSpc>
                <a:spcPct val="100000"/>
              </a:lnSpc>
              <a:spcBef>
                <a:spcPts val="0"/>
              </a:spcBef>
              <a:buNone/>
            </a:pPr>
            <a:endParaRPr lang="pt-BR" sz="800" dirty="0">
              <a:latin typeface="Arial" pitchFamily="34" charset="0"/>
              <a:cs typeface="Arial" pitchFamily="34" charset="0"/>
            </a:endParaRPr>
          </a:p>
          <a:p>
            <a:pPr marL="0" indent="0" algn="just">
              <a:lnSpc>
                <a:spcPct val="100000"/>
              </a:lnSpc>
              <a:spcBef>
                <a:spcPts val="0"/>
              </a:spcBef>
              <a:buNone/>
            </a:pPr>
            <a:r>
              <a:rPr lang="pt-BR" sz="800" dirty="0">
                <a:latin typeface="Arial" pitchFamily="34" charset="0"/>
                <a:cs typeface="Arial" pitchFamily="34" charset="0"/>
              </a:rPr>
              <a:t>Nesse contexto, para a realização das ações em Fiscalização foram direcionados recursos no montante de R$ 326,5 mil representando 32,8% da receita líquida da arrecadação do exercício - RAL (R$ 1,12 milhão); em Atendimento R$ 168,3 mil ou 16,9%; em Comunicação R$ 37,7 mil ou 3,8%. Em Patrocínios, o CAU/AL frente às prioridades estratégicas de atuação, em 2019, não destinou recursos para essa iniciativa. No desenvolvimento das iniciativas estratégicas vinculadas aos objetivos estratégicos priorizados pelo CAU/AL "Assegurar a eficácia no relacionamento e comunicação com a Sociedade" e "Estimular o conhecimento, o uso de processos criativos e a difusão das melhores práticas em Arquitetura e Urbanismo", os recursos direcionados totalizam R$ 78,1 mil ou 7,8% da RAL. Os recursos direcionados para Assistência Técnica totalizam R$ 37,0 mil ou 3,7% da RAL. Na busca de uma atuação em níveis de excelência, o CAU/AL direcionou recursos para a capacitação de seus conselheiros e corpo de colaboradores no montante de R$ 11,0 mil, ou 1,9% das aplicações em pessoal (salários, encargos e benefícios - R$ 592,9 mil). Cabe mencionar que os gastos com pessoal representam 50,8% do total das receitas correntes realizadas no exercício (R$ 1,16 milhão).</a:t>
            </a:r>
          </a:p>
          <a:p>
            <a:pPr marL="0" indent="0" algn="just">
              <a:lnSpc>
                <a:spcPct val="100000"/>
              </a:lnSpc>
              <a:spcBef>
                <a:spcPts val="0"/>
              </a:spcBef>
              <a:buNone/>
            </a:pPr>
            <a:r>
              <a:rPr lang="pt-BR" sz="800" dirty="0">
                <a:latin typeface="Arial" pitchFamily="34" charset="0"/>
                <a:cs typeface="Arial" pitchFamily="34" charset="0"/>
              </a:rPr>
              <a:t> </a:t>
            </a:r>
          </a:p>
        </p:txBody>
      </p:sp>
      <p:sp>
        <p:nvSpPr>
          <p:cNvPr id="13" name="Retângulo 12"/>
          <p:cNvSpPr/>
          <p:nvPr/>
        </p:nvSpPr>
        <p:spPr>
          <a:xfrm>
            <a:off x="704528" y="6474822"/>
            <a:ext cx="8241352" cy="338554"/>
          </a:xfrm>
          <a:prstGeom prst="rect">
            <a:avLst/>
          </a:prstGeom>
        </p:spPr>
        <p:txBody>
          <a:bodyPr wrap="square">
            <a:spAutoFit/>
          </a:bodyPr>
          <a:lstStyle/>
          <a:p>
            <a:endParaRPr lang="pt-BR" sz="800" dirty="0">
              <a:latin typeface="Arial" pitchFamily="34" charset="0"/>
              <a:cs typeface="Arial" pitchFamily="34" charset="0"/>
            </a:endParaRPr>
          </a:p>
          <a:p>
            <a:r>
              <a:rPr lang="pt-BR" sz="800" dirty="0">
                <a:latin typeface="Arial" pitchFamily="34" charset="0"/>
                <a:cs typeface="Arial" pitchFamily="34" charset="0"/>
              </a:rPr>
              <a:t>Fonte¹:  https://transparencia.caubr.gov.br/orcamento/Cenário de Arrecadação (Janeiro a Dezembro) – Exercício 2019 / Fonte²: IBGE/IGEO /  Fonte³: IDH e PIB/IGEO</a:t>
            </a:r>
          </a:p>
        </p:txBody>
      </p:sp>
      <p:sp>
        <p:nvSpPr>
          <p:cNvPr id="11" name="Espaço Reservado para Número de Slide 10"/>
          <p:cNvSpPr>
            <a:spLocks noGrp="1"/>
          </p:cNvSpPr>
          <p:nvPr>
            <p:ph type="sldNum" sz="quarter" idx="12"/>
          </p:nvPr>
        </p:nvSpPr>
        <p:spPr/>
        <p:txBody>
          <a:bodyPr/>
          <a:lstStyle/>
          <a:p>
            <a:pPr rtl="0"/>
            <a:fld id="{5A4A7955-6230-48B4-BD8B-A7C460F75945}" type="slidenum">
              <a:rPr lang="pt-BR" noProof="0" smtClean="0"/>
              <a:pPr rtl="0"/>
              <a:t>11</a:t>
            </a:fld>
            <a:endParaRPr lang="pt-BR" noProof="0"/>
          </a:p>
        </p:txBody>
      </p:sp>
      <p:sp>
        <p:nvSpPr>
          <p:cNvPr id="12" name="objeto 7" descr="Retângulo bege">
            <a:extLst>
              <a:ext uri="{FF2B5EF4-FFF2-40B4-BE49-F238E27FC236}">
                <a16:creationId xmlns:a16="http://schemas.microsoft.com/office/drawing/2014/main" xmlns="" id="{71AD511C-8DB1-4323-B4B1-9F76E5FDADA1}"/>
              </a:ext>
            </a:extLst>
          </p:cNvPr>
          <p:cNvSpPr/>
          <p:nvPr/>
        </p:nvSpPr>
        <p:spPr bwMode="white">
          <a:xfrm flipV="1">
            <a:off x="0" y="706974"/>
            <a:ext cx="9906000" cy="93126"/>
          </a:xfrm>
          <a:custGeom>
            <a:avLst/>
            <a:gdLst/>
            <a:ahLst/>
            <a:cxnLst/>
            <a:rect l="l" t="t" r="r" b="b"/>
            <a:pathLst>
              <a:path w="3935729">
                <a:moveTo>
                  <a:pt x="0" y="0"/>
                </a:moveTo>
                <a:lnTo>
                  <a:pt x="3935349" y="0"/>
                </a:lnTo>
              </a:path>
            </a:pathLst>
          </a:custGeom>
          <a:ln w="54863">
            <a:solidFill>
              <a:schemeClr val="tx1"/>
            </a:solidFill>
          </a:ln>
        </p:spPr>
        <p:txBody>
          <a:bodyPr wrap="square" lIns="0" tIns="0" rIns="0" bIns="0" rtlCol="0"/>
          <a:lstStyle/>
          <a:p>
            <a:pPr rtl="0"/>
            <a:endParaRPr lang="pt-BR" dirty="0">
              <a:solidFill>
                <a:schemeClr val="tx2">
                  <a:lumMod val="50000"/>
                </a:schemeClr>
              </a:solidFill>
            </a:endParaRPr>
          </a:p>
        </p:txBody>
      </p:sp>
      <p:pic>
        <p:nvPicPr>
          <p:cNvPr id="373761" name="Picture 1" descr="C:\Users\Rodrigo\Desktop\dados.png"/>
          <p:cNvPicPr>
            <a:picLocks noChangeAspect="1" noChangeArrowheads="1"/>
          </p:cNvPicPr>
          <p:nvPr/>
        </p:nvPicPr>
        <p:blipFill>
          <a:blip r:embed="rId3" cstate="print"/>
          <a:srcRect/>
          <a:stretch>
            <a:fillRect/>
          </a:stretch>
        </p:blipFill>
        <p:spPr bwMode="auto">
          <a:xfrm>
            <a:off x="3556001" y="1460490"/>
            <a:ext cx="2844612" cy="3949394"/>
          </a:xfrm>
          <a:prstGeom prst="rect">
            <a:avLst/>
          </a:prstGeom>
          <a:noFill/>
        </p:spPr>
      </p:pic>
    </p:spTree>
    <p:extLst>
      <p:ext uri="{BB962C8B-B14F-4D97-AF65-F5344CB8AC3E}">
        <p14:creationId xmlns:p14="http://schemas.microsoft.com/office/powerpoint/2010/main" xmlns="" val="3884816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8" name="Caixa de texto 7">
            <a:extLst>
              <a:ext uri="{FF2B5EF4-FFF2-40B4-BE49-F238E27FC236}">
                <a16:creationId xmlns:a16="http://schemas.microsoft.com/office/drawing/2014/main" xmlns="" id="{3DC4CCBA-12AD-4433-A381-A03661E3D927}"/>
              </a:ext>
            </a:extLst>
          </p:cNvPr>
          <p:cNvSpPr txBox="1"/>
          <p:nvPr/>
        </p:nvSpPr>
        <p:spPr>
          <a:xfrm>
            <a:off x="672636" y="1898235"/>
            <a:ext cx="9644742" cy="1846659"/>
          </a:xfrm>
          <a:prstGeom prst="rect">
            <a:avLst/>
          </a:prstGeom>
          <a:noFill/>
        </p:spPr>
        <p:txBody>
          <a:bodyPr wrap="square" lIns="0" tIns="0" rIns="0" bIns="0" rtlCol="0" anchor="ctr">
            <a:spAutoFit/>
          </a:bodyPr>
          <a:lstStyle/>
          <a:p>
            <a:pPr>
              <a:defRPr/>
            </a:pPr>
            <a:r>
              <a:rPr lang="pt-BR" sz="4000" b="1" dirty="0">
                <a:solidFill>
                  <a:srgbClr val="455F51">
                    <a:lumMod val="50000"/>
                  </a:srgbClr>
                </a:solidFill>
                <a:latin typeface="Arial" panose="020B0604020202020204" pitchFamily="34" charset="0"/>
                <a:cs typeface="Arial" panose="020B0604020202020204" pitchFamily="34" charset="0"/>
              </a:rPr>
              <a:t>2.Governança,</a:t>
            </a:r>
          </a:p>
          <a:p>
            <a:pPr>
              <a:defRPr/>
            </a:pPr>
            <a:r>
              <a:rPr lang="pt-BR" sz="4000" b="1" dirty="0">
                <a:solidFill>
                  <a:srgbClr val="455F51">
                    <a:lumMod val="50000"/>
                  </a:srgbClr>
                </a:solidFill>
                <a:latin typeface="Arial" panose="020B0604020202020204" pitchFamily="34" charset="0"/>
                <a:cs typeface="Arial" panose="020B0604020202020204" pitchFamily="34" charset="0"/>
              </a:rPr>
              <a:t>estratégia, </a:t>
            </a:r>
          </a:p>
          <a:p>
            <a:pPr>
              <a:defRPr/>
            </a:pPr>
            <a:r>
              <a:rPr lang="pt-BR" sz="4000" b="1" dirty="0">
                <a:solidFill>
                  <a:srgbClr val="455F51">
                    <a:lumMod val="50000"/>
                  </a:srgbClr>
                </a:solidFill>
                <a:latin typeface="Arial" panose="020B0604020202020204" pitchFamily="34" charset="0"/>
                <a:cs typeface="Arial" panose="020B0604020202020204" pitchFamily="34" charset="0"/>
              </a:rPr>
              <a:t>alocação de recursos.</a:t>
            </a:r>
            <a:endParaRPr lang="pt-BR" sz="4000" dirty="0">
              <a:solidFill>
                <a:srgbClr val="455F51">
                  <a:lumMod val="50000"/>
                </a:srgbClr>
              </a:solidFill>
              <a:latin typeface="Arial" panose="020B0604020202020204" pitchFamily="34" charset="0"/>
              <a:cs typeface="Arial" panose="020B0604020202020204" pitchFamily="34" charset="0"/>
            </a:endParaRPr>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a:t>Slide de balanced scorecard 1</a:t>
            </a:r>
          </a:p>
        </p:txBody>
      </p:sp>
      <p:pic>
        <p:nvPicPr>
          <p:cNvPr id="4" name="Picture 2" descr="C:\Users\Rodrigo\OneDrive - CONSELHO DE ARQUITETURA E URBANISMO DE ALAGOAS CAU AL(1)\A - CAU-AL - DIVERSOS\PAPELARIA CAU_AL\Logos CAU-AL\CAU-AL-logo-negativo-03.jpg"/>
          <p:cNvPicPr>
            <a:picLocks noChangeAspect="1" noChangeArrowheads="1"/>
          </p:cNvPicPr>
          <p:nvPr/>
        </p:nvPicPr>
        <p:blipFill>
          <a:blip r:embed="rId4" cstate="print"/>
          <a:srcRect/>
          <a:stretch>
            <a:fillRect/>
          </a:stretch>
        </p:blipFill>
        <p:spPr bwMode="auto">
          <a:xfrm>
            <a:off x="6950075" y="0"/>
            <a:ext cx="2955925" cy="1239837"/>
          </a:xfrm>
          <a:prstGeom prst="rect">
            <a:avLst/>
          </a:prstGeom>
          <a:noFill/>
        </p:spPr>
      </p:pic>
      <p:sp>
        <p:nvSpPr>
          <p:cNvPr id="6" name="Espaço Reservado para Número de Slide 5"/>
          <p:cNvSpPr>
            <a:spLocks noGrp="1"/>
          </p:cNvSpPr>
          <p:nvPr>
            <p:ph type="sldNum" sz="quarter" idx="12"/>
          </p:nvPr>
        </p:nvSpPr>
        <p:spPr/>
        <p:txBody>
          <a:bodyPr/>
          <a:lstStyle/>
          <a:p>
            <a:pPr rtl="0"/>
            <a:fld id="{5A4A7955-6230-48B4-BD8B-A7C460F75945}" type="slidenum">
              <a:rPr lang="pt-BR" noProof="0" smtClean="0"/>
              <a:pPr rtl="0"/>
              <a:t>12</a:t>
            </a:fld>
            <a:endParaRPr lang="pt-BR" noProof="0"/>
          </a:p>
        </p:txBody>
      </p:sp>
    </p:spTree>
    <p:extLst>
      <p:ext uri="{BB962C8B-B14F-4D97-AF65-F5344CB8AC3E}">
        <p14:creationId xmlns:p14="http://schemas.microsoft.com/office/powerpoint/2010/main" xmlns="" val="40554612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05203" y="36429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Estrutura de governança</a:t>
            </a:r>
          </a:p>
        </p:txBody>
      </p:sp>
      <p:sp>
        <p:nvSpPr>
          <p:cNvPr id="9" name="Espaço Reservado para Texto 3">
            <a:extLst>
              <a:ext uri="{FF2B5EF4-FFF2-40B4-BE49-F238E27FC236}">
                <a16:creationId xmlns:a16="http://schemas.microsoft.com/office/drawing/2014/main" xmlns="" id="{B138768B-B2D6-471E-B91B-CB852058A6DA}"/>
              </a:ext>
            </a:extLst>
          </p:cNvPr>
          <p:cNvSpPr txBox="1">
            <a:spLocks/>
          </p:cNvSpPr>
          <p:nvPr/>
        </p:nvSpPr>
        <p:spPr>
          <a:xfrm>
            <a:off x="314456" y="1260820"/>
            <a:ext cx="9277087" cy="5126865"/>
          </a:xfrm>
          <a:prstGeom prst="rect">
            <a:avLst/>
          </a:prstGeom>
        </p:spPr>
        <p:txBody>
          <a:bodyPr numCol="3"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400" dirty="0">
                <a:solidFill>
                  <a:prstClr val="black"/>
                </a:solidFill>
                <a:latin typeface="Arial" panose="020B0604020202020204" pitchFamily="34" charset="0"/>
                <a:cs typeface="Arial" panose="020B0604020202020204" pitchFamily="34" charset="0"/>
              </a:rPr>
              <a:t>Em 2019 o CAU, conjunto autárquico constituído pelo CAU/BR e pelos 27 CAU/UF, não implementou um política de governança, entretanto em 20/12/2019 foi expedida a Portaria Presidencial do CAU/BR nº 284/2019 (https://transparencia.caubr.gov.br/portariapres284/) criando um grupo de trabalho para atuar nas ações de estruturação e implantação dentre outros, da Política de Governança Institucional, cujos trabalhos se iniciaram em meados de 2020, com prazo conclusivo estimado para 30/06/2020. Segue a identificação da estrutura de governança do CAU e proposta de representação de sua figura, nos moldes do Referencial Básico de Governança, 2ª versão, expedido pelo Tribunal de Contas da União. No CAU, a Governança compreende a seguinte estrutura:</a:t>
            </a:r>
          </a:p>
          <a:p>
            <a:pPr marL="0" indent="0">
              <a:lnSpc>
                <a:spcPct val="100000"/>
              </a:lnSpc>
              <a:buNone/>
              <a:defRPr/>
            </a:pPr>
            <a:endParaRPr lang="pt-BR" sz="1400" b="1" dirty="0">
              <a:solidFill>
                <a:prstClr val="black"/>
              </a:solidFill>
              <a:latin typeface="Arial" panose="020B0604020202020204" pitchFamily="34" charset="0"/>
              <a:cs typeface="Arial" panose="020B0604020202020204" pitchFamily="34" charset="0"/>
            </a:endParaRPr>
          </a:p>
          <a:p>
            <a:pPr marL="0" indent="0">
              <a:lnSpc>
                <a:spcPct val="100000"/>
              </a:lnSpc>
              <a:buNone/>
              <a:defRPr/>
            </a:pPr>
            <a:r>
              <a:rPr lang="pt-BR" sz="1400" b="1" dirty="0">
                <a:solidFill>
                  <a:prstClr val="black"/>
                </a:solidFill>
                <a:latin typeface="Arial" panose="020B0604020202020204" pitchFamily="34" charset="0"/>
                <a:cs typeface="Arial" panose="020B0604020202020204" pitchFamily="34" charset="0"/>
              </a:rPr>
              <a:t>Estrutura de Governança do CAU</a:t>
            </a:r>
          </a:p>
          <a:p>
            <a:pPr marL="0" indent="0">
              <a:lnSpc>
                <a:spcPct val="100000"/>
              </a:lnSpc>
              <a:buNone/>
              <a:defRPr/>
            </a:pPr>
            <a:r>
              <a:rPr lang="pt-BR" sz="1400" b="1" dirty="0">
                <a:solidFill>
                  <a:prstClr val="black"/>
                </a:solidFill>
                <a:latin typeface="Arial" panose="020B0604020202020204" pitchFamily="34" charset="0"/>
                <a:cs typeface="Arial" panose="020B0604020202020204" pitchFamily="34" charset="0"/>
              </a:rPr>
              <a:t>I. Instâncias externas:</a:t>
            </a:r>
          </a:p>
          <a:p>
            <a:pPr marL="0" indent="0">
              <a:lnSpc>
                <a:spcPct val="100000"/>
              </a:lnSpc>
              <a:buNone/>
              <a:defRPr/>
            </a:pPr>
            <a:r>
              <a:rPr lang="pt-BR" sz="1400" dirty="0">
                <a:solidFill>
                  <a:prstClr val="black"/>
                </a:solidFill>
                <a:latin typeface="Arial" panose="020B0604020202020204" pitchFamily="34" charset="0"/>
                <a:cs typeface="Arial" panose="020B0604020202020204" pitchFamily="34" charset="0"/>
              </a:rPr>
              <a:t>• TCU</a:t>
            </a:r>
          </a:p>
          <a:p>
            <a:pPr marL="0" indent="0">
              <a:lnSpc>
                <a:spcPct val="100000"/>
              </a:lnSpc>
              <a:buNone/>
              <a:defRPr/>
            </a:pPr>
            <a:r>
              <a:rPr lang="pt-BR" sz="1400" dirty="0">
                <a:solidFill>
                  <a:prstClr val="black"/>
                </a:solidFill>
                <a:latin typeface="Arial" panose="020B0604020202020204" pitchFamily="34" charset="0"/>
                <a:cs typeface="Arial" panose="020B0604020202020204" pitchFamily="34" charset="0"/>
              </a:rPr>
              <a:t>• CGU</a:t>
            </a:r>
          </a:p>
          <a:p>
            <a:pPr marL="0" indent="0">
              <a:lnSpc>
                <a:spcPct val="100000"/>
              </a:lnSpc>
              <a:buNone/>
              <a:defRPr/>
            </a:pPr>
            <a:r>
              <a:rPr lang="pt-BR" sz="1400" dirty="0">
                <a:solidFill>
                  <a:prstClr val="black"/>
                </a:solidFill>
                <a:latin typeface="Arial" panose="020B0604020202020204" pitchFamily="34" charset="0"/>
                <a:cs typeface="Arial" panose="020B0604020202020204" pitchFamily="34" charset="0"/>
              </a:rPr>
              <a:t>II. Instâncias externas de apoio:</a:t>
            </a:r>
          </a:p>
          <a:p>
            <a:pPr marL="0" indent="0">
              <a:lnSpc>
                <a:spcPct val="100000"/>
              </a:lnSpc>
              <a:buNone/>
              <a:defRPr/>
            </a:pPr>
            <a:r>
              <a:rPr lang="pt-BR" sz="1400" dirty="0">
                <a:solidFill>
                  <a:prstClr val="black"/>
                </a:solidFill>
                <a:latin typeface="Arial" panose="020B0604020202020204" pitchFamily="34" charset="0"/>
                <a:cs typeface="Arial" panose="020B0604020202020204" pitchFamily="34" charset="0"/>
              </a:rPr>
              <a:t>• Auditoria independente</a:t>
            </a:r>
          </a:p>
          <a:p>
            <a:pPr marL="0" indent="0">
              <a:lnSpc>
                <a:spcPct val="100000"/>
              </a:lnSpc>
              <a:buNone/>
              <a:defRPr/>
            </a:pPr>
            <a:r>
              <a:rPr lang="pt-BR" sz="1400" dirty="0">
                <a:solidFill>
                  <a:prstClr val="black"/>
                </a:solidFill>
                <a:latin typeface="Arial" panose="020B0604020202020204" pitchFamily="34" charset="0"/>
                <a:cs typeface="Arial" panose="020B0604020202020204" pitchFamily="34" charset="0"/>
              </a:rPr>
              <a:t>•Controle social organizado</a:t>
            </a:r>
          </a:p>
          <a:p>
            <a:pPr marL="0" indent="0">
              <a:lnSpc>
                <a:spcPct val="100000"/>
              </a:lnSpc>
              <a:buNone/>
              <a:defRPr/>
            </a:pPr>
            <a:r>
              <a:rPr lang="pt-BR" sz="1400" dirty="0">
                <a:solidFill>
                  <a:prstClr val="black"/>
                </a:solidFill>
                <a:latin typeface="Arial" panose="020B0604020202020204" pitchFamily="34" charset="0"/>
                <a:cs typeface="Arial" panose="020B0604020202020204" pitchFamily="34" charset="0"/>
              </a:rPr>
              <a:t>• Fórum de Presidentes</a:t>
            </a:r>
          </a:p>
          <a:p>
            <a:pPr marL="0" indent="0">
              <a:lnSpc>
                <a:spcPct val="100000"/>
              </a:lnSpc>
              <a:buNone/>
              <a:defRPr/>
            </a:pPr>
            <a:r>
              <a:rPr lang="pt-BR" sz="1400" b="1" dirty="0">
                <a:solidFill>
                  <a:prstClr val="black"/>
                </a:solidFill>
                <a:latin typeface="Arial" panose="020B0604020202020204" pitchFamily="34" charset="0"/>
                <a:cs typeface="Arial" panose="020B0604020202020204" pitchFamily="34" charset="0"/>
              </a:rPr>
              <a:t>III. Instâncias internas:</a:t>
            </a:r>
          </a:p>
          <a:p>
            <a:pPr marL="0" indent="0">
              <a:lnSpc>
                <a:spcPct val="100000"/>
              </a:lnSpc>
              <a:buNone/>
              <a:defRPr/>
            </a:pPr>
            <a:r>
              <a:rPr lang="pt-BR" sz="1400" dirty="0">
                <a:solidFill>
                  <a:prstClr val="black"/>
                </a:solidFill>
                <a:latin typeface="Arial" panose="020B0604020202020204" pitchFamily="34" charset="0"/>
                <a:cs typeface="Arial" panose="020B0604020202020204" pitchFamily="34" charset="0"/>
              </a:rPr>
              <a:t>• Plenário</a:t>
            </a:r>
          </a:p>
          <a:p>
            <a:pPr marL="0" indent="0">
              <a:lnSpc>
                <a:spcPct val="100000"/>
              </a:lnSpc>
              <a:buNone/>
              <a:defRPr/>
            </a:pPr>
            <a:r>
              <a:rPr lang="pt-BR" sz="1400" dirty="0">
                <a:solidFill>
                  <a:prstClr val="black"/>
                </a:solidFill>
                <a:latin typeface="Arial" panose="020B0604020202020204" pitchFamily="34" charset="0"/>
                <a:cs typeface="Arial" panose="020B0604020202020204" pitchFamily="34" charset="0"/>
              </a:rPr>
              <a:t>• Conselho Diretor</a:t>
            </a:r>
          </a:p>
          <a:p>
            <a:pPr marL="0" indent="0">
              <a:lnSpc>
                <a:spcPct val="100000"/>
              </a:lnSpc>
              <a:buNone/>
              <a:defRPr/>
            </a:pPr>
            <a:r>
              <a:rPr lang="pt-BR" sz="1400" dirty="0">
                <a:solidFill>
                  <a:prstClr val="black"/>
                </a:solidFill>
                <a:latin typeface="Arial" panose="020B0604020202020204" pitchFamily="34" charset="0"/>
                <a:cs typeface="Arial" panose="020B0604020202020204" pitchFamily="34" charset="0"/>
              </a:rPr>
              <a:t>• Colegiado de Governança do Centro de Serviços Compartilhados do CAU (CSC-CAU)</a:t>
            </a:r>
          </a:p>
          <a:p>
            <a:pPr marL="0" indent="0" algn="just">
              <a:lnSpc>
                <a:spcPct val="100000"/>
              </a:lnSpc>
              <a:buNone/>
              <a:defRPr/>
            </a:pPr>
            <a:r>
              <a:rPr lang="pt-BR" sz="1400" dirty="0">
                <a:solidFill>
                  <a:prstClr val="black"/>
                </a:solidFill>
                <a:latin typeface="Arial" panose="020B0604020202020204" pitchFamily="34" charset="0"/>
                <a:cs typeface="Arial" panose="020B0604020202020204" pitchFamily="34" charset="0"/>
              </a:rPr>
              <a:t>• Colegiado de Governança do Fundo de Apoio Financeiro aos CAU/UF</a:t>
            </a:r>
          </a:p>
          <a:p>
            <a:pPr marL="0" indent="0" algn="just">
              <a:lnSpc>
                <a:spcPct val="100000"/>
              </a:lnSpc>
              <a:buNone/>
              <a:defRPr/>
            </a:pPr>
            <a:endParaRPr lang="pt-BR" sz="14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r>
              <a:rPr lang="pt-BR" sz="1400" b="1" dirty="0">
                <a:solidFill>
                  <a:prstClr val="black"/>
                </a:solidFill>
                <a:latin typeface="Arial" panose="020B0604020202020204" pitchFamily="34" charset="0"/>
                <a:cs typeface="Arial" panose="020B0604020202020204" pitchFamily="34" charset="0"/>
              </a:rPr>
              <a:t>IV. Instâncias internas de apoio:</a:t>
            </a:r>
          </a:p>
          <a:p>
            <a:pPr marL="0" indent="0" algn="just">
              <a:lnSpc>
                <a:spcPct val="100000"/>
              </a:lnSpc>
              <a:buNone/>
              <a:defRPr/>
            </a:pPr>
            <a:r>
              <a:rPr lang="pt-BR" sz="1400" dirty="0">
                <a:solidFill>
                  <a:prstClr val="black"/>
                </a:solidFill>
                <a:latin typeface="Arial" panose="020B0604020202020204" pitchFamily="34" charset="0"/>
                <a:cs typeface="Arial" panose="020B0604020202020204" pitchFamily="34" charset="0"/>
              </a:rPr>
              <a:t>• Comissões de Administração e de Finanças</a:t>
            </a:r>
          </a:p>
          <a:p>
            <a:pPr marL="0" indent="0" algn="just">
              <a:lnSpc>
                <a:spcPct val="100000"/>
              </a:lnSpc>
              <a:buNone/>
              <a:defRPr/>
            </a:pPr>
            <a:r>
              <a:rPr lang="pt-BR" sz="1400" dirty="0">
                <a:solidFill>
                  <a:prstClr val="black"/>
                </a:solidFill>
                <a:latin typeface="Arial" panose="020B0604020202020204" pitchFamily="34" charset="0"/>
                <a:cs typeface="Arial" panose="020B0604020202020204" pitchFamily="34" charset="0"/>
              </a:rPr>
              <a:t>• Controladoria</a:t>
            </a:r>
          </a:p>
          <a:p>
            <a:pPr marL="0" indent="0" algn="just">
              <a:lnSpc>
                <a:spcPct val="100000"/>
              </a:lnSpc>
              <a:buNone/>
              <a:defRPr/>
            </a:pPr>
            <a:r>
              <a:rPr lang="pt-BR" sz="1400" dirty="0">
                <a:solidFill>
                  <a:prstClr val="black"/>
                </a:solidFill>
                <a:latin typeface="Arial" panose="020B0604020202020204" pitchFamily="34" charset="0"/>
                <a:cs typeface="Arial" panose="020B0604020202020204" pitchFamily="34" charset="0"/>
              </a:rPr>
              <a:t>• Auditoria interna</a:t>
            </a:r>
          </a:p>
          <a:p>
            <a:pPr marL="0" indent="0" algn="just">
              <a:lnSpc>
                <a:spcPct val="100000"/>
              </a:lnSpc>
              <a:buNone/>
              <a:defRPr/>
            </a:pPr>
            <a:r>
              <a:rPr lang="pt-BR" sz="1400" dirty="0">
                <a:solidFill>
                  <a:prstClr val="black"/>
                </a:solidFill>
                <a:latin typeface="Arial" panose="020B0604020202020204" pitchFamily="34" charset="0"/>
                <a:cs typeface="Arial" panose="020B0604020202020204" pitchFamily="34" charset="0"/>
              </a:rPr>
              <a:t>• Ouvidoria</a:t>
            </a:r>
          </a:p>
          <a:p>
            <a:pPr marL="0" indent="0" algn="just">
              <a:lnSpc>
                <a:spcPct val="100000"/>
              </a:lnSpc>
              <a:buNone/>
              <a:defRPr/>
            </a:pPr>
            <a:endParaRPr lang="pt-BR" sz="1400" b="1" dirty="0">
              <a:solidFill>
                <a:prstClr val="black"/>
              </a:solidFill>
              <a:latin typeface="Arial" panose="020B0604020202020204" pitchFamily="34" charset="0"/>
              <a:cs typeface="Arial" panose="020B0604020202020204" pitchFamily="34" charset="0"/>
            </a:endParaRPr>
          </a:p>
          <a:p>
            <a:pPr marL="0" indent="0" algn="just">
              <a:buNone/>
              <a:defRPr/>
            </a:pPr>
            <a:endParaRPr lang="pt-BR" sz="1400" dirty="0">
              <a:solidFill>
                <a:prstClr val="black"/>
              </a:solidFill>
              <a:latin typeface="Arial" panose="020B0604020202020204" pitchFamily="34" charset="0"/>
              <a:cs typeface="Arial" panose="020B0604020202020204" pitchFamily="34" charset="0"/>
            </a:endParaRPr>
          </a:p>
        </p:txBody>
      </p:sp>
      <p:sp>
        <p:nvSpPr>
          <p:cNvPr id="6" name="Espaço Reservado para Número de Slide 5"/>
          <p:cNvSpPr>
            <a:spLocks noGrp="1"/>
          </p:cNvSpPr>
          <p:nvPr>
            <p:ph type="sldNum" sz="quarter" idx="12"/>
          </p:nvPr>
        </p:nvSpPr>
        <p:spPr/>
        <p:txBody>
          <a:bodyPr/>
          <a:lstStyle/>
          <a:p>
            <a:pPr rtl="0"/>
            <a:fld id="{5A4A7955-6230-48B4-BD8B-A7C460F75945}" type="slidenum">
              <a:rPr lang="pt-BR" noProof="0" smtClean="0"/>
              <a:pPr rtl="0"/>
              <a:t>13</a:t>
            </a:fld>
            <a:endParaRPr lang="pt-BR" noProof="0"/>
          </a:p>
        </p:txBody>
      </p:sp>
      <p:sp>
        <p:nvSpPr>
          <p:cNvPr id="8" name="objeto 7" descr="Retângulo bege">
            <a:extLst>
              <a:ext uri="{FF2B5EF4-FFF2-40B4-BE49-F238E27FC236}">
                <a16:creationId xmlns:a16="http://schemas.microsoft.com/office/drawing/2014/main" xmlns="" id="{1185C7A9-8E52-408E-B19E-E5A1EB33971B}"/>
              </a:ext>
            </a:extLst>
          </p:cNvPr>
          <p:cNvSpPr/>
          <p:nvPr/>
        </p:nvSpPr>
        <p:spPr bwMode="white">
          <a:xfrm flipV="1">
            <a:off x="0" y="963680"/>
            <a:ext cx="9906000"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a:solidFill>
                <a:schemeClr val="tx2">
                  <a:lumMod val="50000"/>
                </a:schemeClr>
              </a:solidFill>
            </a:endParaRPr>
          </a:p>
        </p:txBody>
      </p:sp>
    </p:spTree>
    <p:extLst>
      <p:ext uri="{BB962C8B-B14F-4D97-AF65-F5344CB8AC3E}">
        <p14:creationId xmlns:p14="http://schemas.microsoft.com/office/powerpoint/2010/main" xmlns="" val="18893665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05203" y="36429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Sistema de governança</a:t>
            </a:r>
          </a:p>
        </p:txBody>
      </p:sp>
      <p:pic>
        <p:nvPicPr>
          <p:cNvPr id="3" name="Imagem 2">
            <a:extLst>
              <a:ext uri="{FF2B5EF4-FFF2-40B4-BE49-F238E27FC236}">
                <a16:creationId xmlns:a16="http://schemas.microsoft.com/office/drawing/2014/main" xmlns="" id="{AB9B9052-5372-4609-BE62-3FF6F2D2A69A}"/>
              </a:ext>
            </a:extLst>
          </p:cNvPr>
          <p:cNvPicPr>
            <a:picLocks noChangeAspect="1"/>
          </p:cNvPicPr>
          <p:nvPr/>
        </p:nvPicPr>
        <p:blipFill>
          <a:blip r:embed="rId3" cstate="print"/>
          <a:stretch>
            <a:fillRect/>
          </a:stretch>
        </p:blipFill>
        <p:spPr>
          <a:xfrm>
            <a:off x="2011355" y="1411658"/>
            <a:ext cx="5628571" cy="5446342"/>
          </a:xfrm>
          <a:prstGeom prst="rect">
            <a:avLst/>
          </a:prstGeom>
        </p:spPr>
      </p:pic>
      <p:sp>
        <p:nvSpPr>
          <p:cNvPr id="4" name="Retângulo 3">
            <a:extLst>
              <a:ext uri="{FF2B5EF4-FFF2-40B4-BE49-F238E27FC236}">
                <a16:creationId xmlns:a16="http://schemas.microsoft.com/office/drawing/2014/main" xmlns="" id="{CD03D21B-3496-4B1B-B234-6942A47E6169}"/>
              </a:ext>
            </a:extLst>
          </p:cNvPr>
          <p:cNvSpPr/>
          <p:nvPr/>
        </p:nvSpPr>
        <p:spPr>
          <a:xfrm>
            <a:off x="3756491" y="995326"/>
            <a:ext cx="3883435" cy="375552"/>
          </a:xfrm>
          <a:prstGeom prst="rect">
            <a:avLst/>
          </a:prstGeom>
        </p:spPr>
        <p:txBody>
          <a:bodyPr wrap="none">
            <a:spAutoFit/>
          </a:bodyPr>
          <a:lstStyle/>
          <a:p>
            <a:pPr algn="just">
              <a:lnSpc>
                <a:spcPct val="107000"/>
              </a:lnSpc>
              <a:spcBef>
                <a:spcPts val="600"/>
              </a:spcBef>
              <a:spcAft>
                <a:spcPts val="800"/>
              </a:spcAft>
            </a:pPr>
            <a:r>
              <a:rPr lang="pt-BR" b="1" kern="1000">
                <a:latin typeface="Calibri" panose="020F0502020204030204" pitchFamily="34" charset="0"/>
                <a:ea typeface="Calibri" panose="020F0502020204030204" pitchFamily="34" charset="0"/>
                <a:cs typeface="Times New Roman" panose="02020603050405020304" pitchFamily="18" charset="0"/>
              </a:rPr>
              <a:t>Figura: Sistema de Governança do CAU</a:t>
            </a:r>
            <a:endParaRPr lang="pt-BR"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Espaço Reservado para Número de Slide 7"/>
          <p:cNvSpPr>
            <a:spLocks noGrp="1"/>
          </p:cNvSpPr>
          <p:nvPr>
            <p:ph type="sldNum" sz="quarter" idx="12"/>
          </p:nvPr>
        </p:nvSpPr>
        <p:spPr/>
        <p:txBody>
          <a:bodyPr/>
          <a:lstStyle/>
          <a:p>
            <a:pPr rtl="0"/>
            <a:fld id="{5A4A7955-6230-48B4-BD8B-A7C460F75945}" type="slidenum">
              <a:rPr lang="pt-BR" noProof="0" smtClean="0"/>
              <a:pPr rtl="0"/>
              <a:t>14</a:t>
            </a:fld>
            <a:endParaRPr lang="pt-BR" noProof="0"/>
          </a:p>
        </p:txBody>
      </p:sp>
      <p:sp>
        <p:nvSpPr>
          <p:cNvPr id="9" name="objeto 7" descr="Retângulo bege">
            <a:extLst>
              <a:ext uri="{FF2B5EF4-FFF2-40B4-BE49-F238E27FC236}">
                <a16:creationId xmlns:a16="http://schemas.microsoft.com/office/drawing/2014/main" xmlns="" id="{1185C7A9-8E52-408E-B19E-E5A1EB33971B}"/>
              </a:ext>
            </a:extLst>
          </p:cNvPr>
          <p:cNvSpPr/>
          <p:nvPr/>
        </p:nvSpPr>
        <p:spPr bwMode="white">
          <a:xfrm flipV="1">
            <a:off x="0" y="963680"/>
            <a:ext cx="9906000"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a:solidFill>
                <a:schemeClr val="tx2">
                  <a:lumMod val="50000"/>
                </a:schemeClr>
              </a:solidFill>
            </a:endParaRPr>
          </a:p>
        </p:txBody>
      </p:sp>
    </p:spTree>
    <p:extLst>
      <p:ext uri="{BB962C8B-B14F-4D97-AF65-F5344CB8AC3E}">
        <p14:creationId xmlns:p14="http://schemas.microsoft.com/office/powerpoint/2010/main" xmlns="" val="2892608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Elipse 156"/>
          <p:cNvSpPr/>
          <p:nvPr/>
        </p:nvSpPr>
        <p:spPr bwMode="gray">
          <a:xfrm>
            <a:off x="2226739" y="1676398"/>
            <a:ext cx="3031065" cy="2916766"/>
          </a:xfrm>
          <a:prstGeom prst="ellipse">
            <a:avLst/>
          </a:prstGeom>
          <a:solidFill>
            <a:srgbClr val="008080"/>
          </a:solidFill>
          <a:ln w="25400">
            <a:solidFill>
              <a:schemeClr val="bg2"/>
            </a:solid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pt-BR" sz="1050" dirty="0">
              <a:solidFill>
                <a:schemeClr val="tx1"/>
              </a:solidFill>
              <a:latin typeface="Arial" pitchFamily="34" charset="0"/>
              <a:cs typeface="Arial" pitchFamily="34" charset="0"/>
            </a:endParaRPr>
          </a:p>
        </p:txBody>
      </p:sp>
      <p:sp>
        <p:nvSpPr>
          <p:cNvPr id="158" name="Elipse 157"/>
          <p:cNvSpPr/>
          <p:nvPr/>
        </p:nvSpPr>
        <p:spPr bwMode="gray">
          <a:xfrm>
            <a:off x="4453467" y="3759200"/>
            <a:ext cx="3031065" cy="2916766"/>
          </a:xfrm>
          <a:prstGeom prst="ellipse">
            <a:avLst/>
          </a:prstGeom>
          <a:solidFill>
            <a:srgbClr val="008080"/>
          </a:solidFill>
          <a:ln w="25400">
            <a:solidFill>
              <a:schemeClr val="bg2"/>
            </a:solid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pt-BR" sz="1050" dirty="0">
              <a:solidFill>
                <a:schemeClr val="tx1"/>
              </a:solidFill>
              <a:latin typeface="Arial" pitchFamily="34" charset="0"/>
              <a:cs typeface="Arial" pitchFamily="34" charset="0"/>
            </a:endParaRPr>
          </a:p>
        </p:txBody>
      </p:sp>
      <p:sp>
        <p:nvSpPr>
          <p:cNvPr id="159" name="Elipse 158"/>
          <p:cNvSpPr/>
          <p:nvPr/>
        </p:nvSpPr>
        <p:spPr bwMode="gray">
          <a:xfrm>
            <a:off x="6756401" y="1710266"/>
            <a:ext cx="3031065" cy="2916766"/>
          </a:xfrm>
          <a:prstGeom prst="ellipse">
            <a:avLst/>
          </a:prstGeom>
          <a:solidFill>
            <a:srgbClr val="008080"/>
          </a:solidFill>
          <a:ln w="25400">
            <a:solidFill>
              <a:schemeClr val="bg2"/>
            </a:solid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pt-BR" sz="1050" dirty="0">
              <a:solidFill>
                <a:schemeClr val="tx1"/>
              </a:solidFill>
              <a:latin typeface="Arial" pitchFamily="34" charset="0"/>
              <a:cs typeface="Arial" pitchFamily="34" charset="0"/>
            </a:endParaRPr>
          </a:p>
        </p:txBody>
      </p:sp>
      <p:sp>
        <p:nvSpPr>
          <p:cNvPr id="142" name="Retângulo 141"/>
          <p:cNvSpPr/>
          <p:nvPr/>
        </p:nvSpPr>
        <p:spPr>
          <a:xfrm>
            <a:off x="1094126" y="5206441"/>
            <a:ext cx="2030432" cy="19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pt-BR" sz="1200" dirty="0">
              <a:solidFill>
                <a:schemeClr val="tx1"/>
              </a:solidFill>
              <a:latin typeface="Arial" panose="020B0604020202020204" pitchFamily="34" charset="0"/>
              <a:cs typeface="Arial" panose="020B0604020202020204" pitchFamily="34" charset="0"/>
            </a:endParaRPr>
          </a:p>
        </p:txBody>
      </p:sp>
      <p:pic>
        <p:nvPicPr>
          <p:cNvPr id="151" name="Imagem 150"/>
          <p:cNvPicPr>
            <a:picLocks noChangeAspect="1"/>
          </p:cNvPicPr>
          <p:nvPr/>
        </p:nvPicPr>
        <p:blipFill>
          <a:blip r:embed="rId2" cstate="print">
            <a:duotone>
              <a:prstClr val="black"/>
              <a:schemeClr val="accent1">
                <a:tint val="45000"/>
                <a:satMod val="400000"/>
              </a:schemeClr>
            </a:duotone>
            <a:lum bright="100000" contrast="-86000"/>
          </a:blip>
          <a:stretch>
            <a:fillRect/>
          </a:stretch>
        </p:blipFill>
        <p:spPr>
          <a:xfrm>
            <a:off x="7693308" y="1554981"/>
            <a:ext cx="917291" cy="1117213"/>
          </a:xfrm>
          <a:prstGeom prst="rect">
            <a:avLst/>
          </a:prstGeom>
        </p:spPr>
      </p:pic>
      <p:sp>
        <p:nvSpPr>
          <p:cNvPr id="92" name="Elipse 91"/>
          <p:cNvSpPr/>
          <p:nvPr/>
        </p:nvSpPr>
        <p:spPr bwMode="gray">
          <a:xfrm>
            <a:off x="63508" y="3767670"/>
            <a:ext cx="3031065" cy="2916766"/>
          </a:xfrm>
          <a:prstGeom prst="ellipse">
            <a:avLst/>
          </a:prstGeom>
          <a:solidFill>
            <a:srgbClr val="008080"/>
          </a:solidFill>
          <a:ln w="25400">
            <a:solidFill>
              <a:schemeClr val="bg2"/>
            </a:solid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pt-BR" sz="1050" dirty="0">
              <a:solidFill>
                <a:schemeClr val="tx1"/>
              </a:solidFill>
              <a:latin typeface="Arial" pitchFamily="34" charset="0"/>
              <a:cs typeface="Arial" pitchFamily="34" charset="0"/>
            </a:endParaRPr>
          </a:p>
        </p:txBody>
      </p:sp>
      <p:sp>
        <p:nvSpPr>
          <p:cNvPr id="104" name="CaixaDeTexto 19"/>
          <p:cNvSpPr txBox="1">
            <a:spLocks noChangeArrowheads="1"/>
          </p:cNvSpPr>
          <p:nvPr/>
        </p:nvSpPr>
        <p:spPr bwMode="auto">
          <a:xfrm>
            <a:off x="6807196" y="2590794"/>
            <a:ext cx="2997200" cy="1778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ts val="300"/>
              </a:spcBef>
            </a:pPr>
            <a:r>
              <a:rPr lang="pt-BR" sz="900" b="1" dirty="0">
                <a:cs typeface="Arial" pitchFamily="34" charset="0"/>
              </a:rPr>
              <a:t>COMISSÃO DE EXERCÍCIO PROFISSIONAL</a:t>
            </a:r>
            <a:r>
              <a:rPr lang="pt-BR" sz="800" dirty="0">
                <a:cs typeface="Arial" pitchFamily="34" charset="0"/>
              </a:rPr>
              <a:t/>
            </a:r>
            <a:br>
              <a:rPr lang="pt-BR" sz="800" dirty="0">
                <a:cs typeface="Arial" pitchFamily="34" charset="0"/>
              </a:rPr>
            </a:br>
            <a:r>
              <a:rPr lang="pt-BR" sz="900" u="sng" dirty="0" err="1">
                <a:cs typeface="Arial" pitchFamily="34" charset="0"/>
              </a:rPr>
              <a:t>Pollenya</a:t>
            </a:r>
            <a:r>
              <a:rPr lang="pt-BR" sz="900" u="sng" dirty="0">
                <a:cs typeface="Arial" pitchFamily="34" charset="0"/>
              </a:rPr>
              <a:t> </a:t>
            </a:r>
            <a:r>
              <a:rPr lang="pt-BR" sz="900" u="sng" dirty="0" err="1">
                <a:cs typeface="Arial" pitchFamily="34" charset="0"/>
              </a:rPr>
              <a:t>Rhamadavya</a:t>
            </a:r>
            <a:r>
              <a:rPr lang="pt-BR" sz="900" u="sng" dirty="0">
                <a:cs typeface="Arial" pitchFamily="34" charset="0"/>
              </a:rPr>
              <a:t> Costa Pontes (Coordenadora)</a:t>
            </a:r>
            <a:endParaRPr lang="pt-BR" sz="800" u="sng" dirty="0">
              <a:cs typeface="Arial" pitchFamily="34" charset="0"/>
            </a:endParaRPr>
          </a:p>
          <a:p>
            <a:pPr algn="ctr">
              <a:spcBef>
                <a:spcPts val="300"/>
              </a:spcBef>
            </a:pPr>
            <a:r>
              <a:rPr lang="pt-BR" sz="800" dirty="0"/>
              <a:t>pollenya-pontes@uol.com.br </a:t>
            </a:r>
          </a:p>
          <a:p>
            <a:pPr algn="ctr">
              <a:spcBef>
                <a:spcPts val="300"/>
              </a:spcBef>
            </a:pPr>
            <a:r>
              <a:rPr lang="pt-BR" sz="800" dirty="0"/>
              <a:t>Alexandre da Silva Sacramento (suplente) </a:t>
            </a:r>
            <a:r>
              <a:rPr lang="pt-BR" sz="800" dirty="0">
                <a:cs typeface="Arial" pitchFamily="34" charset="0"/>
              </a:rPr>
              <a:t/>
            </a:r>
            <a:br>
              <a:rPr lang="pt-BR" sz="800" dirty="0">
                <a:cs typeface="Arial" pitchFamily="34" charset="0"/>
              </a:rPr>
            </a:br>
            <a:r>
              <a:rPr lang="pt-BR" sz="900" u="sng" dirty="0">
                <a:cs typeface="Arial" pitchFamily="34" charset="0"/>
              </a:rPr>
              <a:t>Ricardo Victor Rodrigues Barbosa (Coordenador-adjunto)</a:t>
            </a:r>
            <a:endParaRPr lang="pt-BR" sz="800" u="sng" dirty="0">
              <a:cs typeface="Arial" pitchFamily="34" charset="0"/>
            </a:endParaRPr>
          </a:p>
          <a:p>
            <a:pPr algn="ctr">
              <a:spcBef>
                <a:spcPts val="300"/>
              </a:spcBef>
            </a:pPr>
            <a:r>
              <a:rPr lang="pt-BR" sz="800" dirty="0"/>
              <a:t>rvictor@arapiraca.ufal.br </a:t>
            </a:r>
          </a:p>
          <a:p>
            <a:pPr algn="ctr">
              <a:spcBef>
                <a:spcPts val="300"/>
              </a:spcBef>
            </a:pPr>
            <a:r>
              <a:rPr lang="pt-BR" sz="800" dirty="0"/>
              <a:t>Rosângela Benigna de Oliveira Carvalho (suplente) </a:t>
            </a:r>
            <a:r>
              <a:rPr lang="pt-BR" sz="800" dirty="0">
                <a:cs typeface="Arial" pitchFamily="34" charset="0"/>
              </a:rPr>
              <a:t/>
            </a:r>
            <a:br>
              <a:rPr lang="pt-BR" sz="800" dirty="0">
                <a:cs typeface="Arial" pitchFamily="34" charset="0"/>
              </a:rPr>
            </a:br>
            <a:r>
              <a:rPr lang="pt-BR" sz="900" u="sng" dirty="0">
                <a:cs typeface="Arial" pitchFamily="34" charset="0"/>
              </a:rPr>
              <a:t>José </a:t>
            </a:r>
            <a:r>
              <a:rPr lang="pt-BR" sz="900" u="sng" dirty="0" err="1">
                <a:cs typeface="Arial" pitchFamily="34" charset="0"/>
              </a:rPr>
              <a:t>Adenilton</a:t>
            </a:r>
            <a:r>
              <a:rPr lang="pt-BR" sz="900" u="sng" dirty="0">
                <a:cs typeface="Arial" pitchFamily="34" charset="0"/>
              </a:rPr>
              <a:t> Santos Andrade</a:t>
            </a:r>
            <a:endParaRPr lang="pt-BR" sz="800" u="sng" dirty="0">
              <a:cs typeface="Arial" pitchFamily="34" charset="0"/>
            </a:endParaRPr>
          </a:p>
          <a:p>
            <a:pPr algn="ctr">
              <a:spcBef>
                <a:spcPts val="300"/>
              </a:spcBef>
            </a:pPr>
            <a:r>
              <a:rPr lang="pt-BR" sz="800" dirty="0"/>
              <a:t>adeniltonandrade@gmail.com</a:t>
            </a:r>
          </a:p>
          <a:p>
            <a:pPr algn="ctr">
              <a:spcBef>
                <a:spcPts val="300"/>
              </a:spcBef>
            </a:pPr>
            <a:r>
              <a:rPr lang="pt-BR" sz="800" dirty="0"/>
              <a:t>José Nilson de Oliveira Martins (suplente)</a:t>
            </a:r>
            <a:endParaRPr lang="en-US" altLang="pt-BR" sz="800" b="1" dirty="0"/>
          </a:p>
        </p:txBody>
      </p:sp>
      <p:pic>
        <p:nvPicPr>
          <p:cNvPr id="111" name="Imagem 110"/>
          <p:cNvPicPr>
            <a:picLocks noChangeAspect="1"/>
          </p:cNvPicPr>
          <p:nvPr/>
        </p:nvPicPr>
        <p:blipFill rotWithShape="1">
          <a:blip r:embed="rId3" cstate="print">
            <a:duotone>
              <a:schemeClr val="accent3">
                <a:shade val="45000"/>
                <a:satMod val="135000"/>
              </a:schemeClr>
              <a:prstClr val="white"/>
            </a:duotone>
            <a:lum bright="88000"/>
          </a:blip>
          <a:srcRect l="965" t="26535" r="89084" b="59471"/>
          <a:stretch/>
        </p:blipFill>
        <p:spPr>
          <a:xfrm>
            <a:off x="5610810" y="3856921"/>
            <a:ext cx="671929" cy="654186"/>
          </a:xfrm>
          <a:prstGeom prst="rect">
            <a:avLst/>
          </a:prstGeom>
        </p:spPr>
      </p:pic>
      <p:pic>
        <p:nvPicPr>
          <p:cNvPr id="132" name="Imagem 131"/>
          <p:cNvPicPr>
            <a:picLocks noChangeAspect="1"/>
          </p:cNvPicPr>
          <p:nvPr/>
        </p:nvPicPr>
        <p:blipFill rotWithShape="1">
          <a:blip r:embed="rId4" cstate="print">
            <a:grayscl/>
            <a:lum bright="44000" contrast="76000"/>
          </a:blip>
          <a:srcRect l="19922" t="71667" r="71562" b="12083"/>
          <a:stretch/>
        </p:blipFill>
        <p:spPr>
          <a:xfrm>
            <a:off x="1285515" y="3954202"/>
            <a:ext cx="664659" cy="713441"/>
          </a:xfrm>
          <a:prstGeom prst="rect">
            <a:avLst/>
          </a:prstGeom>
        </p:spPr>
      </p:pic>
      <p:sp>
        <p:nvSpPr>
          <p:cNvPr id="146" name="CaixaDeTexto 19"/>
          <p:cNvSpPr txBox="1">
            <a:spLocks noChangeArrowheads="1"/>
          </p:cNvSpPr>
          <p:nvPr/>
        </p:nvSpPr>
        <p:spPr bwMode="auto">
          <a:xfrm>
            <a:off x="2404530" y="2582337"/>
            <a:ext cx="2700866" cy="167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ts val="300"/>
              </a:spcBef>
            </a:pPr>
            <a:r>
              <a:rPr lang="pt-BR" altLang="pt-BR" sz="900" b="1" dirty="0"/>
              <a:t>COMISSÃO DE ÉTICA E DISCIPLINA</a:t>
            </a:r>
          </a:p>
          <a:p>
            <a:pPr algn="ctr">
              <a:spcBef>
                <a:spcPts val="300"/>
              </a:spcBef>
            </a:pPr>
            <a:r>
              <a:rPr lang="pt-BR" altLang="pt-BR" sz="900" u="sng" dirty="0" err="1">
                <a:cs typeface="Arial" pitchFamily="34" charset="0"/>
              </a:rPr>
              <a:t>Dilson</a:t>
            </a:r>
            <a:r>
              <a:rPr lang="pt-BR" altLang="pt-BR" sz="900" u="sng" dirty="0">
                <a:cs typeface="Arial" pitchFamily="34" charset="0"/>
              </a:rPr>
              <a:t> Batista Ferreira (Coordenador)</a:t>
            </a:r>
          </a:p>
          <a:p>
            <a:pPr algn="ctr">
              <a:spcBef>
                <a:spcPts val="300"/>
              </a:spcBef>
            </a:pPr>
            <a:r>
              <a:rPr lang="pt-BR" sz="800" dirty="0">
                <a:cs typeface="Arial" pitchFamily="34" charset="0"/>
              </a:rPr>
              <a:t>dilson.ferreira@fau.ufal.br </a:t>
            </a:r>
          </a:p>
          <a:p>
            <a:pPr algn="ctr">
              <a:spcBef>
                <a:spcPts val="300"/>
              </a:spcBef>
            </a:pPr>
            <a:r>
              <a:rPr lang="pt-BR" sz="800" dirty="0">
                <a:cs typeface="Arial" pitchFamily="34" charset="0"/>
              </a:rPr>
              <a:t>Morgana Maria Pitta Duarte Cavalcante (suplente) </a:t>
            </a:r>
            <a:r>
              <a:rPr lang="pt-BR" altLang="pt-BR" sz="800" dirty="0">
                <a:cs typeface="Arial" pitchFamily="34" charset="0"/>
              </a:rPr>
              <a:t/>
            </a:r>
            <a:br>
              <a:rPr lang="pt-BR" altLang="pt-BR" sz="800" dirty="0">
                <a:cs typeface="Arial" pitchFamily="34" charset="0"/>
              </a:rPr>
            </a:br>
            <a:r>
              <a:rPr lang="pt-BR" altLang="pt-BR" sz="900" u="sng" dirty="0" err="1">
                <a:cs typeface="Arial" pitchFamily="34" charset="0"/>
              </a:rPr>
              <a:t>Sady</a:t>
            </a:r>
            <a:r>
              <a:rPr lang="pt-BR" altLang="pt-BR" sz="900" u="sng" dirty="0">
                <a:cs typeface="Arial" pitchFamily="34" charset="0"/>
              </a:rPr>
              <a:t> Pereira da Silva Júnior (Coordenador-adjunto)</a:t>
            </a:r>
            <a:endParaRPr lang="pt-BR" altLang="pt-BR" sz="800" u="sng" dirty="0">
              <a:cs typeface="Arial" pitchFamily="34" charset="0"/>
            </a:endParaRPr>
          </a:p>
          <a:p>
            <a:pPr algn="ctr">
              <a:spcBef>
                <a:spcPts val="300"/>
              </a:spcBef>
            </a:pPr>
            <a:r>
              <a:rPr lang="pt-BR" sz="800" dirty="0">
                <a:cs typeface="Arial" pitchFamily="34" charset="0"/>
              </a:rPr>
              <a:t>sady_pereira@uol.com.br </a:t>
            </a:r>
          </a:p>
          <a:p>
            <a:pPr algn="ctr">
              <a:spcBef>
                <a:spcPts val="300"/>
              </a:spcBef>
            </a:pPr>
            <a:r>
              <a:rPr lang="pt-BR" sz="800" dirty="0">
                <a:cs typeface="Arial" pitchFamily="34" charset="0"/>
              </a:rPr>
              <a:t>Alexandre Henrique Pereira e Silva (suplente) </a:t>
            </a:r>
            <a:r>
              <a:rPr lang="pt-BR" altLang="pt-BR" sz="800" dirty="0">
                <a:cs typeface="Arial" pitchFamily="34" charset="0"/>
              </a:rPr>
              <a:t/>
            </a:r>
            <a:br>
              <a:rPr lang="pt-BR" altLang="pt-BR" sz="800" dirty="0">
                <a:cs typeface="Arial" pitchFamily="34" charset="0"/>
              </a:rPr>
            </a:br>
            <a:r>
              <a:rPr lang="pt-BR" altLang="pt-BR" sz="900" u="sng" dirty="0" err="1">
                <a:cs typeface="Arial" pitchFamily="34" charset="0"/>
              </a:rPr>
              <a:t>Pollenya</a:t>
            </a:r>
            <a:r>
              <a:rPr lang="pt-BR" altLang="pt-BR" sz="900" u="sng" dirty="0">
                <a:cs typeface="Arial" pitchFamily="34" charset="0"/>
              </a:rPr>
              <a:t> </a:t>
            </a:r>
            <a:r>
              <a:rPr lang="pt-BR" altLang="pt-BR" sz="900" u="sng" dirty="0" err="1">
                <a:cs typeface="Arial" pitchFamily="34" charset="0"/>
              </a:rPr>
              <a:t>Rhamadavya</a:t>
            </a:r>
            <a:r>
              <a:rPr lang="pt-BR" altLang="pt-BR" sz="900" u="sng" dirty="0">
                <a:cs typeface="Arial" pitchFamily="34" charset="0"/>
              </a:rPr>
              <a:t> Costa Pontes</a:t>
            </a:r>
            <a:endParaRPr lang="pt-BR" altLang="pt-BR" sz="800" u="sng" dirty="0">
              <a:cs typeface="Arial" pitchFamily="34" charset="0"/>
            </a:endParaRPr>
          </a:p>
          <a:p>
            <a:pPr algn="ctr">
              <a:spcBef>
                <a:spcPts val="300"/>
              </a:spcBef>
            </a:pPr>
            <a:r>
              <a:rPr lang="pt-BR" sz="800" dirty="0">
                <a:cs typeface="Arial" pitchFamily="34" charset="0"/>
              </a:rPr>
              <a:t>pollenya-pontes@uol.com.br</a:t>
            </a:r>
          </a:p>
          <a:p>
            <a:pPr algn="ctr">
              <a:spcBef>
                <a:spcPts val="300"/>
              </a:spcBef>
            </a:pPr>
            <a:r>
              <a:rPr lang="pt-BR" sz="800" dirty="0">
                <a:cs typeface="Arial" pitchFamily="34" charset="0"/>
              </a:rPr>
              <a:t>Alexandre da Silva Sacramento (suplente)</a:t>
            </a:r>
          </a:p>
          <a:p>
            <a:pPr algn="ctr">
              <a:spcBef>
                <a:spcPts val="300"/>
              </a:spcBef>
            </a:pPr>
            <a:endParaRPr lang="en-US" altLang="pt-BR" sz="800" b="1" dirty="0"/>
          </a:p>
        </p:txBody>
      </p:sp>
      <p:sp>
        <p:nvSpPr>
          <p:cNvPr id="14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05203" y="0"/>
            <a:ext cx="8312734" cy="782638"/>
          </a:xfrm>
        </p:spPr>
        <p:txBody>
          <a:bodyPr rtlCol="0">
            <a:normAutofit/>
          </a:bodyPr>
          <a:lstStyle/>
          <a:p>
            <a:r>
              <a:rPr lang="pt-BR" sz="3200" b="1" dirty="0">
                <a:solidFill>
                  <a:schemeClr val="tx2">
                    <a:lumMod val="50000"/>
                  </a:schemeClr>
                </a:solidFill>
                <a:latin typeface="Arial"/>
                <a:cs typeface="Arial"/>
              </a:rPr>
              <a:t> Organização do CAU</a:t>
            </a:r>
          </a:p>
        </p:txBody>
      </p:sp>
      <p:sp>
        <p:nvSpPr>
          <p:cNvPr id="152" name="Retângulo 151">
            <a:extLst>
              <a:ext uri="{FF2B5EF4-FFF2-40B4-BE49-F238E27FC236}">
                <a16:creationId xmlns:a16="http://schemas.microsoft.com/office/drawing/2014/main" xmlns="" id="{9FDF8B36-941F-432E-BC2C-20899F6AD1D1}"/>
              </a:ext>
            </a:extLst>
          </p:cNvPr>
          <p:cNvSpPr/>
          <p:nvPr/>
        </p:nvSpPr>
        <p:spPr>
          <a:xfrm>
            <a:off x="528788" y="671967"/>
            <a:ext cx="9054530" cy="1015663"/>
          </a:xfrm>
          <a:prstGeom prst="rect">
            <a:avLst/>
          </a:prstGeom>
          <a:noFill/>
        </p:spPr>
        <p:txBody>
          <a:bodyPr wrap="square" anchor="t">
            <a:spAutoFit/>
          </a:bodyPr>
          <a:lstStyle/>
          <a:p>
            <a:pPr algn="just"/>
            <a:r>
              <a:rPr lang="pt-BR" sz="1200" dirty="0">
                <a:latin typeface="Arial"/>
                <a:cs typeface="Arial"/>
              </a:rPr>
              <a:t>O Plenário do CAU/AL é composto por 09 Conselheiros titulares distribuídos entre 04 Comissões Ordinárias. Para dar efetividade às suas prerrogativas legais e propósitos de gestão, as Comissões Ordinárias são divididas em: Administração e Finanças, Ensino e Formação, Ética e Disciplina e Exercício Profissional. É a partir destas comissões que são deliberadas as ações internas e também as decisões que serão aplicadas não só para a defesa da arquitetura e do urbanismo, mas para cumprir o papel do Conselho junto à sociedade.</a:t>
            </a:r>
          </a:p>
        </p:txBody>
      </p:sp>
      <p:sp>
        <p:nvSpPr>
          <p:cNvPr id="153" name="objeto 7" descr="Retângulo bege">
            <a:extLst>
              <a:ext uri="{FF2B5EF4-FFF2-40B4-BE49-F238E27FC236}">
                <a16:creationId xmlns:a16="http://schemas.microsoft.com/office/drawing/2014/main" xmlns="" id="{24139006-6336-48BD-8DC8-C6B755FB3605}"/>
              </a:ext>
            </a:extLst>
          </p:cNvPr>
          <p:cNvSpPr/>
          <p:nvPr/>
        </p:nvSpPr>
        <p:spPr bwMode="white">
          <a:xfrm flipV="1">
            <a:off x="0" y="571825"/>
            <a:ext cx="9905999" cy="75874"/>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154" name="Retângulo 153"/>
          <p:cNvSpPr/>
          <p:nvPr/>
        </p:nvSpPr>
        <p:spPr>
          <a:xfrm>
            <a:off x="160873" y="4686305"/>
            <a:ext cx="2895600" cy="1508105"/>
          </a:xfrm>
          <a:prstGeom prst="rect">
            <a:avLst/>
          </a:prstGeom>
        </p:spPr>
        <p:txBody>
          <a:bodyPr wrap="square">
            <a:spAutoFit/>
          </a:bodyPr>
          <a:lstStyle/>
          <a:p>
            <a:pPr algn="ctr"/>
            <a:r>
              <a:rPr lang="pt-BR" sz="900" b="1" dirty="0">
                <a:latin typeface="Arial" pitchFamily="34" charset="0"/>
                <a:cs typeface="Arial" pitchFamily="34" charset="0"/>
              </a:rPr>
              <a:t>COMISSÃO DE ADMINISTRAÇÃO E FINANÇAS</a:t>
            </a:r>
            <a:r>
              <a:rPr lang="pt-BR" sz="800" b="1" dirty="0">
                <a:latin typeface="Arial" pitchFamily="34" charset="0"/>
                <a:cs typeface="Arial" pitchFamily="34" charset="0"/>
              </a:rPr>
              <a:t/>
            </a:r>
            <a:br>
              <a:rPr lang="pt-BR" sz="800" b="1" dirty="0">
                <a:latin typeface="Arial" pitchFamily="34" charset="0"/>
                <a:cs typeface="Arial" pitchFamily="34" charset="0"/>
              </a:rPr>
            </a:br>
            <a:r>
              <a:rPr lang="pt-BR" sz="900" u="sng" dirty="0">
                <a:latin typeface="Arial" pitchFamily="34" charset="0"/>
                <a:cs typeface="Arial" pitchFamily="34" charset="0"/>
              </a:rPr>
              <a:t>Edgar Francisco do Nascimento Filho (Coordenador) </a:t>
            </a:r>
            <a:r>
              <a:rPr lang="pt-BR" sz="800" dirty="0">
                <a:latin typeface="Arial" pitchFamily="34" charset="0"/>
                <a:cs typeface="Arial" pitchFamily="34" charset="0"/>
              </a:rPr>
              <a:t>efnfilho@gmail.com </a:t>
            </a:r>
            <a:br>
              <a:rPr lang="pt-BR" sz="800" dirty="0">
                <a:latin typeface="Arial" pitchFamily="34" charset="0"/>
                <a:cs typeface="Arial" pitchFamily="34" charset="0"/>
              </a:rPr>
            </a:br>
            <a:r>
              <a:rPr lang="pt-BR" sz="800" dirty="0">
                <a:latin typeface="Arial" pitchFamily="34" charset="0"/>
                <a:cs typeface="Arial" pitchFamily="34" charset="0"/>
              </a:rPr>
              <a:t> </a:t>
            </a:r>
            <a:r>
              <a:rPr lang="pt-BR" sz="800" dirty="0" err="1">
                <a:latin typeface="Arial" pitchFamily="34" charset="0"/>
                <a:cs typeface="Arial" pitchFamily="34" charset="0"/>
              </a:rPr>
              <a:t>Margíria</a:t>
            </a:r>
            <a:r>
              <a:rPr lang="pt-BR" sz="800" dirty="0">
                <a:latin typeface="Arial" pitchFamily="34" charset="0"/>
                <a:cs typeface="Arial" pitchFamily="34" charset="0"/>
              </a:rPr>
              <a:t> </a:t>
            </a:r>
            <a:r>
              <a:rPr lang="pt-BR" sz="800" dirty="0" err="1">
                <a:latin typeface="Arial" pitchFamily="34" charset="0"/>
                <a:cs typeface="Arial" pitchFamily="34" charset="0"/>
              </a:rPr>
              <a:t>Mercia</a:t>
            </a:r>
            <a:r>
              <a:rPr lang="pt-BR" sz="800" dirty="0">
                <a:latin typeface="Arial" pitchFamily="34" charset="0"/>
                <a:cs typeface="Arial" pitchFamily="34" charset="0"/>
              </a:rPr>
              <a:t> Carvalho Oliveira França (suplente) </a:t>
            </a:r>
          </a:p>
          <a:p>
            <a:pPr algn="ctr"/>
            <a:r>
              <a:rPr lang="pt-BR" sz="900" u="sng" dirty="0" err="1">
                <a:latin typeface="Arial" pitchFamily="34" charset="0"/>
                <a:cs typeface="Arial" pitchFamily="34" charset="0"/>
              </a:rPr>
              <a:t>Dilson</a:t>
            </a:r>
            <a:r>
              <a:rPr lang="pt-BR" sz="900" u="sng" dirty="0">
                <a:latin typeface="Arial" pitchFamily="34" charset="0"/>
                <a:cs typeface="Arial" pitchFamily="34" charset="0"/>
              </a:rPr>
              <a:t> Batista Ferreira (Coordenador-adjunto)</a:t>
            </a:r>
          </a:p>
          <a:p>
            <a:pPr algn="ctr"/>
            <a:r>
              <a:rPr lang="pt-BR" sz="800" dirty="0">
                <a:latin typeface="Arial" pitchFamily="34" charset="0"/>
                <a:cs typeface="Arial" pitchFamily="34" charset="0"/>
              </a:rPr>
              <a:t>dilson.ferreira@fau.ufal.br </a:t>
            </a:r>
            <a:br>
              <a:rPr lang="pt-BR" sz="800" dirty="0">
                <a:latin typeface="Arial" pitchFamily="34" charset="0"/>
                <a:cs typeface="Arial" pitchFamily="34" charset="0"/>
              </a:rPr>
            </a:br>
            <a:r>
              <a:rPr lang="pt-BR" sz="800" dirty="0">
                <a:latin typeface="Arial" pitchFamily="34" charset="0"/>
                <a:cs typeface="Arial" pitchFamily="34" charset="0"/>
              </a:rPr>
              <a:t> Morgana Maria Pitta Duarte Cavalcante (suplente)</a:t>
            </a:r>
          </a:p>
          <a:p>
            <a:pPr algn="ctr"/>
            <a:r>
              <a:rPr lang="pt-BR" sz="900" u="sng" dirty="0" err="1">
                <a:latin typeface="Arial" pitchFamily="34" charset="0"/>
                <a:cs typeface="Arial" pitchFamily="34" charset="0"/>
              </a:rPr>
              <a:t>Sady</a:t>
            </a:r>
            <a:r>
              <a:rPr lang="pt-BR" sz="900" u="sng" dirty="0">
                <a:latin typeface="Arial" pitchFamily="34" charset="0"/>
                <a:cs typeface="Arial" pitchFamily="34" charset="0"/>
              </a:rPr>
              <a:t> Pereira da Silva Júnior</a:t>
            </a:r>
          </a:p>
          <a:p>
            <a:pPr algn="ctr"/>
            <a:r>
              <a:rPr lang="pt-BR" sz="800" dirty="0">
                <a:latin typeface="Arial" pitchFamily="34" charset="0"/>
                <a:cs typeface="Arial" pitchFamily="34" charset="0"/>
              </a:rPr>
              <a:t>sady_pereira@uol.com.br</a:t>
            </a:r>
          </a:p>
          <a:p>
            <a:pPr algn="ctr"/>
            <a:r>
              <a:rPr lang="pt-BR" sz="800" dirty="0">
                <a:latin typeface="Arial" pitchFamily="34" charset="0"/>
                <a:cs typeface="Arial" pitchFamily="34" charset="0"/>
              </a:rPr>
              <a:t>Alexandre Henrique Pereira e Silva (suplente)</a:t>
            </a:r>
          </a:p>
          <a:p>
            <a:pPr algn="ctr"/>
            <a:endParaRPr lang="pt-BR" sz="800" dirty="0">
              <a:latin typeface="Arial" pitchFamily="34" charset="0"/>
              <a:cs typeface="Arial" pitchFamily="34" charset="0"/>
            </a:endParaRPr>
          </a:p>
        </p:txBody>
      </p:sp>
      <p:pic>
        <p:nvPicPr>
          <p:cNvPr id="156" name="Picture 6" descr="Resultado de imagem para símbolo ética">
            <a:extLst>
              <a:ext uri="{FF2B5EF4-FFF2-40B4-BE49-F238E27FC236}">
                <a16:creationId xmlns:a16="http://schemas.microsoft.com/office/drawing/2014/main" xmlns="" id="{CA8D5324-DE95-404D-8888-4CF859612A73}"/>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3379349" y="1760631"/>
            <a:ext cx="676185" cy="676185"/>
          </a:xfrm>
          <a:prstGeom prst="ellipse">
            <a:avLst/>
          </a:prstGeom>
          <a:ln w="28575" cap="rnd">
            <a:solidFill>
              <a:srgbClr val="333333"/>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161" name="CaixaDeTexto 19"/>
          <p:cNvSpPr txBox="1">
            <a:spLocks noChangeArrowheads="1"/>
          </p:cNvSpPr>
          <p:nvPr/>
        </p:nvSpPr>
        <p:spPr bwMode="auto">
          <a:xfrm>
            <a:off x="4495799" y="4585357"/>
            <a:ext cx="2982686" cy="167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ts val="300"/>
              </a:spcBef>
            </a:pPr>
            <a:r>
              <a:rPr lang="pt-BR" altLang="pt-BR" sz="900" b="1" dirty="0"/>
              <a:t>COMISSÃO DE ENSINO E FORMAÇÃO</a:t>
            </a:r>
          </a:p>
          <a:p>
            <a:pPr algn="ctr">
              <a:spcBef>
                <a:spcPts val="300"/>
              </a:spcBef>
            </a:pPr>
            <a:r>
              <a:rPr lang="pt-BR" sz="900" u="sng" dirty="0" err="1"/>
              <a:t>Gianna</a:t>
            </a:r>
            <a:r>
              <a:rPr lang="pt-BR" sz="900" u="sng" dirty="0"/>
              <a:t> Melo </a:t>
            </a:r>
            <a:r>
              <a:rPr lang="pt-BR" sz="900" u="sng" dirty="0" err="1"/>
              <a:t>Barbirato</a:t>
            </a:r>
            <a:r>
              <a:rPr lang="pt-BR" sz="900" u="sng" dirty="0"/>
              <a:t> (Coordenadora)</a:t>
            </a:r>
          </a:p>
          <a:p>
            <a:pPr algn="ctr">
              <a:spcBef>
                <a:spcPts val="300"/>
              </a:spcBef>
            </a:pPr>
            <a:r>
              <a:rPr lang="pt-BR" sz="800" dirty="0"/>
              <a:t>giannamelobarb@gmail.com </a:t>
            </a:r>
          </a:p>
          <a:p>
            <a:pPr algn="ctr">
              <a:spcBef>
                <a:spcPts val="300"/>
              </a:spcBef>
            </a:pPr>
            <a:r>
              <a:rPr lang="pt-BR" sz="800" dirty="0"/>
              <a:t>Fernando Antonio de Melo Sá Cavalcanti (suplente) </a:t>
            </a:r>
            <a:br>
              <a:rPr lang="pt-BR" sz="800" dirty="0"/>
            </a:br>
            <a:r>
              <a:rPr lang="pt-BR" sz="900" u="sng" dirty="0"/>
              <a:t>Ricardo Victor Rodrigues Barbosa (Coordenador-adjunto)</a:t>
            </a:r>
            <a:endParaRPr lang="pt-BR" sz="800" u="sng" dirty="0"/>
          </a:p>
          <a:p>
            <a:pPr algn="ctr">
              <a:spcBef>
                <a:spcPts val="300"/>
              </a:spcBef>
            </a:pPr>
            <a:r>
              <a:rPr lang="pt-BR" sz="800" dirty="0"/>
              <a:t>rvictor@arapiraca.ufal.br </a:t>
            </a:r>
          </a:p>
          <a:p>
            <a:pPr algn="ctr">
              <a:spcBef>
                <a:spcPts val="300"/>
              </a:spcBef>
            </a:pPr>
            <a:r>
              <a:rPr lang="pt-BR" sz="800" dirty="0"/>
              <a:t>Rosângela Benigna de Oliveira Carvalho (suplente) </a:t>
            </a:r>
            <a:br>
              <a:rPr lang="pt-BR" sz="800" dirty="0"/>
            </a:br>
            <a:r>
              <a:rPr lang="pt-BR" sz="900" u="sng" dirty="0"/>
              <a:t>José Rafael dos Santos Cordeiro Oliveira</a:t>
            </a:r>
            <a:endParaRPr lang="pt-BR" sz="800" u="sng" dirty="0"/>
          </a:p>
          <a:p>
            <a:pPr algn="ctr">
              <a:spcBef>
                <a:spcPts val="300"/>
              </a:spcBef>
            </a:pPr>
            <a:r>
              <a:rPr lang="pt-BR" sz="800" dirty="0"/>
              <a:t>rdsarq.artes@gmail.com</a:t>
            </a:r>
          </a:p>
          <a:p>
            <a:pPr algn="ctr">
              <a:spcBef>
                <a:spcPts val="300"/>
              </a:spcBef>
            </a:pPr>
            <a:r>
              <a:rPr lang="pt-BR" sz="800" dirty="0" err="1"/>
              <a:t>Raphael</a:t>
            </a:r>
            <a:r>
              <a:rPr lang="pt-BR" sz="800" dirty="0"/>
              <a:t> </a:t>
            </a:r>
            <a:r>
              <a:rPr lang="pt-BR" sz="800" dirty="0" err="1"/>
              <a:t>Accete</a:t>
            </a:r>
            <a:r>
              <a:rPr lang="pt-BR" sz="800" dirty="0"/>
              <a:t> </a:t>
            </a:r>
            <a:r>
              <a:rPr lang="pt-BR" sz="800" dirty="0" err="1"/>
              <a:t>Nicácio</a:t>
            </a:r>
            <a:r>
              <a:rPr lang="pt-BR" sz="800" dirty="0"/>
              <a:t> </a:t>
            </a:r>
            <a:r>
              <a:rPr lang="pt-BR" sz="800" dirty="0" err="1"/>
              <a:t>Placido</a:t>
            </a:r>
            <a:r>
              <a:rPr lang="pt-BR" sz="800" dirty="0"/>
              <a:t> (suplente)</a:t>
            </a:r>
            <a:endParaRPr lang="en-US" altLang="pt-BR" sz="800" b="1" dirty="0"/>
          </a:p>
        </p:txBody>
      </p:sp>
      <p:sp>
        <p:nvSpPr>
          <p:cNvPr id="19" name="Espaço Reservado para Número de Slide 18"/>
          <p:cNvSpPr>
            <a:spLocks noGrp="1"/>
          </p:cNvSpPr>
          <p:nvPr>
            <p:ph type="sldNum" sz="quarter" idx="12"/>
          </p:nvPr>
        </p:nvSpPr>
        <p:spPr/>
        <p:txBody>
          <a:bodyPr/>
          <a:lstStyle/>
          <a:p>
            <a:pPr rtl="0"/>
            <a:fld id="{5A4A7955-6230-48B4-BD8B-A7C460F75945}" type="slidenum">
              <a:rPr lang="pt-BR" noProof="0" smtClean="0"/>
              <a:pPr rtl="0"/>
              <a:t>15</a:t>
            </a:fld>
            <a:endParaRPr lang="pt-BR" noProof="0"/>
          </a:p>
        </p:txBody>
      </p:sp>
    </p:spTree>
    <p:extLst>
      <p:ext uri="{BB962C8B-B14F-4D97-AF65-F5344CB8AC3E}">
        <p14:creationId xmlns:p14="http://schemas.microsoft.com/office/powerpoint/2010/main" xmlns="" val="35660864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05202" y="130632"/>
            <a:ext cx="8312734" cy="782638"/>
          </a:xfrm>
        </p:spPr>
        <p:txBody>
          <a:bodyPr rtlCol="0">
            <a:noAutofit/>
          </a:bodyPr>
          <a:lstStyle/>
          <a:p>
            <a:r>
              <a:rPr lang="pt-BR" sz="3200" b="1" dirty="0">
                <a:solidFill>
                  <a:schemeClr val="tx2">
                    <a:lumMod val="50000"/>
                  </a:schemeClr>
                </a:solidFill>
                <a:latin typeface="Arial" panose="020B0604020202020204" pitchFamily="34" charset="0"/>
                <a:cs typeface="Arial" panose="020B0604020202020204" pitchFamily="34" charset="0"/>
              </a:rPr>
              <a:t>Planejamento estratégico</a:t>
            </a:r>
            <a:br>
              <a:rPr lang="pt-BR" sz="3200" b="1" dirty="0">
                <a:solidFill>
                  <a:schemeClr val="tx2">
                    <a:lumMod val="50000"/>
                  </a:schemeClr>
                </a:solidFill>
                <a:latin typeface="Arial" panose="020B0604020202020204" pitchFamily="34" charset="0"/>
                <a:cs typeface="Arial" panose="020B0604020202020204" pitchFamily="34" charset="0"/>
              </a:rPr>
            </a:br>
            <a:endParaRPr lang="pt-BR" sz="3200" b="1" dirty="0">
              <a:solidFill>
                <a:schemeClr val="tx2">
                  <a:lumMod val="50000"/>
                </a:schemeClr>
              </a:solidFill>
              <a:latin typeface="Arial" panose="020B0604020202020204" pitchFamily="34" charset="0"/>
              <a:cs typeface="Arial" panose="020B0604020202020204" pitchFamily="34" charset="0"/>
            </a:endParaRPr>
          </a:p>
        </p:txBody>
      </p:sp>
      <p:sp>
        <p:nvSpPr>
          <p:cNvPr id="39" name="objeto 7" descr="Retângulo bege">
            <a:extLst>
              <a:ext uri="{FF2B5EF4-FFF2-40B4-BE49-F238E27FC236}">
                <a16:creationId xmlns:a16="http://schemas.microsoft.com/office/drawing/2014/main" xmlns="" id="{1185C7A9-8E52-408E-B19E-E5A1EB33971B}"/>
              </a:ext>
            </a:extLst>
          </p:cNvPr>
          <p:cNvSpPr/>
          <p:nvPr/>
        </p:nvSpPr>
        <p:spPr bwMode="white">
          <a:xfrm>
            <a:off x="0" y="558799"/>
            <a:ext cx="9906000" cy="110463"/>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6" name="Retângulo 5">
            <a:extLst>
              <a:ext uri="{FF2B5EF4-FFF2-40B4-BE49-F238E27FC236}">
                <a16:creationId xmlns:a16="http://schemas.microsoft.com/office/drawing/2014/main" xmlns="" id="{0F574683-E4F9-48FE-9DF0-7251FC05CF9B}"/>
              </a:ext>
            </a:extLst>
          </p:cNvPr>
          <p:cNvSpPr/>
          <p:nvPr/>
        </p:nvSpPr>
        <p:spPr>
          <a:xfrm>
            <a:off x="505201" y="782638"/>
            <a:ext cx="8963651" cy="5596391"/>
          </a:xfrm>
          <a:prstGeom prst="rect">
            <a:avLst/>
          </a:prstGeom>
          <a:noFill/>
        </p:spPr>
        <p:txBody>
          <a:bodyPr wrap="square" numCol="3" spcCol="360000">
            <a:spAutoFit/>
          </a:bodyPr>
          <a:lstStyle/>
          <a:p>
            <a:pPr algn="just">
              <a:spcBef>
                <a:spcPts val="600"/>
              </a:spcBef>
            </a:pPr>
            <a:r>
              <a:rPr lang="pt-BR" sz="1300" dirty="0">
                <a:latin typeface="Arial" panose="020B0604020202020204" pitchFamily="34" charset="0"/>
                <a:cs typeface="Arial" panose="020B0604020202020204" pitchFamily="34" charset="0"/>
              </a:rPr>
              <a:t>O planejamento estratégico é um processo sistêmico que permite definir o melhor caminho a ser seguido por uma organização, para atingir um ou mais objetivos estratégicos, dentro de um contexto previamente analisado dos cenários, definindo-se metas e ações que permitirão chegar onde se deseja.</a:t>
            </a:r>
          </a:p>
          <a:p>
            <a:pPr algn="just">
              <a:spcBef>
                <a:spcPts val="600"/>
              </a:spcBef>
            </a:pPr>
            <a:r>
              <a:rPr lang="pt-BR" sz="1300" dirty="0">
                <a:latin typeface="Arial" panose="020B0604020202020204" pitchFamily="34" charset="0"/>
                <a:cs typeface="Arial" panose="020B0604020202020204" pitchFamily="34" charset="0"/>
              </a:rPr>
              <a:t>A Identidade Organizacional do conjunto autárquico CAU composta pela Missão, Visão e Valores; bem como os Objetivos Estratégicos Nacionais e Locais estabelecidos para um período de dez anos. O Planejamento Estratégico CAU 2013 - 2023, sedimenta as bases de um Conselho com excelência organizacional, transparente, inovador e financeiramente sustentável, para servir à Sociedade, assegurando eficácia no atendimento aos 2.358 profissionais e às 522 empresas do setor no estado, compromissado com a qualidade e a modernidade.</a:t>
            </a:r>
          </a:p>
          <a:p>
            <a:pPr algn="just">
              <a:spcBef>
                <a:spcPts val="600"/>
              </a:spcBef>
            </a:pPr>
            <a:r>
              <a:rPr lang="pt-BR" sz="1300" dirty="0">
                <a:latin typeface="Arial" panose="020B0604020202020204" pitchFamily="34" charset="0"/>
                <a:cs typeface="Arial" panose="020B0604020202020204" pitchFamily="34" charset="0"/>
              </a:rPr>
              <a:t>A Missão estabelecida é “Promover Arquitetura e Urbanismo para Todos”.  No que diz respeito à Visão, o CAU busca ser reconhecido como referência na defesa e fomento das boas práticas da Arquitetura e Urbanismo.</a:t>
            </a:r>
          </a:p>
          <a:p>
            <a:pPr algn="just">
              <a:spcBef>
                <a:spcPts val="600"/>
              </a:spcBef>
            </a:pPr>
            <a:r>
              <a:rPr lang="pt-BR" sz="1300" dirty="0">
                <a:latin typeface="Arial" panose="020B0604020202020204" pitchFamily="34" charset="0"/>
                <a:cs typeface="Arial" panose="020B0604020202020204" pitchFamily="34" charset="0"/>
              </a:rPr>
              <a:t> Os Valores, por sua vez, têm as seguintes premissas: Ética e transparência; Excelência </a:t>
            </a:r>
            <a:r>
              <a:rPr lang="pt-BR" sz="1300" dirty="0" err="1">
                <a:latin typeface="Arial" panose="020B0604020202020204" pitchFamily="34" charset="0"/>
                <a:cs typeface="Arial" panose="020B0604020202020204" pitchFamily="34" charset="0"/>
              </a:rPr>
              <a:t>orga</a:t>
            </a:r>
            <a:r>
              <a:rPr lang="pt-BR" sz="1300" dirty="0">
                <a:latin typeface="Arial" panose="020B0604020202020204" pitchFamily="34" charset="0"/>
                <a:cs typeface="Arial" panose="020B0604020202020204" pitchFamily="34" charset="0"/>
              </a:rPr>
              <a:t>- </a:t>
            </a:r>
            <a:r>
              <a:rPr lang="pt-BR" sz="1300" dirty="0" err="1">
                <a:latin typeface="Arial" panose="020B0604020202020204" pitchFamily="34" charset="0"/>
                <a:cs typeface="Arial" panose="020B0604020202020204" pitchFamily="34" charset="0"/>
              </a:rPr>
              <a:t>nizacional</a:t>
            </a:r>
            <a:r>
              <a:rPr lang="pt-BR" sz="1300" dirty="0">
                <a:latin typeface="Arial" panose="020B0604020202020204" pitchFamily="34" charset="0"/>
                <a:cs typeface="Arial" panose="020B0604020202020204" pitchFamily="34" charset="0"/>
              </a:rPr>
              <a:t>; Comprometimento com a inovação; Unicidade e integração e Democratização da informação e conhecimento.</a:t>
            </a:r>
          </a:p>
          <a:p>
            <a:pPr algn="just">
              <a:spcBef>
                <a:spcPts val="600"/>
              </a:spcBef>
            </a:pPr>
            <a:r>
              <a:rPr lang="pt-BR" sz="1300" dirty="0">
                <a:latin typeface="Arial" panose="020B0604020202020204" pitchFamily="34" charset="0"/>
                <a:cs typeface="Arial" panose="020B0604020202020204" pitchFamily="34" charset="0"/>
              </a:rPr>
              <a:t>O Plano de Ação do CAU/AL,  na forma da reprogramação proposta para o exercício de 2019, visando ao desenvolvimento e fortalecimento dos profissionais e da arquitetura e urbanismo no estado de Alagoas, estava composto por 17 iniciativas estratégicas sendo 7 projetos e 10 atividades. Para essas implementações os recursos envolvidos foram da ordem de R$ 1,4 milhão. </a:t>
            </a:r>
          </a:p>
          <a:p>
            <a:pPr algn="just">
              <a:spcBef>
                <a:spcPts val="600"/>
              </a:spcBef>
            </a:pPr>
            <a:r>
              <a:rPr lang="pt-BR" sz="1300" dirty="0">
                <a:latin typeface="Arial" panose="020B0604020202020204" pitchFamily="34" charset="0"/>
                <a:cs typeface="Arial" panose="020B0604020202020204" pitchFamily="34" charset="0"/>
              </a:rPr>
              <a:t>Prioritariamente, a atuação do CAU/AL estava embasada nos direcionadores estratégicos nacionais de:</a:t>
            </a:r>
          </a:p>
          <a:p>
            <a:pPr>
              <a:spcBef>
                <a:spcPts val="600"/>
              </a:spcBef>
            </a:pPr>
            <a:r>
              <a:rPr lang="pt-BR" sz="1300" b="1" dirty="0">
                <a:latin typeface="Arial" panose="020B0604020202020204" pitchFamily="34" charset="0"/>
                <a:cs typeface="Arial" panose="020B0604020202020204" pitchFamily="34" charset="0"/>
              </a:rPr>
              <a:t>• Tornar a fiscalização um vetor de melhoria do exercício da arquitetura e urbanismo;</a:t>
            </a:r>
          </a:p>
          <a:p>
            <a:pPr>
              <a:spcBef>
                <a:spcPts val="600"/>
              </a:spcBef>
            </a:pPr>
            <a:r>
              <a:rPr lang="pt-BR" sz="1300" b="1" dirty="0">
                <a:latin typeface="Arial" panose="020B0604020202020204" pitchFamily="34" charset="0"/>
                <a:cs typeface="Arial" panose="020B0604020202020204" pitchFamily="34" charset="0"/>
              </a:rPr>
              <a:t>• Assegurar a eficácia no atendimento e no relacionamento com os arquitetos e urbanistas e a sociedade.</a:t>
            </a:r>
          </a:p>
          <a:p>
            <a:pPr>
              <a:spcBef>
                <a:spcPts val="600"/>
              </a:spcBef>
            </a:pPr>
            <a:r>
              <a:rPr lang="pt-BR" sz="1300" dirty="0">
                <a:latin typeface="Arial" panose="020B0604020202020204" pitchFamily="34" charset="0"/>
                <a:cs typeface="Arial" panose="020B0604020202020204" pitchFamily="34" charset="0"/>
              </a:rPr>
              <a:t>A atuação também focou nas prioridades estratégicas estaduais de:</a:t>
            </a:r>
          </a:p>
          <a:p>
            <a:pPr>
              <a:spcBef>
                <a:spcPts val="600"/>
              </a:spcBef>
            </a:pPr>
            <a:r>
              <a:rPr lang="pt-BR" sz="1300" b="1" dirty="0">
                <a:latin typeface="Arial" panose="020B0604020202020204" pitchFamily="34" charset="0"/>
                <a:cs typeface="Arial" panose="020B0604020202020204" pitchFamily="34" charset="0"/>
              </a:rPr>
              <a:t>• Estimular o conhecimento, o uso de processos criativos e a difusão das melhores práticas em arquitetura e urbanismo;</a:t>
            </a:r>
          </a:p>
          <a:p>
            <a:pPr>
              <a:spcBef>
                <a:spcPts val="600"/>
              </a:spcBef>
            </a:pPr>
            <a:r>
              <a:rPr lang="pt-BR" sz="1300" b="1" dirty="0">
                <a:latin typeface="Arial" panose="020B0604020202020204" pitchFamily="34" charset="0"/>
                <a:cs typeface="Arial" panose="020B0604020202020204" pitchFamily="34" charset="0"/>
              </a:rPr>
              <a:t>• Assegurar a eficácia no relacionamento e comunicação com a sociedade.</a:t>
            </a:r>
          </a:p>
          <a:p>
            <a:pPr algn="just">
              <a:spcBef>
                <a:spcPts val="600"/>
              </a:spcBef>
            </a:pPr>
            <a:endParaRPr lang="pt-BR" sz="1300" dirty="0">
              <a:latin typeface="Arial" panose="020B0604020202020204" pitchFamily="34" charset="0"/>
              <a:cs typeface="Arial" panose="020B0604020202020204" pitchFamily="34" charset="0"/>
            </a:endParaRPr>
          </a:p>
        </p:txBody>
      </p:sp>
      <p:sp>
        <p:nvSpPr>
          <p:cNvPr id="8" name="Espaço Reservado para Número de Slide 7"/>
          <p:cNvSpPr>
            <a:spLocks noGrp="1"/>
          </p:cNvSpPr>
          <p:nvPr>
            <p:ph type="sldNum" sz="quarter" idx="12"/>
          </p:nvPr>
        </p:nvSpPr>
        <p:spPr/>
        <p:txBody>
          <a:bodyPr/>
          <a:lstStyle/>
          <a:p>
            <a:pPr rtl="0"/>
            <a:fld id="{5A4A7955-6230-48B4-BD8B-A7C460F75945}" type="slidenum">
              <a:rPr lang="pt-BR" noProof="0" smtClean="0"/>
              <a:pPr rtl="0"/>
              <a:t>16</a:t>
            </a:fld>
            <a:endParaRPr lang="pt-BR" noProof="0"/>
          </a:p>
        </p:txBody>
      </p:sp>
    </p:spTree>
    <p:extLst>
      <p:ext uri="{BB962C8B-B14F-4D97-AF65-F5344CB8AC3E}">
        <p14:creationId xmlns:p14="http://schemas.microsoft.com/office/powerpoint/2010/main" xmlns="" val="13878968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tângulo 124">
            <a:extLst>
              <a:ext uri="{FF2B5EF4-FFF2-40B4-BE49-F238E27FC236}">
                <a16:creationId xmlns:a16="http://schemas.microsoft.com/office/drawing/2014/main" xmlns="" id="{4F0D3E4C-1B9C-46A0-A9A5-DF594E3091DF}"/>
              </a:ext>
            </a:extLst>
          </p:cNvPr>
          <p:cNvSpPr/>
          <p:nvPr/>
        </p:nvSpPr>
        <p:spPr>
          <a:xfrm>
            <a:off x="8320618" y="1110163"/>
            <a:ext cx="1332432" cy="4539113"/>
          </a:xfrm>
          <a:prstGeom prst="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2" name="Estrela de 10 Pontos 111"/>
          <p:cNvSpPr/>
          <p:nvPr/>
        </p:nvSpPr>
        <p:spPr>
          <a:xfrm>
            <a:off x="9495788" y="1015678"/>
            <a:ext cx="261671" cy="256848"/>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70746" y="0"/>
            <a:ext cx="9568554" cy="782638"/>
          </a:xfrm>
          <a:solidFill>
            <a:schemeClr val="accent6">
              <a:lumMod val="20000"/>
              <a:lumOff val="80000"/>
            </a:schemeClr>
          </a:solidFill>
        </p:spPr>
        <p:txBody>
          <a:bodyPr rtlCol="0">
            <a:no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Mapa estratégico e alocação de recursos</a:t>
            </a:r>
          </a:p>
        </p:txBody>
      </p:sp>
      <p:sp>
        <p:nvSpPr>
          <p:cNvPr id="14" name="Espaço Reservado para Texto 5">
            <a:extLst>
              <a:ext uri="{FF2B5EF4-FFF2-40B4-BE49-F238E27FC236}">
                <a16:creationId xmlns:a16="http://schemas.microsoft.com/office/drawing/2014/main" xmlns="" id="{D781BBC8-3469-443D-8F19-70A28E1314FB}"/>
              </a:ext>
            </a:extLst>
          </p:cNvPr>
          <p:cNvSpPr txBox="1">
            <a:spLocks/>
          </p:cNvSpPr>
          <p:nvPr/>
        </p:nvSpPr>
        <p:spPr bwMode="grayWhite">
          <a:xfrm rot="5400000">
            <a:off x="4783087" y="1716039"/>
            <a:ext cx="489351" cy="8708721"/>
          </a:xfrm>
          <a:prstGeom prst="rect">
            <a:avLst/>
          </a:prstGeom>
        </p:spPr>
        <p:txBody>
          <a:bodyPr vert="vert27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pPr>
            <a:r>
              <a:rPr lang="pt-BR" sz="1000" dirty="0">
                <a:solidFill>
                  <a:srgbClr val="17747D"/>
                </a:solidFill>
                <a:latin typeface="Arial" panose="020B0604020202020204" pitchFamily="34" charset="0"/>
                <a:cs typeface="Arial" panose="020B0604020202020204" pitchFamily="34" charset="0"/>
              </a:rPr>
              <a:t>O Mapa Estratégico do CAU abrange um horizonte de planejamento de uma década (2013 a 2023), procurando estabelecer as bases para um Conselho com excelência profissional, transparente, inovador e financeiramente sustentável. Os recursos do CAU são alocados, prioritariamente, em sete áreas. </a:t>
            </a:r>
          </a:p>
        </p:txBody>
      </p:sp>
      <p:sp>
        <p:nvSpPr>
          <p:cNvPr id="15" name="Retângulo de cantos arredondados 14"/>
          <p:cNvSpPr/>
          <p:nvPr/>
        </p:nvSpPr>
        <p:spPr>
          <a:xfrm rot="16200000">
            <a:off x="3919304" y="-2684373"/>
            <a:ext cx="634931" cy="7794268"/>
          </a:xfrm>
          <a:prstGeom prst="roundRect">
            <a:avLst/>
          </a:prstGeom>
          <a:solidFill>
            <a:schemeClr val="accent6">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de cantos arredondados 15"/>
          <p:cNvSpPr/>
          <p:nvPr/>
        </p:nvSpPr>
        <p:spPr>
          <a:xfrm rot="16200000">
            <a:off x="3844758" y="-1812257"/>
            <a:ext cx="773238" cy="7783485"/>
          </a:xfrm>
          <a:prstGeom prst="roundRect">
            <a:avLst/>
          </a:prstGeom>
          <a:solidFill>
            <a:schemeClr val="accent6">
              <a:lumMod val="60000"/>
              <a:lumOff val="4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de cantos arredondados 16"/>
          <p:cNvSpPr/>
          <p:nvPr/>
        </p:nvSpPr>
        <p:spPr>
          <a:xfrm rot="16200000">
            <a:off x="3441374" y="-482240"/>
            <a:ext cx="1590791" cy="7772702"/>
          </a:xfrm>
          <a:prstGeom prst="roundRect">
            <a:avLst/>
          </a:prstGeom>
          <a:solidFill>
            <a:schemeClr val="accent6">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18" name="Retângulo de cantos arredondados 17"/>
          <p:cNvSpPr/>
          <p:nvPr/>
        </p:nvSpPr>
        <p:spPr>
          <a:xfrm>
            <a:off x="332009" y="4353298"/>
            <a:ext cx="7760766" cy="558740"/>
          </a:xfrm>
          <a:prstGeom prst="roundRect">
            <a:avLst/>
          </a:prstGeom>
          <a:solidFill>
            <a:schemeClr val="accent6">
              <a:lumMod val="60000"/>
              <a:lumOff val="4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de cantos arredondados 18"/>
          <p:cNvSpPr/>
          <p:nvPr/>
        </p:nvSpPr>
        <p:spPr>
          <a:xfrm>
            <a:off x="339634" y="5106349"/>
            <a:ext cx="7739184" cy="661204"/>
          </a:xfrm>
          <a:prstGeom prst="roundRect">
            <a:avLst/>
          </a:prstGeom>
          <a:solidFill>
            <a:schemeClr val="accent6">
              <a:lumMod val="40000"/>
              <a:lumOff val="6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0" name="Grupo 19"/>
          <p:cNvGrpSpPr/>
          <p:nvPr/>
        </p:nvGrpSpPr>
        <p:grpSpPr>
          <a:xfrm>
            <a:off x="2441393" y="4416369"/>
            <a:ext cx="1581398" cy="461501"/>
            <a:chOff x="2252626" y="4463336"/>
            <a:chExt cx="1815210" cy="568001"/>
          </a:xfrm>
        </p:grpSpPr>
        <p:sp>
          <p:nvSpPr>
            <p:cNvPr id="21" name="Retângulo de cantos arredondados 20"/>
            <p:cNvSpPr/>
            <p:nvPr/>
          </p:nvSpPr>
          <p:spPr>
            <a:xfrm>
              <a:off x="2252626" y="4463336"/>
              <a:ext cx="1815210" cy="568001"/>
            </a:xfrm>
            <a:prstGeom prst="round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Espaço Reservado para Conteúdo 2"/>
            <p:cNvSpPr txBox="1">
              <a:spLocks/>
            </p:cNvSpPr>
            <p:nvPr/>
          </p:nvSpPr>
          <p:spPr>
            <a:xfrm>
              <a:off x="2252626" y="4560544"/>
              <a:ext cx="1815209" cy="465650"/>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Assegurar a sustentabilidade financeira</a:t>
              </a:r>
            </a:p>
          </p:txBody>
        </p:sp>
      </p:grpSp>
      <p:grpSp>
        <p:nvGrpSpPr>
          <p:cNvPr id="23" name="Grupo 22"/>
          <p:cNvGrpSpPr/>
          <p:nvPr/>
        </p:nvGrpSpPr>
        <p:grpSpPr>
          <a:xfrm>
            <a:off x="4239788" y="4416372"/>
            <a:ext cx="1352238" cy="489006"/>
            <a:chOff x="4107844" y="4463336"/>
            <a:chExt cx="2365325" cy="601853"/>
          </a:xfrm>
        </p:grpSpPr>
        <p:sp>
          <p:nvSpPr>
            <p:cNvPr id="24" name="Retângulo de cantos arredondados 23"/>
            <p:cNvSpPr/>
            <p:nvPr/>
          </p:nvSpPr>
          <p:spPr>
            <a:xfrm>
              <a:off x="4107844" y="4463336"/>
              <a:ext cx="2365325" cy="568000"/>
            </a:xfrm>
            <a:prstGeom prst="round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Espaço Reservado para Conteúdo 2"/>
            <p:cNvSpPr txBox="1">
              <a:spLocks/>
            </p:cNvSpPr>
            <p:nvPr/>
          </p:nvSpPr>
          <p:spPr>
            <a:xfrm>
              <a:off x="4156526" y="4564383"/>
              <a:ext cx="2232581" cy="500806"/>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Aprimorar e inovar os processos e as ações</a:t>
              </a:r>
            </a:p>
          </p:txBody>
        </p:sp>
      </p:grpSp>
      <p:grpSp>
        <p:nvGrpSpPr>
          <p:cNvPr id="26" name="Grupo 25"/>
          <p:cNvGrpSpPr/>
          <p:nvPr/>
        </p:nvGrpSpPr>
        <p:grpSpPr>
          <a:xfrm>
            <a:off x="3931818" y="5150192"/>
            <a:ext cx="1509704" cy="569331"/>
            <a:chOff x="3766871" y="5731029"/>
            <a:chExt cx="2149408" cy="687444"/>
          </a:xfrm>
        </p:grpSpPr>
        <p:sp>
          <p:nvSpPr>
            <p:cNvPr id="27" name="Retângulo de cantos arredondados 26"/>
            <p:cNvSpPr/>
            <p:nvPr/>
          </p:nvSpPr>
          <p:spPr>
            <a:xfrm>
              <a:off x="3766871" y="5731029"/>
              <a:ext cx="2149408" cy="687444"/>
            </a:xfrm>
            <a:prstGeom prst="round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Espaço Reservado para Conteúdo 2"/>
            <p:cNvSpPr txBox="1">
              <a:spLocks/>
            </p:cNvSpPr>
            <p:nvPr/>
          </p:nvSpPr>
          <p:spPr>
            <a:xfrm>
              <a:off x="3835956" y="5738137"/>
              <a:ext cx="1973518" cy="660950"/>
            </a:xfrm>
            <a:prstGeom prst="rect">
              <a:avLst/>
            </a:prstGeom>
          </p:spPr>
          <p:txBody>
            <a:bodyPr vert="horz" lIns="74295" tIns="37148" rIns="74295" bIns="37148"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latin typeface="Arial"/>
                  <a:cs typeface="Arial"/>
                </a:rPr>
                <a:t>Construir cultura organizacional adequada à estratégia </a:t>
              </a:r>
              <a:endParaRPr lang="pt-BR" sz="800" dirty="0"/>
            </a:p>
          </p:txBody>
        </p:sp>
      </p:grpSp>
      <p:grpSp>
        <p:nvGrpSpPr>
          <p:cNvPr id="29" name="Grupo 28"/>
          <p:cNvGrpSpPr/>
          <p:nvPr/>
        </p:nvGrpSpPr>
        <p:grpSpPr>
          <a:xfrm>
            <a:off x="2220296" y="5150193"/>
            <a:ext cx="1548432" cy="573867"/>
            <a:chOff x="2480737" y="5731029"/>
            <a:chExt cx="1961312" cy="693027"/>
          </a:xfrm>
        </p:grpSpPr>
        <p:sp>
          <p:nvSpPr>
            <p:cNvPr id="30" name="Retângulo de cantos arredondados 29"/>
            <p:cNvSpPr/>
            <p:nvPr/>
          </p:nvSpPr>
          <p:spPr>
            <a:xfrm>
              <a:off x="2595341" y="5731029"/>
              <a:ext cx="1846708" cy="693027"/>
            </a:xfrm>
            <a:prstGeom prst="round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Espaço Reservado para Conteúdo 2"/>
            <p:cNvSpPr txBox="1">
              <a:spLocks/>
            </p:cNvSpPr>
            <p:nvPr/>
          </p:nvSpPr>
          <p:spPr>
            <a:xfrm>
              <a:off x="2480737" y="5815028"/>
              <a:ext cx="1954331" cy="536505"/>
            </a:xfrm>
            <a:prstGeom prst="rect">
              <a:avLst/>
            </a:prstGeom>
          </p:spPr>
          <p:txBody>
            <a:bodyPr vert="horz" lIns="74295" tIns="37148" rIns="74295" bIns="37148"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latin typeface="Arial"/>
                  <a:cs typeface="Arial"/>
                </a:rPr>
                <a:t>Desenvolver competências de colaboradores e dirigentes</a:t>
              </a:r>
            </a:p>
          </p:txBody>
        </p:sp>
      </p:grpSp>
      <p:grpSp>
        <p:nvGrpSpPr>
          <p:cNvPr id="32" name="Grupo 31"/>
          <p:cNvGrpSpPr/>
          <p:nvPr/>
        </p:nvGrpSpPr>
        <p:grpSpPr>
          <a:xfrm>
            <a:off x="5605568" y="5160976"/>
            <a:ext cx="2273556" cy="558547"/>
            <a:chOff x="6010487" y="5731029"/>
            <a:chExt cx="2798223" cy="687443"/>
          </a:xfrm>
        </p:grpSpPr>
        <p:sp>
          <p:nvSpPr>
            <p:cNvPr id="33" name="Retângulo de cantos arredondados 32"/>
            <p:cNvSpPr/>
            <p:nvPr/>
          </p:nvSpPr>
          <p:spPr>
            <a:xfrm>
              <a:off x="6010487" y="5731029"/>
              <a:ext cx="2798223" cy="687443"/>
            </a:xfrm>
            <a:prstGeom prst="round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Espaço Reservado para Conteúdo 2"/>
            <p:cNvSpPr txBox="1">
              <a:spLocks/>
            </p:cNvSpPr>
            <p:nvPr/>
          </p:nvSpPr>
          <p:spPr>
            <a:xfrm>
              <a:off x="6010488" y="5763823"/>
              <a:ext cx="2798222" cy="590466"/>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Ter sistemas de informações e infraestrutura que viabilizem  a gestão e o atendimento dos arquitetos e urbanistas e da sociedade</a:t>
              </a:r>
            </a:p>
          </p:txBody>
        </p:sp>
      </p:grpSp>
      <p:sp>
        <p:nvSpPr>
          <p:cNvPr id="35" name="Triângulo isósceles 34"/>
          <p:cNvSpPr/>
          <p:nvPr/>
        </p:nvSpPr>
        <p:spPr>
          <a:xfrm>
            <a:off x="3957260" y="4975934"/>
            <a:ext cx="697144" cy="70451"/>
          </a:xfrm>
          <a:prstGeom prst="triangl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Espaço Reservado para Conteúdo 2"/>
          <p:cNvSpPr txBox="1">
            <a:spLocks/>
          </p:cNvSpPr>
          <p:nvPr/>
        </p:nvSpPr>
        <p:spPr>
          <a:xfrm>
            <a:off x="1236821" y="5260875"/>
            <a:ext cx="1104126"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t>PESSOAS E INFRAESTRUTURA</a:t>
            </a:r>
          </a:p>
        </p:txBody>
      </p:sp>
      <p:cxnSp>
        <p:nvCxnSpPr>
          <p:cNvPr id="37" name="Conector reto 36"/>
          <p:cNvCxnSpPr/>
          <p:nvPr/>
        </p:nvCxnSpPr>
        <p:spPr>
          <a:xfrm>
            <a:off x="339633" y="5062843"/>
            <a:ext cx="7752626" cy="28789"/>
          </a:xfrm>
          <a:prstGeom prst="line">
            <a:avLst/>
          </a:prstGeom>
          <a:ln w="31750">
            <a:solidFill>
              <a:srgbClr val="008080"/>
            </a:solidFill>
            <a:prstDash val="solid"/>
          </a:ln>
        </p:spPr>
        <p:style>
          <a:lnRef idx="1">
            <a:schemeClr val="accent1"/>
          </a:lnRef>
          <a:fillRef idx="0">
            <a:schemeClr val="accent1"/>
          </a:fillRef>
          <a:effectRef idx="0">
            <a:schemeClr val="accent1"/>
          </a:effectRef>
          <a:fontRef idx="minor">
            <a:schemeClr val="tx1"/>
          </a:fontRef>
        </p:style>
      </p:cxnSp>
      <p:sp>
        <p:nvSpPr>
          <p:cNvPr id="39" name="Espaço Reservado para Conteúdo 2"/>
          <p:cNvSpPr txBox="1">
            <a:spLocks/>
          </p:cNvSpPr>
          <p:nvPr/>
        </p:nvSpPr>
        <p:spPr>
          <a:xfrm>
            <a:off x="1099601" y="4527575"/>
            <a:ext cx="1136029"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t>ALAVANCADORES</a:t>
            </a:r>
          </a:p>
        </p:txBody>
      </p:sp>
      <p:sp>
        <p:nvSpPr>
          <p:cNvPr id="40" name="Espaço Reservado para Conteúdo 2"/>
          <p:cNvSpPr txBox="1">
            <a:spLocks/>
          </p:cNvSpPr>
          <p:nvPr/>
        </p:nvSpPr>
        <p:spPr>
          <a:xfrm>
            <a:off x="1000844" y="3272030"/>
            <a:ext cx="1136029"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t>PROCESSOS INTERNOS</a:t>
            </a:r>
          </a:p>
        </p:txBody>
      </p:sp>
      <p:pic>
        <p:nvPicPr>
          <p:cNvPr id="41" name="Imagem 40"/>
          <p:cNvPicPr>
            <a:picLocks noChangeAspect="1"/>
          </p:cNvPicPr>
          <p:nvPr/>
        </p:nvPicPr>
        <p:blipFill rotWithShape="1">
          <a:blip r:embed="rId3" cstate="print">
            <a:duotone>
              <a:prstClr val="black"/>
              <a:schemeClr val="accent3">
                <a:tint val="45000"/>
                <a:satMod val="400000"/>
              </a:schemeClr>
            </a:duotone>
          </a:blip>
          <a:srcRect l="77500" t="25037" r="13583" b="57185"/>
          <a:stretch/>
        </p:blipFill>
        <p:spPr>
          <a:xfrm>
            <a:off x="572183" y="4368008"/>
            <a:ext cx="479827" cy="538124"/>
          </a:xfrm>
          <a:prstGeom prst="rect">
            <a:avLst/>
          </a:prstGeom>
        </p:spPr>
      </p:pic>
      <p:cxnSp>
        <p:nvCxnSpPr>
          <p:cNvPr id="42" name="Conector reto 41"/>
          <p:cNvCxnSpPr/>
          <p:nvPr/>
        </p:nvCxnSpPr>
        <p:spPr>
          <a:xfrm flipV="1">
            <a:off x="339633" y="4284024"/>
            <a:ext cx="7774457" cy="955"/>
          </a:xfrm>
          <a:prstGeom prst="line">
            <a:avLst/>
          </a:prstGeom>
          <a:ln w="31750">
            <a:solidFill>
              <a:srgbClr val="008080"/>
            </a:solidFill>
            <a:prstDash val="solid"/>
          </a:ln>
        </p:spPr>
        <p:style>
          <a:lnRef idx="1">
            <a:schemeClr val="accent1"/>
          </a:lnRef>
          <a:fillRef idx="0">
            <a:schemeClr val="accent1"/>
          </a:fillRef>
          <a:effectRef idx="0">
            <a:schemeClr val="accent1"/>
          </a:effectRef>
          <a:fontRef idx="minor">
            <a:schemeClr val="tx1"/>
          </a:fontRef>
        </p:style>
      </p:cxnSp>
      <p:sp>
        <p:nvSpPr>
          <p:cNvPr id="43" name="Retângulo de cantos arredondados 42"/>
          <p:cNvSpPr/>
          <p:nvPr/>
        </p:nvSpPr>
        <p:spPr>
          <a:xfrm>
            <a:off x="1979528" y="2791828"/>
            <a:ext cx="2114438" cy="1366019"/>
          </a:xfrm>
          <a:prstGeom prst="round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Espaço Reservado para Conteúdo 2"/>
          <p:cNvSpPr txBox="1">
            <a:spLocks/>
          </p:cNvSpPr>
          <p:nvPr/>
        </p:nvSpPr>
        <p:spPr>
          <a:xfrm>
            <a:off x="2030852" y="3767016"/>
            <a:ext cx="2063114"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solidFill>
                  <a:schemeClr val="accent5">
                    <a:lumMod val="50000"/>
                  </a:schemeClr>
                </a:solidFill>
              </a:rPr>
              <a:t>Tornar a fiscalização um vetor de melhoria do exercício da Arquitetura e Urbanismo</a:t>
            </a:r>
          </a:p>
        </p:txBody>
      </p:sp>
      <p:sp>
        <p:nvSpPr>
          <p:cNvPr id="45" name="Espaço Reservado para Conteúdo 2"/>
          <p:cNvSpPr txBox="1">
            <a:spLocks/>
          </p:cNvSpPr>
          <p:nvPr/>
        </p:nvSpPr>
        <p:spPr>
          <a:xfrm>
            <a:off x="1979527" y="3347379"/>
            <a:ext cx="2060258"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solidFill>
                  <a:schemeClr val="accent5">
                    <a:lumMod val="50000"/>
                  </a:schemeClr>
                </a:solidFill>
              </a:rPr>
              <a:t>Assegurar a eficácia no atendimento e no relacionamento com os arquitetos e urbanistas e a sociedade </a:t>
            </a:r>
          </a:p>
        </p:txBody>
      </p:sp>
      <p:sp>
        <p:nvSpPr>
          <p:cNvPr id="46" name="Espaço Reservado para Conteúdo 2"/>
          <p:cNvSpPr txBox="1">
            <a:spLocks/>
          </p:cNvSpPr>
          <p:nvPr/>
        </p:nvSpPr>
        <p:spPr>
          <a:xfrm>
            <a:off x="2026061" y="2815847"/>
            <a:ext cx="2013724" cy="498853"/>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solidFill>
                  <a:schemeClr val="accent5">
                    <a:lumMod val="50000"/>
                  </a:schemeClr>
                </a:solidFill>
              </a:rPr>
              <a:t>Estimular o conhecimento, o uso de processos criativos e a difusão das melhores práticas em Arquitetura e Urbanismo </a:t>
            </a:r>
          </a:p>
        </p:txBody>
      </p:sp>
      <p:pic>
        <p:nvPicPr>
          <p:cNvPr id="47" name="Imagem 46"/>
          <p:cNvPicPr>
            <a:picLocks noChangeAspect="1"/>
          </p:cNvPicPr>
          <p:nvPr/>
        </p:nvPicPr>
        <p:blipFill rotWithShape="1">
          <a:blip r:embed="rId4" cstate="print">
            <a:duotone>
              <a:prstClr val="black"/>
              <a:schemeClr val="accent3">
                <a:tint val="45000"/>
                <a:satMod val="400000"/>
              </a:schemeClr>
            </a:duotone>
          </a:blip>
          <a:srcRect l="84000" t="51704" r="2833" b="30667"/>
          <a:stretch/>
        </p:blipFill>
        <p:spPr>
          <a:xfrm>
            <a:off x="451765" y="5145865"/>
            <a:ext cx="758649" cy="571387"/>
          </a:xfrm>
          <a:prstGeom prst="rect">
            <a:avLst/>
          </a:prstGeom>
        </p:spPr>
      </p:pic>
      <p:pic>
        <p:nvPicPr>
          <p:cNvPr id="48" name="Imagem 47"/>
          <p:cNvPicPr>
            <a:picLocks noChangeAspect="1"/>
          </p:cNvPicPr>
          <p:nvPr/>
        </p:nvPicPr>
        <p:blipFill rotWithShape="1">
          <a:blip r:embed="rId5" cstate="print">
            <a:duotone>
              <a:prstClr val="black"/>
              <a:schemeClr val="accent3">
                <a:tint val="45000"/>
                <a:satMod val="400000"/>
              </a:schemeClr>
            </a:duotone>
          </a:blip>
          <a:srcRect l="49917" t="45630" r="39083" b="36593"/>
          <a:stretch/>
        </p:blipFill>
        <p:spPr>
          <a:xfrm>
            <a:off x="482142" y="3155422"/>
            <a:ext cx="549715" cy="499741"/>
          </a:xfrm>
          <a:prstGeom prst="rect">
            <a:avLst/>
          </a:prstGeom>
        </p:spPr>
      </p:pic>
      <p:sp>
        <p:nvSpPr>
          <p:cNvPr id="49" name="Espaço Reservado para Conteúdo 2"/>
          <p:cNvSpPr txBox="1">
            <a:spLocks/>
          </p:cNvSpPr>
          <p:nvPr/>
        </p:nvSpPr>
        <p:spPr>
          <a:xfrm>
            <a:off x="2093356" y="2608716"/>
            <a:ext cx="1915203"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t>EXCELÊNCIA ORGANIZACIONAL</a:t>
            </a:r>
          </a:p>
        </p:txBody>
      </p:sp>
      <p:sp>
        <p:nvSpPr>
          <p:cNvPr id="50" name="Retângulo de cantos arredondados 49"/>
          <p:cNvSpPr/>
          <p:nvPr/>
        </p:nvSpPr>
        <p:spPr>
          <a:xfrm>
            <a:off x="4277736" y="2764554"/>
            <a:ext cx="1963468" cy="1393293"/>
          </a:xfrm>
          <a:prstGeom prst="round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Retângulo de cantos arredondados 50"/>
          <p:cNvSpPr/>
          <p:nvPr/>
        </p:nvSpPr>
        <p:spPr>
          <a:xfrm>
            <a:off x="6379297" y="2764556"/>
            <a:ext cx="1638761" cy="1393292"/>
          </a:xfrm>
          <a:prstGeom prst="round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52" name="Espaço Reservado para Conteúdo 2"/>
          <p:cNvSpPr txBox="1">
            <a:spLocks/>
          </p:cNvSpPr>
          <p:nvPr/>
        </p:nvSpPr>
        <p:spPr>
          <a:xfrm>
            <a:off x="4277736" y="2822516"/>
            <a:ext cx="1956916"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Influenciar as diretrizes do ensino de Arquitetura e Urbanismo e sua formação continuada</a:t>
            </a:r>
          </a:p>
        </p:txBody>
      </p:sp>
      <p:sp>
        <p:nvSpPr>
          <p:cNvPr id="53" name="Espaço Reservado para Conteúdo 2"/>
          <p:cNvSpPr txBox="1">
            <a:spLocks/>
          </p:cNvSpPr>
          <p:nvPr/>
        </p:nvSpPr>
        <p:spPr>
          <a:xfrm>
            <a:off x="4324420" y="3285804"/>
            <a:ext cx="1916785"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Garantir a participação dos arquitetos e urbanistas no planejamento territorial e na gestão urbana</a:t>
            </a:r>
          </a:p>
        </p:txBody>
      </p:sp>
      <p:sp>
        <p:nvSpPr>
          <p:cNvPr id="54" name="Espaço Reservado para Conteúdo 2"/>
          <p:cNvSpPr txBox="1">
            <a:spLocks/>
          </p:cNvSpPr>
          <p:nvPr/>
        </p:nvSpPr>
        <p:spPr>
          <a:xfrm>
            <a:off x="4459217" y="3753641"/>
            <a:ext cx="1715397"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Estimular a produção da arquitetura e urbanismo como política de Estado</a:t>
            </a:r>
          </a:p>
        </p:txBody>
      </p:sp>
      <p:sp>
        <p:nvSpPr>
          <p:cNvPr id="55" name="Espaço Reservado para Conteúdo 2"/>
          <p:cNvSpPr txBox="1">
            <a:spLocks/>
          </p:cNvSpPr>
          <p:nvPr/>
        </p:nvSpPr>
        <p:spPr>
          <a:xfrm>
            <a:off x="6379297" y="2821601"/>
            <a:ext cx="1701034"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solidFill>
                  <a:schemeClr val="accent5">
                    <a:lumMod val="50000"/>
                  </a:schemeClr>
                </a:solidFill>
              </a:rPr>
              <a:t>Assegurar a eficácia no relacionamento e comunicação com a sociedade</a:t>
            </a:r>
          </a:p>
        </p:txBody>
      </p:sp>
      <p:sp>
        <p:nvSpPr>
          <p:cNvPr id="56" name="Espaço Reservado para Conteúdo 2"/>
          <p:cNvSpPr txBox="1">
            <a:spLocks/>
          </p:cNvSpPr>
          <p:nvPr/>
        </p:nvSpPr>
        <p:spPr>
          <a:xfrm>
            <a:off x="6455138" y="3321187"/>
            <a:ext cx="1562921"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Promover o exercício ético e qualificado da profissão</a:t>
            </a:r>
          </a:p>
        </p:txBody>
      </p:sp>
      <p:sp>
        <p:nvSpPr>
          <p:cNvPr id="57" name="Espaço Reservado para Conteúdo 2"/>
          <p:cNvSpPr txBox="1">
            <a:spLocks/>
          </p:cNvSpPr>
          <p:nvPr/>
        </p:nvSpPr>
        <p:spPr>
          <a:xfrm>
            <a:off x="6587028" y="3706932"/>
            <a:ext cx="1431029"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Fomentar o acesso da sociedade à Arquitetura e Urbanismo</a:t>
            </a:r>
          </a:p>
        </p:txBody>
      </p:sp>
      <p:sp>
        <p:nvSpPr>
          <p:cNvPr id="58" name="Triângulo isósceles 57"/>
          <p:cNvSpPr/>
          <p:nvPr/>
        </p:nvSpPr>
        <p:spPr>
          <a:xfrm>
            <a:off x="3881724" y="4216951"/>
            <a:ext cx="697144" cy="70451"/>
          </a:xfrm>
          <a:prstGeom prst="triangl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Espaço Reservado para Conteúdo 2"/>
          <p:cNvSpPr txBox="1">
            <a:spLocks/>
          </p:cNvSpPr>
          <p:nvPr/>
        </p:nvSpPr>
        <p:spPr>
          <a:xfrm>
            <a:off x="1000843" y="1930574"/>
            <a:ext cx="1136029"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t>SOCIEDADE</a:t>
            </a:r>
          </a:p>
        </p:txBody>
      </p:sp>
      <p:sp>
        <p:nvSpPr>
          <p:cNvPr id="61" name="Espaço Reservado para Conteúdo 2"/>
          <p:cNvSpPr txBox="1">
            <a:spLocks/>
          </p:cNvSpPr>
          <p:nvPr/>
        </p:nvSpPr>
        <p:spPr>
          <a:xfrm>
            <a:off x="4294942" y="2608716"/>
            <a:ext cx="1915203"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t>RELAÇÕES INSTITUCIONAIS</a:t>
            </a:r>
          </a:p>
        </p:txBody>
      </p:sp>
      <p:sp>
        <p:nvSpPr>
          <p:cNvPr id="62" name="Espaço Reservado para Conteúdo 2"/>
          <p:cNvSpPr txBox="1">
            <a:spLocks/>
          </p:cNvSpPr>
          <p:nvPr/>
        </p:nvSpPr>
        <p:spPr>
          <a:xfrm>
            <a:off x="6205392" y="2608716"/>
            <a:ext cx="1915203"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t>RELAÇÕES COM A SOCIEDADE</a:t>
            </a:r>
          </a:p>
        </p:txBody>
      </p:sp>
      <p:cxnSp>
        <p:nvCxnSpPr>
          <p:cNvPr id="63" name="Conector reto 62"/>
          <p:cNvCxnSpPr/>
          <p:nvPr/>
        </p:nvCxnSpPr>
        <p:spPr>
          <a:xfrm flipV="1">
            <a:off x="434227" y="2549701"/>
            <a:ext cx="7695734" cy="3639"/>
          </a:xfrm>
          <a:prstGeom prst="line">
            <a:avLst/>
          </a:prstGeom>
          <a:ln w="31750">
            <a:solidFill>
              <a:srgbClr val="008080"/>
            </a:solidFill>
            <a:prstDash val="solid"/>
          </a:ln>
        </p:spPr>
        <p:style>
          <a:lnRef idx="1">
            <a:schemeClr val="accent1"/>
          </a:lnRef>
          <a:fillRef idx="0">
            <a:schemeClr val="accent1"/>
          </a:fillRef>
          <a:effectRef idx="0">
            <a:schemeClr val="accent1"/>
          </a:effectRef>
          <a:fontRef idx="minor">
            <a:schemeClr val="tx1"/>
          </a:fontRef>
        </p:style>
      </p:cxnSp>
      <p:sp>
        <p:nvSpPr>
          <p:cNvPr id="64" name="Triângulo isósceles 63"/>
          <p:cNvSpPr/>
          <p:nvPr/>
        </p:nvSpPr>
        <p:spPr>
          <a:xfrm>
            <a:off x="3547208" y="2483971"/>
            <a:ext cx="697144" cy="70451"/>
          </a:xfrm>
          <a:prstGeom prst="triangl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65" name="Conector reto 64"/>
          <p:cNvCxnSpPr/>
          <p:nvPr/>
        </p:nvCxnSpPr>
        <p:spPr>
          <a:xfrm>
            <a:off x="339633" y="1603467"/>
            <a:ext cx="7785248" cy="9828"/>
          </a:xfrm>
          <a:prstGeom prst="line">
            <a:avLst/>
          </a:prstGeom>
          <a:ln w="31750">
            <a:solidFill>
              <a:srgbClr val="008080"/>
            </a:solidFill>
            <a:prstDash val="solid"/>
          </a:ln>
        </p:spPr>
        <p:style>
          <a:lnRef idx="1">
            <a:schemeClr val="accent1"/>
          </a:lnRef>
          <a:fillRef idx="0">
            <a:schemeClr val="accent1"/>
          </a:fillRef>
          <a:effectRef idx="0">
            <a:schemeClr val="accent1"/>
          </a:effectRef>
          <a:fontRef idx="minor">
            <a:schemeClr val="tx1"/>
          </a:fontRef>
        </p:style>
      </p:cxnSp>
      <p:sp>
        <p:nvSpPr>
          <p:cNvPr id="66" name="Triângulo isósceles 65"/>
          <p:cNvSpPr/>
          <p:nvPr/>
        </p:nvSpPr>
        <p:spPr>
          <a:xfrm>
            <a:off x="4291777" y="1535440"/>
            <a:ext cx="697144" cy="70451"/>
          </a:xfrm>
          <a:prstGeom prst="triangl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Espaço Reservado para Conteúdo 2"/>
          <p:cNvSpPr txBox="1">
            <a:spLocks/>
          </p:cNvSpPr>
          <p:nvPr/>
        </p:nvSpPr>
        <p:spPr>
          <a:xfrm>
            <a:off x="1000843" y="966523"/>
            <a:ext cx="1136029"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t>MISSÃO</a:t>
            </a:r>
          </a:p>
        </p:txBody>
      </p:sp>
      <p:sp>
        <p:nvSpPr>
          <p:cNvPr id="68" name="Espaço Reservado para Conteúdo 2"/>
          <p:cNvSpPr txBox="1">
            <a:spLocks/>
          </p:cNvSpPr>
          <p:nvPr/>
        </p:nvSpPr>
        <p:spPr>
          <a:xfrm>
            <a:off x="1000843" y="1222519"/>
            <a:ext cx="1136029"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t>VISÃO</a:t>
            </a:r>
          </a:p>
        </p:txBody>
      </p:sp>
      <p:sp>
        <p:nvSpPr>
          <p:cNvPr id="69" name="Retângulo de cantos arredondados 68"/>
          <p:cNvSpPr/>
          <p:nvPr/>
        </p:nvSpPr>
        <p:spPr>
          <a:xfrm>
            <a:off x="2152973" y="1713339"/>
            <a:ext cx="1253454" cy="717518"/>
          </a:xfrm>
          <a:prstGeom prst="round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Espaço Reservado para Conteúdo 2"/>
          <p:cNvSpPr txBox="1">
            <a:spLocks/>
          </p:cNvSpPr>
          <p:nvPr/>
        </p:nvSpPr>
        <p:spPr>
          <a:xfrm>
            <a:off x="2195835" y="1794648"/>
            <a:ext cx="1154771" cy="567552"/>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Impactar significativamente o planejamento e a gestão do território </a:t>
            </a:r>
          </a:p>
        </p:txBody>
      </p:sp>
      <p:sp>
        <p:nvSpPr>
          <p:cNvPr id="71" name="Retângulo de cantos arredondados 70"/>
          <p:cNvSpPr/>
          <p:nvPr/>
        </p:nvSpPr>
        <p:spPr>
          <a:xfrm>
            <a:off x="3629733" y="1706472"/>
            <a:ext cx="3327544" cy="714664"/>
          </a:xfrm>
          <a:prstGeom prst="round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2" name="Espaço Reservado para Conteúdo 2"/>
          <p:cNvSpPr txBox="1">
            <a:spLocks/>
          </p:cNvSpPr>
          <p:nvPr/>
        </p:nvSpPr>
        <p:spPr>
          <a:xfrm>
            <a:off x="3703962" y="2150226"/>
            <a:ext cx="1235210"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Comprometimento com a inovação</a:t>
            </a:r>
          </a:p>
        </p:txBody>
      </p:sp>
      <p:sp>
        <p:nvSpPr>
          <p:cNvPr id="73" name="Espaço Reservado para Conteúdo 2"/>
          <p:cNvSpPr txBox="1">
            <a:spLocks/>
          </p:cNvSpPr>
          <p:nvPr/>
        </p:nvSpPr>
        <p:spPr>
          <a:xfrm>
            <a:off x="3616811" y="1954051"/>
            <a:ext cx="1501121"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Excelência Organizacional </a:t>
            </a:r>
          </a:p>
        </p:txBody>
      </p:sp>
      <p:sp>
        <p:nvSpPr>
          <p:cNvPr id="74" name="Espaço Reservado para Conteúdo 2"/>
          <p:cNvSpPr txBox="1">
            <a:spLocks/>
          </p:cNvSpPr>
          <p:nvPr/>
        </p:nvSpPr>
        <p:spPr>
          <a:xfrm>
            <a:off x="3616811" y="1747518"/>
            <a:ext cx="1328798"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Ética e Transparência</a:t>
            </a:r>
          </a:p>
        </p:txBody>
      </p:sp>
      <p:sp>
        <p:nvSpPr>
          <p:cNvPr id="75" name="Espaço Reservado para Conteúdo 2"/>
          <p:cNvSpPr txBox="1">
            <a:spLocks/>
          </p:cNvSpPr>
          <p:nvPr/>
        </p:nvSpPr>
        <p:spPr>
          <a:xfrm>
            <a:off x="5290985" y="1733873"/>
            <a:ext cx="1457431"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Unicidade e integração</a:t>
            </a:r>
          </a:p>
        </p:txBody>
      </p:sp>
      <p:sp>
        <p:nvSpPr>
          <p:cNvPr id="76" name="Espaço Reservado para Conteúdo 2"/>
          <p:cNvSpPr txBox="1">
            <a:spLocks/>
          </p:cNvSpPr>
          <p:nvPr/>
        </p:nvSpPr>
        <p:spPr>
          <a:xfrm>
            <a:off x="5296995" y="1879223"/>
            <a:ext cx="1557657"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Democratização da informação e conhecimento</a:t>
            </a:r>
          </a:p>
        </p:txBody>
      </p:sp>
      <p:sp>
        <p:nvSpPr>
          <p:cNvPr id="77" name="Espaço Reservado para Conteúdo 2"/>
          <p:cNvSpPr txBox="1">
            <a:spLocks/>
          </p:cNvSpPr>
          <p:nvPr/>
        </p:nvSpPr>
        <p:spPr>
          <a:xfrm>
            <a:off x="5317557" y="2165508"/>
            <a:ext cx="1588408"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Interlocução da Arquitetura e Urbanismo na sociedade</a:t>
            </a:r>
          </a:p>
        </p:txBody>
      </p:sp>
      <p:sp>
        <p:nvSpPr>
          <p:cNvPr id="78" name="Retângulo de cantos arredondados 77"/>
          <p:cNvSpPr/>
          <p:nvPr/>
        </p:nvSpPr>
        <p:spPr>
          <a:xfrm>
            <a:off x="7195366" y="1720340"/>
            <a:ext cx="855064" cy="696763"/>
          </a:xfrm>
          <a:prstGeom prst="round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9" name="Espaço Reservado para Conteúdo 2"/>
          <p:cNvSpPr txBox="1">
            <a:spLocks/>
          </p:cNvSpPr>
          <p:nvPr/>
        </p:nvSpPr>
        <p:spPr>
          <a:xfrm>
            <a:off x="7045782" y="1889207"/>
            <a:ext cx="1154771"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Valorizar a Arquitetura e Urbanismo</a:t>
            </a:r>
          </a:p>
        </p:txBody>
      </p:sp>
      <p:pic>
        <p:nvPicPr>
          <p:cNvPr id="80" name="Imagem 79"/>
          <p:cNvPicPr>
            <a:picLocks noChangeAspect="1"/>
          </p:cNvPicPr>
          <p:nvPr/>
        </p:nvPicPr>
        <p:blipFill rotWithShape="1">
          <a:blip r:embed="rId6" cstate="print">
            <a:duotone>
              <a:prstClr val="black"/>
              <a:schemeClr val="accent3">
                <a:tint val="45000"/>
                <a:satMod val="400000"/>
              </a:schemeClr>
            </a:duotone>
          </a:blip>
          <a:srcRect l="1429" t="70730" r="88857" b="10477"/>
          <a:stretch/>
        </p:blipFill>
        <p:spPr>
          <a:xfrm>
            <a:off x="433776" y="1725190"/>
            <a:ext cx="646447" cy="703486"/>
          </a:xfrm>
          <a:prstGeom prst="rect">
            <a:avLst/>
          </a:prstGeom>
        </p:spPr>
      </p:pic>
      <p:sp>
        <p:nvSpPr>
          <p:cNvPr id="81" name="Hexágono 80"/>
          <p:cNvSpPr/>
          <p:nvPr/>
        </p:nvSpPr>
        <p:spPr>
          <a:xfrm>
            <a:off x="466103" y="942686"/>
            <a:ext cx="453415" cy="379745"/>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2" name="Hexágono 81"/>
          <p:cNvSpPr/>
          <p:nvPr/>
        </p:nvSpPr>
        <p:spPr>
          <a:xfrm>
            <a:off x="736727" y="1083389"/>
            <a:ext cx="453415" cy="379745"/>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3" name="Imagem 82"/>
          <p:cNvPicPr>
            <a:picLocks noChangeAspect="1"/>
          </p:cNvPicPr>
          <p:nvPr/>
        </p:nvPicPr>
        <p:blipFill rotWithShape="1">
          <a:blip r:embed="rId7" cstate="print">
            <a:biLevel thresh="75000"/>
          </a:blip>
          <a:srcRect l="1583" t="52148" r="87083" b="32741"/>
          <a:stretch/>
        </p:blipFill>
        <p:spPr>
          <a:xfrm>
            <a:off x="831090" y="1171161"/>
            <a:ext cx="290513" cy="219572"/>
          </a:xfrm>
          <a:prstGeom prst="rect">
            <a:avLst/>
          </a:prstGeom>
        </p:spPr>
      </p:pic>
      <p:pic>
        <p:nvPicPr>
          <p:cNvPr id="84" name="Imagem 83"/>
          <p:cNvPicPr>
            <a:picLocks noChangeAspect="1"/>
          </p:cNvPicPr>
          <p:nvPr/>
        </p:nvPicPr>
        <p:blipFill rotWithShape="1">
          <a:blip r:embed="rId8" cstate="print">
            <a:biLevel thresh="75000"/>
          </a:blip>
          <a:srcRect l="53501" t="72889" r="35666" b="9481"/>
          <a:stretch/>
        </p:blipFill>
        <p:spPr>
          <a:xfrm>
            <a:off x="528476" y="980175"/>
            <a:ext cx="296390" cy="271311"/>
          </a:xfrm>
          <a:prstGeom prst="rect">
            <a:avLst/>
          </a:prstGeom>
        </p:spPr>
      </p:pic>
      <p:sp>
        <p:nvSpPr>
          <p:cNvPr id="85" name="Retângulo de cantos arredondados 84"/>
          <p:cNvSpPr/>
          <p:nvPr/>
        </p:nvSpPr>
        <p:spPr>
          <a:xfrm>
            <a:off x="3687128" y="1188207"/>
            <a:ext cx="2758478" cy="301615"/>
          </a:xfrm>
          <a:prstGeom prst="round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6" name="Espaço Reservado para Conteúdo 2"/>
          <p:cNvSpPr txBox="1">
            <a:spLocks/>
          </p:cNvSpPr>
          <p:nvPr/>
        </p:nvSpPr>
        <p:spPr>
          <a:xfrm>
            <a:off x="3620189" y="1193331"/>
            <a:ext cx="2876836"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Ser reconhecido como referência na defesa e fomento das boas práticas da Arquitetura e Urbanismo</a:t>
            </a:r>
          </a:p>
        </p:txBody>
      </p:sp>
      <p:sp>
        <p:nvSpPr>
          <p:cNvPr id="87" name="Retângulo de cantos arredondados 86"/>
          <p:cNvSpPr/>
          <p:nvPr/>
        </p:nvSpPr>
        <p:spPr>
          <a:xfrm>
            <a:off x="3793332" y="931373"/>
            <a:ext cx="2554845" cy="206899"/>
          </a:xfrm>
          <a:prstGeom prst="round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8" name="Espaço Reservado para Conteúdo 2"/>
          <p:cNvSpPr txBox="1">
            <a:spLocks/>
          </p:cNvSpPr>
          <p:nvPr/>
        </p:nvSpPr>
        <p:spPr>
          <a:xfrm>
            <a:off x="3793332" y="954314"/>
            <a:ext cx="2619822" cy="378341"/>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dirty="0"/>
              <a:t>Promover a Arquitetura e Urbanismo para TODOS</a:t>
            </a:r>
          </a:p>
        </p:txBody>
      </p:sp>
      <p:sp>
        <p:nvSpPr>
          <p:cNvPr id="95" name="Espaço Reservado para Conteúdo 2">
            <a:extLst>
              <a:ext uri="{FF2B5EF4-FFF2-40B4-BE49-F238E27FC236}">
                <a16:creationId xmlns:a16="http://schemas.microsoft.com/office/drawing/2014/main" xmlns="" id="{425F3348-922E-4938-80E1-1B0756B44B51}"/>
              </a:ext>
            </a:extLst>
          </p:cNvPr>
          <p:cNvSpPr txBox="1">
            <a:spLocks/>
          </p:cNvSpPr>
          <p:nvPr/>
        </p:nvSpPr>
        <p:spPr>
          <a:xfrm>
            <a:off x="8517845" y="1185895"/>
            <a:ext cx="1264278" cy="269137"/>
          </a:xfrm>
          <a:prstGeom prst="rect">
            <a:avLst/>
          </a:prstGeom>
          <a:noFill/>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00" b="1" dirty="0">
                <a:solidFill>
                  <a:srgbClr val="008080"/>
                </a:solidFill>
              </a:rPr>
              <a:t>Fiscalização</a:t>
            </a:r>
          </a:p>
        </p:txBody>
      </p:sp>
      <p:sp>
        <p:nvSpPr>
          <p:cNvPr id="97" name="Espaço Reservado para Conteúdo 2">
            <a:extLst>
              <a:ext uri="{FF2B5EF4-FFF2-40B4-BE49-F238E27FC236}">
                <a16:creationId xmlns:a16="http://schemas.microsoft.com/office/drawing/2014/main" xmlns="" id="{21FCBA45-F65B-434A-A945-50ECF5C5C7C2}"/>
              </a:ext>
            </a:extLst>
          </p:cNvPr>
          <p:cNvSpPr txBox="1">
            <a:spLocks/>
          </p:cNvSpPr>
          <p:nvPr/>
        </p:nvSpPr>
        <p:spPr>
          <a:xfrm>
            <a:off x="8483561" y="1718664"/>
            <a:ext cx="1170674" cy="269137"/>
          </a:xfrm>
          <a:prstGeom prst="rect">
            <a:avLst/>
          </a:prstGeom>
          <a:noFill/>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00" b="1" dirty="0">
                <a:solidFill>
                  <a:srgbClr val="008080"/>
                </a:solidFill>
              </a:rPr>
              <a:t>Objetivos Estratégicos Locais</a:t>
            </a:r>
          </a:p>
        </p:txBody>
      </p:sp>
      <p:sp>
        <p:nvSpPr>
          <p:cNvPr id="99" name="Espaço Reservado para Conteúdo 2">
            <a:extLst>
              <a:ext uri="{FF2B5EF4-FFF2-40B4-BE49-F238E27FC236}">
                <a16:creationId xmlns:a16="http://schemas.microsoft.com/office/drawing/2014/main" xmlns="" id="{6C57827D-BDDF-4499-9034-00BB1ABB7387}"/>
              </a:ext>
            </a:extLst>
          </p:cNvPr>
          <p:cNvSpPr txBox="1">
            <a:spLocks/>
          </p:cNvSpPr>
          <p:nvPr/>
        </p:nvSpPr>
        <p:spPr>
          <a:xfrm>
            <a:off x="8455656" y="2600987"/>
            <a:ext cx="1264278" cy="269137"/>
          </a:xfrm>
          <a:prstGeom prst="rect">
            <a:avLst/>
          </a:prstGeom>
          <a:noFill/>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00" b="1" dirty="0">
                <a:solidFill>
                  <a:srgbClr val="008080"/>
                </a:solidFill>
              </a:rPr>
              <a:t>Atendimento</a:t>
            </a:r>
          </a:p>
        </p:txBody>
      </p:sp>
      <p:sp>
        <p:nvSpPr>
          <p:cNvPr id="101" name="Espaço Reservado para Conteúdo 2">
            <a:extLst>
              <a:ext uri="{FF2B5EF4-FFF2-40B4-BE49-F238E27FC236}">
                <a16:creationId xmlns:a16="http://schemas.microsoft.com/office/drawing/2014/main" xmlns="" id="{3EF37EF8-7F07-4F7C-9FEB-2EAB06A57B13}"/>
              </a:ext>
            </a:extLst>
          </p:cNvPr>
          <p:cNvSpPr txBox="1">
            <a:spLocks/>
          </p:cNvSpPr>
          <p:nvPr/>
        </p:nvSpPr>
        <p:spPr>
          <a:xfrm>
            <a:off x="8453593" y="3162988"/>
            <a:ext cx="1264278" cy="269137"/>
          </a:xfrm>
          <a:prstGeom prst="rect">
            <a:avLst/>
          </a:prstGeom>
          <a:noFill/>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00" b="1" dirty="0">
                <a:solidFill>
                  <a:srgbClr val="008080"/>
                </a:solidFill>
              </a:rPr>
              <a:t>Comunicação</a:t>
            </a:r>
          </a:p>
        </p:txBody>
      </p:sp>
      <p:sp>
        <p:nvSpPr>
          <p:cNvPr id="103" name="Espaço Reservado para Conteúdo 2">
            <a:extLst>
              <a:ext uri="{FF2B5EF4-FFF2-40B4-BE49-F238E27FC236}">
                <a16:creationId xmlns:a16="http://schemas.microsoft.com/office/drawing/2014/main" xmlns="" id="{8E64A572-E654-45DC-A744-381F296070DA}"/>
              </a:ext>
            </a:extLst>
          </p:cNvPr>
          <p:cNvSpPr txBox="1">
            <a:spLocks/>
          </p:cNvSpPr>
          <p:nvPr/>
        </p:nvSpPr>
        <p:spPr>
          <a:xfrm>
            <a:off x="8716579" y="3703045"/>
            <a:ext cx="814698" cy="215797"/>
          </a:xfrm>
          <a:prstGeom prst="rect">
            <a:avLst/>
          </a:prstGeom>
          <a:noFill/>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00" b="1" dirty="0">
                <a:solidFill>
                  <a:srgbClr val="008080"/>
                </a:solidFill>
              </a:rPr>
              <a:t>Patrocínio</a:t>
            </a:r>
          </a:p>
        </p:txBody>
      </p:sp>
      <p:sp>
        <p:nvSpPr>
          <p:cNvPr id="105" name="Espaço Reservado para Conteúdo 2">
            <a:extLst>
              <a:ext uri="{FF2B5EF4-FFF2-40B4-BE49-F238E27FC236}">
                <a16:creationId xmlns:a16="http://schemas.microsoft.com/office/drawing/2014/main" xmlns="" id="{3470912C-F8FE-4F57-A795-EDB7C11B5A62}"/>
              </a:ext>
            </a:extLst>
          </p:cNvPr>
          <p:cNvSpPr txBox="1">
            <a:spLocks/>
          </p:cNvSpPr>
          <p:nvPr/>
        </p:nvSpPr>
        <p:spPr>
          <a:xfrm>
            <a:off x="8490810" y="4359910"/>
            <a:ext cx="1264278" cy="269137"/>
          </a:xfrm>
          <a:prstGeom prst="rect">
            <a:avLst/>
          </a:prstGeom>
          <a:noFill/>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00" b="1" dirty="0">
                <a:solidFill>
                  <a:srgbClr val="008080"/>
                </a:solidFill>
              </a:rPr>
              <a:t>Assistência Técnica</a:t>
            </a:r>
          </a:p>
        </p:txBody>
      </p:sp>
      <p:sp>
        <p:nvSpPr>
          <p:cNvPr id="107" name="Espaço Reservado para Conteúdo 2">
            <a:extLst>
              <a:ext uri="{FF2B5EF4-FFF2-40B4-BE49-F238E27FC236}">
                <a16:creationId xmlns:a16="http://schemas.microsoft.com/office/drawing/2014/main" xmlns="" id="{CC22D1E4-66A5-4826-85DB-17103F884F6F}"/>
              </a:ext>
            </a:extLst>
          </p:cNvPr>
          <p:cNvSpPr txBox="1">
            <a:spLocks/>
          </p:cNvSpPr>
          <p:nvPr/>
        </p:nvSpPr>
        <p:spPr>
          <a:xfrm>
            <a:off x="8482533" y="5028963"/>
            <a:ext cx="1264278" cy="269137"/>
          </a:xfrm>
          <a:prstGeom prst="rect">
            <a:avLst/>
          </a:prstGeom>
          <a:noFill/>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1000" b="1" dirty="0">
                <a:solidFill>
                  <a:srgbClr val="008080"/>
                </a:solidFill>
              </a:rPr>
              <a:t>Reserva de Contingência</a:t>
            </a:r>
          </a:p>
        </p:txBody>
      </p:sp>
      <p:pic>
        <p:nvPicPr>
          <p:cNvPr id="109" name="Imagem 108">
            <a:extLst>
              <a:ext uri="{FF2B5EF4-FFF2-40B4-BE49-F238E27FC236}">
                <a16:creationId xmlns:a16="http://schemas.microsoft.com/office/drawing/2014/main" xmlns="" id="{900DBD7D-2F5B-4031-9BBD-7C01303B57D7}"/>
              </a:ext>
            </a:extLst>
          </p:cNvPr>
          <p:cNvPicPr>
            <a:picLocks noChangeAspect="1"/>
          </p:cNvPicPr>
          <p:nvPr/>
        </p:nvPicPr>
        <p:blipFill rotWithShape="1">
          <a:blip r:embed="rId9" cstate="print">
            <a:duotone>
              <a:prstClr val="black"/>
              <a:schemeClr val="accent3">
                <a:tint val="45000"/>
                <a:satMod val="400000"/>
              </a:schemeClr>
            </a:duotone>
          </a:blip>
          <a:srcRect l="15860" t="64377" r="76953" b="24095"/>
          <a:stretch/>
        </p:blipFill>
        <p:spPr>
          <a:xfrm>
            <a:off x="8411648" y="4372636"/>
            <a:ext cx="348595" cy="314494"/>
          </a:xfrm>
          <a:prstGeom prst="rect">
            <a:avLst/>
          </a:prstGeom>
        </p:spPr>
      </p:pic>
      <p:pic>
        <p:nvPicPr>
          <p:cNvPr id="111" name="Imagem 110">
            <a:extLst>
              <a:ext uri="{FF2B5EF4-FFF2-40B4-BE49-F238E27FC236}">
                <a16:creationId xmlns:a16="http://schemas.microsoft.com/office/drawing/2014/main" xmlns="" id="{5BE97D74-E908-4870-AD30-0C164B75DF6D}"/>
              </a:ext>
            </a:extLst>
          </p:cNvPr>
          <p:cNvPicPr>
            <a:picLocks noChangeAspect="1"/>
          </p:cNvPicPr>
          <p:nvPr/>
        </p:nvPicPr>
        <p:blipFill rotWithShape="1">
          <a:blip r:embed="rId10" cstate="print">
            <a:duotone>
              <a:prstClr val="black"/>
              <a:schemeClr val="accent3">
                <a:tint val="45000"/>
                <a:satMod val="400000"/>
              </a:schemeClr>
            </a:duotone>
          </a:blip>
          <a:srcRect l="46641" t="67361" r="45859" b="20833"/>
          <a:stretch/>
        </p:blipFill>
        <p:spPr>
          <a:xfrm>
            <a:off x="8338461" y="3703391"/>
            <a:ext cx="475883" cy="421355"/>
          </a:xfrm>
          <a:prstGeom prst="rect">
            <a:avLst/>
          </a:prstGeom>
        </p:spPr>
      </p:pic>
      <p:pic>
        <p:nvPicPr>
          <p:cNvPr id="115" name="Imagem 114">
            <a:extLst>
              <a:ext uri="{FF2B5EF4-FFF2-40B4-BE49-F238E27FC236}">
                <a16:creationId xmlns:a16="http://schemas.microsoft.com/office/drawing/2014/main" xmlns="" id="{2BEAD99A-FF96-45B1-B6DE-808BF2CF2549}"/>
              </a:ext>
            </a:extLst>
          </p:cNvPr>
          <p:cNvPicPr>
            <a:picLocks noChangeAspect="1"/>
          </p:cNvPicPr>
          <p:nvPr/>
        </p:nvPicPr>
        <p:blipFill rotWithShape="1">
          <a:blip r:embed="rId11" cstate="print">
            <a:duotone>
              <a:prstClr val="black"/>
              <a:schemeClr val="accent3">
                <a:tint val="45000"/>
                <a:satMod val="400000"/>
              </a:schemeClr>
            </a:duotone>
          </a:blip>
          <a:srcRect l="25390" t="53889" r="66094" b="29028"/>
          <a:stretch/>
        </p:blipFill>
        <p:spPr>
          <a:xfrm>
            <a:off x="8348338" y="2504823"/>
            <a:ext cx="313668" cy="353955"/>
          </a:xfrm>
          <a:prstGeom prst="rect">
            <a:avLst/>
          </a:prstGeom>
        </p:spPr>
      </p:pic>
      <p:pic>
        <p:nvPicPr>
          <p:cNvPr id="117" name="Imagem 116">
            <a:extLst>
              <a:ext uri="{FF2B5EF4-FFF2-40B4-BE49-F238E27FC236}">
                <a16:creationId xmlns:a16="http://schemas.microsoft.com/office/drawing/2014/main" xmlns="" id="{217BC6FD-89F2-4EF8-87BD-F894999B7DD1}"/>
              </a:ext>
            </a:extLst>
          </p:cNvPr>
          <p:cNvPicPr>
            <a:picLocks noChangeAspect="1"/>
          </p:cNvPicPr>
          <p:nvPr/>
        </p:nvPicPr>
        <p:blipFill rotWithShape="1">
          <a:blip r:embed="rId12" cstate="print">
            <a:duotone>
              <a:prstClr val="black"/>
              <a:schemeClr val="accent3">
                <a:tint val="45000"/>
                <a:satMod val="400000"/>
              </a:schemeClr>
            </a:duotone>
          </a:blip>
          <a:srcRect l="42187" t="54722" r="41407" b="29167"/>
          <a:stretch/>
        </p:blipFill>
        <p:spPr>
          <a:xfrm>
            <a:off x="8334631" y="3177251"/>
            <a:ext cx="452150" cy="249759"/>
          </a:xfrm>
          <a:prstGeom prst="rect">
            <a:avLst/>
          </a:prstGeom>
        </p:spPr>
      </p:pic>
      <p:pic>
        <p:nvPicPr>
          <p:cNvPr id="119" name="Imagem 118">
            <a:extLst>
              <a:ext uri="{FF2B5EF4-FFF2-40B4-BE49-F238E27FC236}">
                <a16:creationId xmlns:a16="http://schemas.microsoft.com/office/drawing/2014/main" xmlns="" id="{F415F128-4231-4677-8ECF-E7D09BE58FAB}"/>
              </a:ext>
            </a:extLst>
          </p:cNvPr>
          <p:cNvPicPr>
            <a:picLocks noChangeAspect="1"/>
          </p:cNvPicPr>
          <p:nvPr/>
        </p:nvPicPr>
        <p:blipFill rotWithShape="1">
          <a:blip r:embed="rId13" cstate="print">
            <a:duotone>
              <a:prstClr val="black"/>
              <a:schemeClr val="accent3">
                <a:tint val="45000"/>
                <a:satMod val="400000"/>
              </a:schemeClr>
            </a:duotone>
          </a:blip>
          <a:srcRect l="1591" t="26262" r="87121" b="56768"/>
          <a:stretch/>
        </p:blipFill>
        <p:spPr>
          <a:xfrm>
            <a:off x="8408856" y="1774715"/>
            <a:ext cx="314435" cy="265899"/>
          </a:xfrm>
          <a:prstGeom prst="rect">
            <a:avLst/>
          </a:prstGeom>
        </p:spPr>
      </p:pic>
      <p:pic>
        <p:nvPicPr>
          <p:cNvPr id="121" name="Imagem 120">
            <a:extLst>
              <a:ext uri="{FF2B5EF4-FFF2-40B4-BE49-F238E27FC236}">
                <a16:creationId xmlns:a16="http://schemas.microsoft.com/office/drawing/2014/main" xmlns="" id="{0A9980F7-BD78-4C46-9767-95832A54C63D}"/>
              </a:ext>
            </a:extLst>
          </p:cNvPr>
          <p:cNvPicPr>
            <a:picLocks noChangeAspect="1"/>
          </p:cNvPicPr>
          <p:nvPr/>
        </p:nvPicPr>
        <p:blipFill rotWithShape="1">
          <a:blip r:embed="rId14" cstate="print">
            <a:duotone>
              <a:schemeClr val="accent3">
                <a:shade val="45000"/>
                <a:satMod val="135000"/>
              </a:schemeClr>
              <a:prstClr val="white"/>
            </a:duotone>
          </a:blip>
          <a:srcRect l="23516" t="59583" r="66484" b="25139"/>
          <a:stretch/>
        </p:blipFill>
        <p:spPr>
          <a:xfrm>
            <a:off x="8412134" y="1158994"/>
            <a:ext cx="310131" cy="266520"/>
          </a:xfrm>
          <a:prstGeom prst="rect">
            <a:avLst/>
          </a:prstGeom>
        </p:spPr>
      </p:pic>
      <p:pic>
        <p:nvPicPr>
          <p:cNvPr id="123" name="chart">
            <a:extLst>
              <a:ext uri="{FF2B5EF4-FFF2-40B4-BE49-F238E27FC236}">
                <a16:creationId xmlns:a16="http://schemas.microsoft.com/office/drawing/2014/main" xmlns="" id="{D2B673E3-CD08-49B0-BF76-C69646EEC509}"/>
              </a:ext>
            </a:extLst>
          </p:cNvPr>
          <p:cNvPicPr>
            <a:picLocks noChangeAspect="1"/>
          </p:cNvPicPr>
          <p:nvPr/>
        </p:nvPicPr>
        <p:blipFill rotWithShape="1">
          <a:blip r:embed="rId15" cstate="print">
            <a:extLst>
              <a:ext uri="{BEBA8EAE-BF5A-486C-A8C5-ECC9F3942E4B}">
                <a14:imgProps xmlns:a14="http://schemas.microsoft.com/office/drawing/2010/main" xmlns="">
                  <a14:imgLayer r:embed="rId16">
                    <a14:imgEffect>
                      <a14:backgroundRemoval t="70370" b="83371" l="24174" r="33736">
                        <a14:foregroundMark x1="29688" y1="73611" x2="29688" y2="73611"/>
                      </a14:backgroundRemoval>
                    </a14:imgEffect>
                  </a14:imgLayer>
                </a14:imgProps>
              </a:ext>
            </a:extLst>
          </a:blip>
          <a:srcRect l="22979" t="68745" r="65069" b="15004"/>
          <a:stretch/>
        </p:blipFill>
        <p:spPr>
          <a:xfrm>
            <a:off x="8333738" y="4963124"/>
            <a:ext cx="495300" cy="363736"/>
          </a:xfrm>
          <a:prstGeom prst="rect">
            <a:avLst/>
          </a:prstGeom>
        </p:spPr>
      </p:pic>
      <p:cxnSp>
        <p:nvCxnSpPr>
          <p:cNvPr id="127" name="Conector reto 126">
            <a:extLst>
              <a:ext uri="{FF2B5EF4-FFF2-40B4-BE49-F238E27FC236}">
                <a16:creationId xmlns:a16="http://schemas.microsoft.com/office/drawing/2014/main" xmlns="" id="{F073E2E8-8402-48B8-AEF9-A66A84563B1B}"/>
              </a:ext>
            </a:extLst>
          </p:cNvPr>
          <p:cNvCxnSpPr/>
          <p:nvPr/>
        </p:nvCxnSpPr>
        <p:spPr>
          <a:xfrm flipV="1">
            <a:off x="8351778" y="1628396"/>
            <a:ext cx="1331831" cy="4457"/>
          </a:xfrm>
          <a:prstGeom prst="line">
            <a:avLst/>
          </a:prstGeom>
          <a:ln w="317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0" name="Conector reto 129">
            <a:extLst>
              <a:ext uri="{FF2B5EF4-FFF2-40B4-BE49-F238E27FC236}">
                <a16:creationId xmlns:a16="http://schemas.microsoft.com/office/drawing/2014/main" xmlns="" id="{A0091A3E-1D4C-45AC-8FDD-916F2BA54A4F}"/>
              </a:ext>
            </a:extLst>
          </p:cNvPr>
          <p:cNvCxnSpPr>
            <a:cxnSpLocks/>
          </p:cNvCxnSpPr>
          <p:nvPr/>
        </p:nvCxnSpPr>
        <p:spPr>
          <a:xfrm flipV="1">
            <a:off x="8332728" y="2424685"/>
            <a:ext cx="1331831" cy="4457"/>
          </a:xfrm>
          <a:prstGeom prst="line">
            <a:avLst/>
          </a:prstGeom>
          <a:ln w="317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1" name="Conector reto 130">
            <a:extLst>
              <a:ext uri="{FF2B5EF4-FFF2-40B4-BE49-F238E27FC236}">
                <a16:creationId xmlns:a16="http://schemas.microsoft.com/office/drawing/2014/main" xmlns="" id="{AB53D6FE-8A77-4275-B219-E215953E97F8}"/>
              </a:ext>
            </a:extLst>
          </p:cNvPr>
          <p:cNvCxnSpPr>
            <a:cxnSpLocks/>
          </p:cNvCxnSpPr>
          <p:nvPr/>
        </p:nvCxnSpPr>
        <p:spPr>
          <a:xfrm flipV="1">
            <a:off x="8340348" y="3095245"/>
            <a:ext cx="1331831" cy="4457"/>
          </a:xfrm>
          <a:prstGeom prst="line">
            <a:avLst/>
          </a:prstGeom>
          <a:ln w="317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2" name="Conector reto 131">
            <a:extLst>
              <a:ext uri="{FF2B5EF4-FFF2-40B4-BE49-F238E27FC236}">
                <a16:creationId xmlns:a16="http://schemas.microsoft.com/office/drawing/2014/main" xmlns="" id="{B085A377-6AFE-40BF-9C5D-8343B594969F}"/>
              </a:ext>
            </a:extLst>
          </p:cNvPr>
          <p:cNvCxnSpPr>
            <a:cxnSpLocks/>
          </p:cNvCxnSpPr>
          <p:nvPr/>
        </p:nvCxnSpPr>
        <p:spPr>
          <a:xfrm flipV="1">
            <a:off x="8332728" y="3651505"/>
            <a:ext cx="1331831" cy="4457"/>
          </a:xfrm>
          <a:prstGeom prst="line">
            <a:avLst/>
          </a:prstGeom>
          <a:ln w="317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3" name="Conector reto 132">
            <a:extLst>
              <a:ext uri="{FF2B5EF4-FFF2-40B4-BE49-F238E27FC236}">
                <a16:creationId xmlns:a16="http://schemas.microsoft.com/office/drawing/2014/main" xmlns="" id="{88EF22D6-F7CD-45F4-8697-8B6D8E82697D}"/>
              </a:ext>
            </a:extLst>
          </p:cNvPr>
          <p:cNvCxnSpPr>
            <a:cxnSpLocks/>
          </p:cNvCxnSpPr>
          <p:nvPr/>
        </p:nvCxnSpPr>
        <p:spPr>
          <a:xfrm flipV="1">
            <a:off x="8332728" y="4219195"/>
            <a:ext cx="1331831" cy="4457"/>
          </a:xfrm>
          <a:prstGeom prst="line">
            <a:avLst/>
          </a:prstGeom>
          <a:ln w="317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4" name="Conector reto 133">
            <a:extLst>
              <a:ext uri="{FF2B5EF4-FFF2-40B4-BE49-F238E27FC236}">
                <a16:creationId xmlns:a16="http://schemas.microsoft.com/office/drawing/2014/main" xmlns="" id="{7CF8DB08-C234-4C6F-B70B-1A2469242D04}"/>
              </a:ext>
            </a:extLst>
          </p:cNvPr>
          <p:cNvCxnSpPr>
            <a:cxnSpLocks/>
          </p:cNvCxnSpPr>
          <p:nvPr/>
        </p:nvCxnSpPr>
        <p:spPr>
          <a:xfrm flipV="1">
            <a:off x="8325108" y="4977385"/>
            <a:ext cx="1331831" cy="4457"/>
          </a:xfrm>
          <a:prstGeom prst="line">
            <a:avLst/>
          </a:prstGeom>
          <a:ln w="317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7" name="Espaço Reservado para Conteúdo 2">
            <a:extLst>
              <a:ext uri="{FF2B5EF4-FFF2-40B4-BE49-F238E27FC236}">
                <a16:creationId xmlns:a16="http://schemas.microsoft.com/office/drawing/2014/main" xmlns="" id="{F1E15047-BB13-4A65-8231-39EF2CA46FB1}"/>
              </a:ext>
            </a:extLst>
          </p:cNvPr>
          <p:cNvSpPr txBox="1">
            <a:spLocks/>
          </p:cNvSpPr>
          <p:nvPr/>
        </p:nvSpPr>
        <p:spPr>
          <a:xfrm>
            <a:off x="8734909" y="5378596"/>
            <a:ext cx="780408" cy="143407"/>
          </a:xfrm>
          <a:prstGeom prst="rect">
            <a:avLst/>
          </a:prstGeom>
          <a:noFill/>
        </p:spPr>
        <p:txBody>
          <a:bodyPr vert="horz" lIns="74295" tIns="37148" rIns="74295" bIns="37148"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solidFill>
                  <a:srgbClr val="008080"/>
                </a:solidFill>
                <a:latin typeface="Arial"/>
                <a:cs typeface="Arial"/>
              </a:rPr>
              <a:t>R$ 12.000,00</a:t>
            </a:r>
          </a:p>
        </p:txBody>
      </p:sp>
      <p:sp>
        <p:nvSpPr>
          <p:cNvPr id="138" name="Espaço Reservado para Conteúdo 2">
            <a:extLst>
              <a:ext uri="{FF2B5EF4-FFF2-40B4-BE49-F238E27FC236}">
                <a16:creationId xmlns:a16="http://schemas.microsoft.com/office/drawing/2014/main" xmlns="" id="{B218BE1E-3118-4E9C-BBB1-6EA33E04B428}"/>
              </a:ext>
            </a:extLst>
          </p:cNvPr>
          <p:cNvSpPr txBox="1">
            <a:spLocks/>
          </p:cNvSpPr>
          <p:nvPr/>
        </p:nvSpPr>
        <p:spPr>
          <a:xfrm>
            <a:off x="8715859" y="4685176"/>
            <a:ext cx="780408" cy="128167"/>
          </a:xfrm>
          <a:prstGeom prst="rect">
            <a:avLst/>
          </a:prstGeom>
          <a:noFill/>
        </p:spPr>
        <p:txBody>
          <a:bodyPr vert="horz" lIns="74295" tIns="37148" rIns="74295" bIns="37148"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solidFill>
                  <a:srgbClr val="008080"/>
                </a:solidFill>
                <a:latin typeface="Arial"/>
                <a:cs typeface="Arial"/>
              </a:rPr>
              <a:t>R$ 50.000,00</a:t>
            </a:r>
            <a:endParaRPr lang="pt-BR" sz="800" b="1" dirty="0">
              <a:solidFill>
                <a:srgbClr val="008080"/>
              </a:solidFill>
            </a:endParaRPr>
          </a:p>
        </p:txBody>
      </p:sp>
      <p:sp>
        <p:nvSpPr>
          <p:cNvPr id="139" name="Espaço Reservado para Conteúdo 2">
            <a:extLst>
              <a:ext uri="{FF2B5EF4-FFF2-40B4-BE49-F238E27FC236}">
                <a16:creationId xmlns:a16="http://schemas.microsoft.com/office/drawing/2014/main" xmlns="" id="{224EB4BB-7ED3-44F9-937F-E74F0C25B2B7}"/>
              </a:ext>
            </a:extLst>
          </p:cNvPr>
          <p:cNvSpPr txBox="1">
            <a:spLocks/>
          </p:cNvSpPr>
          <p:nvPr/>
        </p:nvSpPr>
        <p:spPr>
          <a:xfrm>
            <a:off x="8997799" y="3915556"/>
            <a:ext cx="357498" cy="124357"/>
          </a:xfrm>
          <a:prstGeom prst="rect">
            <a:avLst/>
          </a:prstGeom>
          <a:noFill/>
        </p:spPr>
        <p:txBody>
          <a:bodyPr vert="horz" lIns="74295" tIns="37148" rIns="74295" bIns="37148"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solidFill>
                  <a:srgbClr val="008080"/>
                </a:solidFill>
                <a:latin typeface="Arial"/>
                <a:cs typeface="Arial"/>
              </a:rPr>
              <a:t>R$ -</a:t>
            </a:r>
            <a:endParaRPr lang="pt-BR" sz="800" b="1" dirty="0">
              <a:solidFill>
                <a:srgbClr val="008080"/>
              </a:solidFill>
            </a:endParaRPr>
          </a:p>
        </p:txBody>
      </p:sp>
      <p:sp>
        <p:nvSpPr>
          <p:cNvPr id="140" name="Espaço Reservado para Conteúdo 2">
            <a:extLst>
              <a:ext uri="{FF2B5EF4-FFF2-40B4-BE49-F238E27FC236}">
                <a16:creationId xmlns:a16="http://schemas.microsoft.com/office/drawing/2014/main" xmlns="" id="{69DEF39E-B60C-48B0-A5F8-92A3D37686AB}"/>
              </a:ext>
            </a:extLst>
          </p:cNvPr>
          <p:cNvSpPr txBox="1">
            <a:spLocks/>
          </p:cNvSpPr>
          <p:nvPr/>
        </p:nvSpPr>
        <p:spPr>
          <a:xfrm>
            <a:off x="8689189" y="3393586"/>
            <a:ext cx="921378" cy="170077"/>
          </a:xfrm>
          <a:prstGeom prst="rect">
            <a:avLst/>
          </a:prstGeom>
          <a:noFill/>
        </p:spPr>
        <p:txBody>
          <a:bodyPr vert="horz" lIns="74295" tIns="37148" rIns="74295" bIns="37148"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solidFill>
                  <a:srgbClr val="008080"/>
                </a:solidFill>
                <a:latin typeface="Arial"/>
                <a:cs typeface="Arial"/>
              </a:rPr>
              <a:t>R$ 40.000</a:t>
            </a:r>
            <a:endParaRPr lang="pt-BR" sz="800" b="1" dirty="0">
              <a:solidFill>
                <a:srgbClr val="008080"/>
              </a:solidFill>
            </a:endParaRPr>
          </a:p>
        </p:txBody>
      </p:sp>
      <p:sp>
        <p:nvSpPr>
          <p:cNvPr id="141" name="Espaço Reservado para Conteúdo 2">
            <a:extLst>
              <a:ext uri="{FF2B5EF4-FFF2-40B4-BE49-F238E27FC236}">
                <a16:creationId xmlns:a16="http://schemas.microsoft.com/office/drawing/2014/main" xmlns="" id="{D3C8BB2D-4529-4DA6-9DE4-B82037103288}"/>
              </a:ext>
            </a:extLst>
          </p:cNvPr>
          <p:cNvSpPr txBox="1">
            <a:spLocks/>
          </p:cNvSpPr>
          <p:nvPr/>
        </p:nvSpPr>
        <p:spPr>
          <a:xfrm>
            <a:off x="8670139" y="2814466"/>
            <a:ext cx="871848" cy="147217"/>
          </a:xfrm>
          <a:prstGeom prst="rect">
            <a:avLst/>
          </a:prstGeom>
          <a:noFill/>
        </p:spPr>
        <p:txBody>
          <a:bodyPr vert="horz" lIns="74295" tIns="37148" rIns="74295" bIns="37148"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solidFill>
                  <a:srgbClr val="008080"/>
                </a:solidFill>
                <a:latin typeface="Arial"/>
                <a:cs typeface="Arial"/>
              </a:rPr>
              <a:t>R$ 185.653</a:t>
            </a:r>
          </a:p>
        </p:txBody>
      </p:sp>
      <p:sp>
        <p:nvSpPr>
          <p:cNvPr id="142" name="Espaço Reservado para Conteúdo 2">
            <a:extLst>
              <a:ext uri="{FF2B5EF4-FFF2-40B4-BE49-F238E27FC236}">
                <a16:creationId xmlns:a16="http://schemas.microsoft.com/office/drawing/2014/main" xmlns="" id="{4781F415-EDCD-46A1-81FC-FF8B8DD31F1F}"/>
              </a:ext>
            </a:extLst>
          </p:cNvPr>
          <p:cNvSpPr txBox="1">
            <a:spLocks/>
          </p:cNvSpPr>
          <p:nvPr/>
        </p:nvSpPr>
        <p:spPr>
          <a:xfrm>
            <a:off x="8708239" y="2182006"/>
            <a:ext cx="791838" cy="173887"/>
          </a:xfrm>
          <a:prstGeom prst="rect">
            <a:avLst/>
          </a:prstGeom>
          <a:noFill/>
        </p:spPr>
        <p:txBody>
          <a:bodyPr vert="horz" lIns="74295" tIns="37148" rIns="74295" bIns="37148"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solidFill>
                  <a:srgbClr val="008080"/>
                </a:solidFill>
                <a:latin typeface="Arial"/>
                <a:cs typeface="Arial"/>
              </a:rPr>
              <a:t>R$ 88.000</a:t>
            </a:r>
          </a:p>
        </p:txBody>
      </p:sp>
      <p:sp>
        <p:nvSpPr>
          <p:cNvPr id="143" name="Espaço Reservado para Conteúdo 2">
            <a:extLst>
              <a:ext uri="{FF2B5EF4-FFF2-40B4-BE49-F238E27FC236}">
                <a16:creationId xmlns:a16="http://schemas.microsoft.com/office/drawing/2014/main" xmlns="" id="{D879D34E-C4C6-41B6-B8F0-91E9BB5BBDF7}"/>
              </a:ext>
            </a:extLst>
          </p:cNvPr>
          <p:cNvSpPr txBox="1">
            <a:spLocks/>
          </p:cNvSpPr>
          <p:nvPr/>
        </p:nvSpPr>
        <p:spPr>
          <a:xfrm>
            <a:off x="8727289" y="1408576"/>
            <a:ext cx="845178" cy="162457"/>
          </a:xfrm>
          <a:prstGeom prst="rect">
            <a:avLst/>
          </a:prstGeom>
          <a:noFill/>
        </p:spPr>
        <p:txBody>
          <a:bodyPr vert="horz" lIns="74295" tIns="37148" rIns="74295" bIns="37148"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800" b="1" dirty="0">
                <a:solidFill>
                  <a:srgbClr val="008080"/>
                </a:solidFill>
                <a:latin typeface="Arial"/>
                <a:cs typeface="Arial"/>
              </a:rPr>
              <a:t>R$ 344.673</a:t>
            </a:r>
          </a:p>
        </p:txBody>
      </p:sp>
      <p:sp>
        <p:nvSpPr>
          <p:cNvPr id="108" name="CaixaDeTexto 107"/>
          <p:cNvSpPr txBox="1"/>
          <p:nvPr/>
        </p:nvSpPr>
        <p:spPr>
          <a:xfrm>
            <a:off x="9446064" y="1035934"/>
            <a:ext cx="401098" cy="215444"/>
          </a:xfrm>
          <a:prstGeom prst="rect">
            <a:avLst/>
          </a:prstGeom>
          <a:noFill/>
        </p:spPr>
        <p:txBody>
          <a:bodyPr wrap="square" rtlCol="0">
            <a:spAutoFit/>
          </a:bodyPr>
          <a:lstStyle/>
          <a:p>
            <a:r>
              <a:rPr lang="pt-BR" sz="800" dirty="0">
                <a:latin typeface="Arial" pitchFamily="34" charset="0"/>
                <a:cs typeface="Arial" pitchFamily="34" charset="0"/>
              </a:rPr>
              <a:t>30%</a:t>
            </a:r>
          </a:p>
        </p:txBody>
      </p:sp>
      <p:sp>
        <p:nvSpPr>
          <p:cNvPr id="113" name="Estrela de 10 Pontos 112"/>
          <p:cNvSpPr/>
          <p:nvPr/>
        </p:nvSpPr>
        <p:spPr>
          <a:xfrm>
            <a:off x="9474567" y="1631065"/>
            <a:ext cx="261671" cy="256848"/>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4" name="CaixaDeTexto 113"/>
          <p:cNvSpPr txBox="1"/>
          <p:nvPr/>
        </p:nvSpPr>
        <p:spPr>
          <a:xfrm>
            <a:off x="9401690" y="1651321"/>
            <a:ext cx="439681" cy="215444"/>
          </a:xfrm>
          <a:prstGeom prst="rect">
            <a:avLst/>
          </a:prstGeom>
          <a:noFill/>
        </p:spPr>
        <p:txBody>
          <a:bodyPr wrap="square" rtlCol="0">
            <a:spAutoFit/>
          </a:bodyPr>
          <a:lstStyle/>
          <a:p>
            <a:r>
              <a:rPr lang="pt-BR" sz="800" dirty="0">
                <a:latin typeface="Arial" pitchFamily="34" charset="0"/>
                <a:cs typeface="Arial" pitchFamily="34" charset="0"/>
              </a:rPr>
              <a:t>7,7%</a:t>
            </a:r>
          </a:p>
        </p:txBody>
      </p:sp>
      <p:sp>
        <p:nvSpPr>
          <p:cNvPr id="116" name="Estrela de 10 Pontos 115"/>
          <p:cNvSpPr/>
          <p:nvPr/>
        </p:nvSpPr>
        <p:spPr>
          <a:xfrm>
            <a:off x="9464922" y="2428753"/>
            <a:ext cx="261671" cy="256848"/>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8" name="CaixaDeTexto 117"/>
          <p:cNvSpPr txBox="1"/>
          <p:nvPr/>
        </p:nvSpPr>
        <p:spPr>
          <a:xfrm>
            <a:off x="9415198" y="2449009"/>
            <a:ext cx="401098" cy="215444"/>
          </a:xfrm>
          <a:prstGeom prst="rect">
            <a:avLst/>
          </a:prstGeom>
          <a:noFill/>
        </p:spPr>
        <p:txBody>
          <a:bodyPr wrap="square" rtlCol="0">
            <a:spAutoFit/>
          </a:bodyPr>
          <a:lstStyle/>
          <a:p>
            <a:r>
              <a:rPr lang="pt-BR" sz="800" dirty="0">
                <a:latin typeface="Arial" pitchFamily="34" charset="0"/>
                <a:cs typeface="Arial" pitchFamily="34" charset="0"/>
              </a:rPr>
              <a:t>16%</a:t>
            </a:r>
          </a:p>
        </p:txBody>
      </p:sp>
      <p:sp>
        <p:nvSpPr>
          <p:cNvPr id="120" name="Estrela de 10 Pontos 119"/>
          <p:cNvSpPr/>
          <p:nvPr/>
        </p:nvSpPr>
        <p:spPr>
          <a:xfrm>
            <a:off x="9478426" y="3064396"/>
            <a:ext cx="261671" cy="256848"/>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2" name="CaixaDeTexto 121"/>
          <p:cNvSpPr txBox="1"/>
          <p:nvPr/>
        </p:nvSpPr>
        <p:spPr>
          <a:xfrm>
            <a:off x="9408444" y="3084652"/>
            <a:ext cx="435822" cy="215444"/>
          </a:xfrm>
          <a:prstGeom prst="rect">
            <a:avLst/>
          </a:prstGeom>
          <a:noFill/>
        </p:spPr>
        <p:txBody>
          <a:bodyPr wrap="square" rtlCol="0">
            <a:spAutoFit/>
          </a:bodyPr>
          <a:lstStyle/>
          <a:p>
            <a:r>
              <a:rPr lang="pt-BR" sz="800" dirty="0">
                <a:latin typeface="Arial" pitchFamily="34" charset="0"/>
                <a:cs typeface="Arial" pitchFamily="34" charset="0"/>
              </a:rPr>
              <a:t>3,5%</a:t>
            </a:r>
          </a:p>
        </p:txBody>
      </p:sp>
      <p:sp>
        <p:nvSpPr>
          <p:cNvPr id="124" name="Estrela de 10 Pontos 123"/>
          <p:cNvSpPr/>
          <p:nvPr/>
        </p:nvSpPr>
        <p:spPr>
          <a:xfrm>
            <a:off x="9475532" y="3674960"/>
            <a:ext cx="261671" cy="256848"/>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6" name="CaixaDeTexto 125"/>
          <p:cNvSpPr txBox="1"/>
          <p:nvPr/>
        </p:nvSpPr>
        <p:spPr>
          <a:xfrm>
            <a:off x="9448960" y="3686534"/>
            <a:ext cx="337438" cy="215444"/>
          </a:xfrm>
          <a:prstGeom prst="rect">
            <a:avLst/>
          </a:prstGeom>
          <a:noFill/>
        </p:spPr>
        <p:txBody>
          <a:bodyPr wrap="square" rtlCol="0">
            <a:spAutoFit/>
          </a:bodyPr>
          <a:lstStyle/>
          <a:p>
            <a:r>
              <a:rPr lang="pt-BR" sz="800" dirty="0">
                <a:latin typeface="Arial" pitchFamily="34" charset="0"/>
                <a:cs typeface="Arial" pitchFamily="34" charset="0"/>
              </a:rPr>
              <a:t>0%</a:t>
            </a:r>
          </a:p>
        </p:txBody>
      </p:sp>
      <p:sp>
        <p:nvSpPr>
          <p:cNvPr id="128" name="Estrela de 10 Pontos 127"/>
          <p:cNvSpPr/>
          <p:nvPr/>
        </p:nvSpPr>
        <p:spPr>
          <a:xfrm>
            <a:off x="9460099" y="4223793"/>
            <a:ext cx="261671" cy="256848"/>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9" name="CaixaDeTexto 128"/>
          <p:cNvSpPr txBox="1"/>
          <p:nvPr/>
        </p:nvSpPr>
        <p:spPr>
          <a:xfrm>
            <a:off x="9390117" y="4244049"/>
            <a:ext cx="442574" cy="215444"/>
          </a:xfrm>
          <a:prstGeom prst="rect">
            <a:avLst/>
          </a:prstGeom>
          <a:noFill/>
        </p:spPr>
        <p:txBody>
          <a:bodyPr wrap="square" rtlCol="0">
            <a:spAutoFit/>
          </a:bodyPr>
          <a:lstStyle/>
          <a:p>
            <a:r>
              <a:rPr lang="pt-BR" sz="800" dirty="0">
                <a:latin typeface="Arial" pitchFamily="34" charset="0"/>
                <a:cs typeface="Arial" pitchFamily="34" charset="0"/>
              </a:rPr>
              <a:t>4,4%</a:t>
            </a:r>
          </a:p>
        </p:txBody>
      </p:sp>
      <p:sp>
        <p:nvSpPr>
          <p:cNvPr id="135" name="Estrela de 10 Pontos 134"/>
          <p:cNvSpPr/>
          <p:nvPr/>
        </p:nvSpPr>
        <p:spPr>
          <a:xfrm>
            <a:off x="9467816" y="4963608"/>
            <a:ext cx="261671" cy="256848"/>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6" name="CaixaDeTexto 135"/>
          <p:cNvSpPr txBox="1"/>
          <p:nvPr/>
        </p:nvSpPr>
        <p:spPr>
          <a:xfrm>
            <a:off x="9394940" y="4983864"/>
            <a:ext cx="431964" cy="215444"/>
          </a:xfrm>
          <a:prstGeom prst="rect">
            <a:avLst/>
          </a:prstGeom>
          <a:noFill/>
        </p:spPr>
        <p:txBody>
          <a:bodyPr wrap="square" rtlCol="0">
            <a:spAutoFit/>
          </a:bodyPr>
          <a:lstStyle/>
          <a:p>
            <a:r>
              <a:rPr lang="pt-BR" sz="800" dirty="0">
                <a:latin typeface="Arial" pitchFamily="34" charset="0"/>
                <a:cs typeface="Arial" pitchFamily="34" charset="0"/>
              </a:rPr>
              <a:t>1,1%</a:t>
            </a:r>
          </a:p>
        </p:txBody>
      </p:sp>
      <p:sp>
        <p:nvSpPr>
          <p:cNvPr id="144" name="Espaço Reservado para Número de Slide 143"/>
          <p:cNvSpPr>
            <a:spLocks noGrp="1"/>
          </p:cNvSpPr>
          <p:nvPr>
            <p:ph type="sldNum" sz="quarter" idx="12"/>
          </p:nvPr>
        </p:nvSpPr>
        <p:spPr/>
        <p:txBody>
          <a:bodyPr/>
          <a:lstStyle/>
          <a:p>
            <a:pPr rtl="0"/>
            <a:fld id="{5A4A7955-6230-48B4-BD8B-A7C460F75945}" type="slidenum">
              <a:rPr lang="pt-BR" noProof="0" smtClean="0"/>
              <a:pPr rtl="0"/>
              <a:t>17</a:t>
            </a:fld>
            <a:endParaRPr lang="pt-BR" noProof="0"/>
          </a:p>
        </p:txBody>
      </p:sp>
    </p:spTree>
    <p:extLst>
      <p:ext uri="{BB962C8B-B14F-4D97-AF65-F5344CB8AC3E}">
        <p14:creationId xmlns:p14="http://schemas.microsoft.com/office/powerpoint/2010/main" xmlns="" val="5198632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1291815" y="3792443"/>
            <a:ext cx="887413" cy="336054"/>
          </a:xfrm>
          <a:prstGeom prst="rect">
            <a:avLst/>
          </a:prstGeom>
          <a:noFill/>
        </p:spPr>
        <p:txBody>
          <a:bodyPr wrap="square" rtlCol="0">
            <a:spAutoFit/>
          </a:bodyPr>
          <a:lstStyle/>
          <a:p>
            <a:pPr algn="ctr"/>
            <a:r>
              <a:rPr lang="pt-BR" sz="528" dirty="0">
                <a:solidFill>
                  <a:srgbClr val="006871"/>
                </a:solidFill>
                <a:latin typeface="Arial" panose="020B0604020202020204" pitchFamily="34" charset="0"/>
                <a:cs typeface="Arial" panose="020B0604020202020204" pitchFamily="34" charset="0"/>
              </a:rPr>
              <a:t>Arial, tamanho 6,5</a:t>
            </a:r>
          </a:p>
          <a:p>
            <a:pPr algn="ctr"/>
            <a:r>
              <a:rPr lang="pt-BR" sz="528" dirty="0">
                <a:solidFill>
                  <a:srgbClr val="006871"/>
                </a:solidFill>
                <a:latin typeface="Arial" panose="020B0604020202020204" pitchFamily="34" charset="0"/>
                <a:cs typeface="Arial" panose="020B0604020202020204" pitchFamily="34" charset="0"/>
              </a:rPr>
              <a:t>Azul marinho CAU</a:t>
            </a:r>
          </a:p>
          <a:p>
            <a:pPr algn="ctr"/>
            <a:r>
              <a:rPr lang="pt-BR" sz="528" dirty="0">
                <a:solidFill>
                  <a:srgbClr val="006871"/>
                </a:solidFill>
                <a:latin typeface="Arial" panose="020B0604020202020204" pitchFamily="34" charset="0"/>
                <a:cs typeface="Arial" panose="020B0604020202020204" pitchFamily="34" charset="0"/>
              </a:rPr>
              <a:t>( R-0 G-57 B-68) </a:t>
            </a:r>
          </a:p>
        </p:txBody>
      </p:sp>
      <p:sp>
        <p:nvSpPr>
          <p:cNvPr id="7" name="CaixaDeTexto 6"/>
          <p:cNvSpPr txBox="1"/>
          <p:nvPr/>
        </p:nvSpPr>
        <p:spPr>
          <a:xfrm>
            <a:off x="2245504" y="3752023"/>
            <a:ext cx="887413" cy="336054"/>
          </a:xfrm>
          <a:prstGeom prst="rect">
            <a:avLst/>
          </a:prstGeom>
          <a:noFill/>
        </p:spPr>
        <p:txBody>
          <a:bodyPr wrap="square" rtlCol="0">
            <a:spAutoFit/>
          </a:bodyPr>
          <a:lstStyle/>
          <a:p>
            <a:pPr algn="ctr"/>
            <a:r>
              <a:rPr lang="pt-BR" sz="528" dirty="0">
                <a:solidFill>
                  <a:schemeClr val="bg1"/>
                </a:solidFill>
                <a:latin typeface="Arial" panose="020B0604020202020204" pitchFamily="34" charset="0"/>
                <a:cs typeface="Arial" panose="020B0604020202020204" pitchFamily="34" charset="0"/>
              </a:rPr>
              <a:t>Arial, tamanho 6,5</a:t>
            </a:r>
          </a:p>
          <a:p>
            <a:pPr algn="ctr"/>
            <a:r>
              <a:rPr lang="pt-BR" sz="528" dirty="0">
                <a:solidFill>
                  <a:schemeClr val="bg1"/>
                </a:solidFill>
                <a:latin typeface="Arial" panose="020B0604020202020204" pitchFamily="34" charset="0"/>
                <a:cs typeface="Arial" panose="020B0604020202020204" pitchFamily="34" charset="0"/>
              </a:rPr>
              <a:t>Cor verde CAU</a:t>
            </a:r>
          </a:p>
          <a:p>
            <a:pPr algn="ctr"/>
            <a:r>
              <a:rPr lang="pt-BR" sz="528" dirty="0">
                <a:solidFill>
                  <a:schemeClr val="bg1"/>
                </a:solidFill>
                <a:latin typeface="Arial" panose="020B0604020202020204" pitchFamily="34" charset="0"/>
                <a:cs typeface="Arial" panose="020B0604020202020204" pitchFamily="34" charset="0"/>
              </a:rPr>
              <a:t>Branco</a:t>
            </a:r>
          </a:p>
        </p:txBody>
      </p:sp>
      <p:sp>
        <p:nvSpPr>
          <p:cNvPr id="8" name="CaixaDeTexto 7"/>
          <p:cNvSpPr txBox="1"/>
          <p:nvPr/>
        </p:nvSpPr>
        <p:spPr>
          <a:xfrm>
            <a:off x="3346171" y="3748016"/>
            <a:ext cx="887413" cy="336054"/>
          </a:xfrm>
          <a:prstGeom prst="rect">
            <a:avLst/>
          </a:prstGeom>
          <a:noFill/>
        </p:spPr>
        <p:txBody>
          <a:bodyPr wrap="square" rtlCol="0">
            <a:spAutoFit/>
          </a:bodyPr>
          <a:lstStyle/>
          <a:p>
            <a:pPr algn="ctr"/>
            <a:r>
              <a:rPr lang="pt-BR" sz="528" dirty="0">
                <a:solidFill>
                  <a:schemeClr val="bg1"/>
                </a:solidFill>
                <a:latin typeface="Arial" panose="020B0604020202020204" pitchFamily="34" charset="0"/>
                <a:cs typeface="Arial" panose="020B0604020202020204" pitchFamily="34" charset="0"/>
              </a:rPr>
              <a:t>Arial, tamanho 6,5</a:t>
            </a:r>
          </a:p>
          <a:p>
            <a:pPr algn="ctr"/>
            <a:r>
              <a:rPr lang="pt-BR" sz="528" dirty="0">
                <a:solidFill>
                  <a:schemeClr val="bg1"/>
                </a:solidFill>
                <a:latin typeface="Arial" panose="020B0604020202020204" pitchFamily="34" charset="0"/>
                <a:cs typeface="Arial" panose="020B0604020202020204" pitchFamily="34" charset="0"/>
              </a:rPr>
              <a:t>Cor verde CAU</a:t>
            </a:r>
          </a:p>
          <a:p>
            <a:pPr algn="ctr"/>
            <a:r>
              <a:rPr lang="pt-BR" sz="528" dirty="0">
                <a:solidFill>
                  <a:schemeClr val="bg1"/>
                </a:solidFill>
                <a:latin typeface="Arial" panose="020B0604020202020204" pitchFamily="34" charset="0"/>
                <a:cs typeface="Arial" panose="020B0604020202020204" pitchFamily="34" charset="0"/>
              </a:rPr>
              <a:t>Branco</a:t>
            </a:r>
          </a:p>
        </p:txBody>
      </p:sp>
      <p:sp>
        <p:nvSpPr>
          <p:cNvPr id="9" name="CaixaDeTexto 8"/>
          <p:cNvSpPr txBox="1"/>
          <p:nvPr/>
        </p:nvSpPr>
        <p:spPr>
          <a:xfrm>
            <a:off x="4446838" y="3756090"/>
            <a:ext cx="887413" cy="336054"/>
          </a:xfrm>
          <a:prstGeom prst="rect">
            <a:avLst/>
          </a:prstGeom>
          <a:noFill/>
        </p:spPr>
        <p:txBody>
          <a:bodyPr wrap="square" rtlCol="0">
            <a:spAutoFit/>
          </a:bodyPr>
          <a:lstStyle/>
          <a:p>
            <a:pPr algn="ctr"/>
            <a:r>
              <a:rPr lang="pt-BR" sz="528" dirty="0">
                <a:solidFill>
                  <a:schemeClr val="bg1"/>
                </a:solidFill>
                <a:latin typeface="Arial" panose="020B0604020202020204" pitchFamily="34" charset="0"/>
                <a:cs typeface="Arial" panose="020B0604020202020204" pitchFamily="34" charset="0"/>
              </a:rPr>
              <a:t>Arial, tamanho 6,5</a:t>
            </a:r>
          </a:p>
          <a:p>
            <a:pPr algn="ctr"/>
            <a:r>
              <a:rPr lang="pt-BR" sz="528" dirty="0">
                <a:solidFill>
                  <a:schemeClr val="bg1"/>
                </a:solidFill>
                <a:latin typeface="Arial" panose="020B0604020202020204" pitchFamily="34" charset="0"/>
                <a:cs typeface="Arial" panose="020B0604020202020204" pitchFamily="34" charset="0"/>
              </a:rPr>
              <a:t>Cor verde CAU</a:t>
            </a:r>
          </a:p>
          <a:p>
            <a:pPr algn="ctr"/>
            <a:r>
              <a:rPr lang="pt-BR" sz="528" dirty="0">
                <a:solidFill>
                  <a:schemeClr val="bg1"/>
                </a:solidFill>
                <a:latin typeface="Arial" panose="020B0604020202020204" pitchFamily="34" charset="0"/>
                <a:cs typeface="Arial" panose="020B0604020202020204" pitchFamily="34" charset="0"/>
              </a:rPr>
              <a:t>Branco</a:t>
            </a:r>
          </a:p>
        </p:txBody>
      </p:sp>
      <p:sp>
        <p:nvSpPr>
          <p:cNvPr id="10" name="CaixaDeTexto 9"/>
          <p:cNvSpPr txBox="1"/>
          <p:nvPr/>
        </p:nvSpPr>
        <p:spPr>
          <a:xfrm>
            <a:off x="5499351" y="3748016"/>
            <a:ext cx="887413" cy="336054"/>
          </a:xfrm>
          <a:prstGeom prst="rect">
            <a:avLst/>
          </a:prstGeom>
          <a:noFill/>
        </p:spPr>
        <p:txBody>
          <a:bodyPr wrap="square" rtlCol="0">
            <a:spAutoFit/>
          </a:bodyPr>
          <a:lstStyle/>
          <a:p>
            <a:pPr algn="ctr"/>
            <a:r>
              <a:rPr lang="pt-BR" sz="528" dirty="0">
                <a:solidFill>
                  <a:schemeClr val="bg1"/>
                </a:solidFill>
                <a:latin typeface="Arial" panose="020B0604020202020204" pitchFamily="34" charset="0"/>
                <a:cs typeface="Arial" panose="020B0604020202020204" pitchFamily="34" charset="0"/>
              </a:rPr>
              <a:t>Arial, tamanho 6,5</a:t>
            </a:r>
          </a:p>
          <a:p>
            <a:pPr algn="ctr"/>
            <a:r>
              <a:rPr lang="pt-BR" sz="528" dirty="0">
                <a:solidFill>
                  <a:schemeClr val="bg1"/>
                </a:solidFill>
                <a:latin typeface="Arial" panose="020B0604020202020204" pitchFamily="34" charset="0"/>
                <a:cs typeface="Arial" panose="020B0604020202020204" pitchFamily="34" charset="0"/>
              </a:rPr>
              <a:t>Cor verde CAU</a:t>
            </a:r>
          </a:p>
          <a:p>
            <a:pPr algn="ctr"/>
            <a:r>
              <a:rPr lang="pt-BR" sz="528" dirty="0">
                <a:solidFill>
                  <a:schemeClr val="bg1"/>
                </a:solidFill>
                <a:latin typeface="Arial" panose="020B0604020202020204" pitchFamily="34" charset="0"/>
                <a:cs typeface="Arial" panose="020B0604020202020204" pitchFamily="34" charset="0"/>
              </a:rPr>
              <a:t>Branco</a:t>
            </a:r>
          </a:p>
        </p:txBody>
      </p:sp>
      <p:sp>
        <p:nvSpPr>
          <p:cNvPr id="11" name="CaixaDeTexto 10"/>
          <p:cNvSpPr txBox="1"/>
          <p:nvPr/>
        </p:nvSpPr>
        <p:spPr>
          <a:xfrm>
            <a:off x="6587729" y="3756089"/>
            <a:ext cx="887413" cy="336054"/>
          </a:xfrm>
          <a:prstGeom prst="rect">
            <a:avLst/>
          </a:prstGeom>
          <a:noFill/>
        </p:spPr>
        <p:txBody>
          <a:bodyPr wrap="square" rtlCol="0">
            <a:spAutoFit/>
          </a:bodyPr>
          <a:lstStyle/>
          <a:p>
            <a:pPr algn="ctr"/>
            <a:r>
              <a:rPr lang="pt-BR" sz="528" dirty="0">
                <a:solidFill>
                  <a:schemeClr val="bg1"/>
                </a:solidFill>
                <a:latin typeface="Arial" panose="020B0604020202020204" pitchFamily="34" charset="0"/>
                <a:cs typeface="Arial" panose="020B0604020202020204" pitchFamily="34" charset="0"/>
              </a:rPr>
              <a:t>Arial, tamanho 6,5</a:t>
            </a:r>
          </a:p>
          <a:p>
            <a:pPr algn="ctr"/>
            <a:r>
              <a:rPr lang="pt-BR" sz="528" dirty="0">
                <a:solidFill>
                  <a:schemeClr val="bg1"/>
                </a:solidFill>
                <a:latin typeface="Arial" panose="020B0604020202020204" pitchFamily="34" charset="0"/>
                <a:cs typeface="Arial" panose="020B0604020202020204" pitchFamily="34" charset="0"/>
              </a:rPr>
              <a:t>Cor verde CAU</a:t>
            </a:r>
          </a:p>
          <a:p>
            <a:pPr algn="ctr"/>
            <a:r>
              <a:rPr lang="pt-BR" sz="528" dirty="0">
                <a:solidFill>
                  <a:schemeClr val="bg1"/>
                </a:solidFill>
                <a:latin typeface="Arial" panose="020B0604020202020204" pitchFamily="34" charset="0"/>
                <a:cs typeface="Arial" panose="020B0604020202020204" pitchFamily="34" charset="0"/>
              </a:rPr>
              <a:t>Branco</a:t>
            </a:r>
          </a:p>
        </p:txBody>
      </p:sp>
      <p:sp>
        <p:nvSpPr>
          <p:cNvPr id="12" name="CaixaDeTexto 11"/>
          <p:cNvSpPr txBox="1"/>
          <p:nvPr/>
        </p:nvSpPr>
        <p:spPr>
          <a:xfrm>
            <a:off x="7676107" y="3756088"/>
            <a:ext cx="887413" cy="336054"/>
          </a:xfrm>
          <a:prstGeom prst="rect">
            <a:avLst/>
          </a:prstGeom>
          <a:noFill/>
        </p:spPr>
        <p:txBody>
          <a:bodyPr wrap="square" rtlCol="0">
            <a:spAutoFit/>
          </a:bodyPr>
          <a:lstStyle/>
          <a:p>
            <a:pPr algn="ctr"/>
            <a:r>
              <a:rPr lang="pt-BR" sz="528" dirty="0">
                <a:solidFill>
                  <a:schemeClr val="bg1"/>
                </a:solidFill>
                <a:latin typeface="Arial" panose="020B0604020202020204" pitchFamily="34" charset="0"/>
                <a:cs typeface="Arial" panose="020B0604020202020204" pitchFamily="34" charset="0"/>
              </a:rPr>
              <a:t>Arial, tamanho 6,5</a:t>
            </a:r>
          </a:p>
          <a:p>
            <a:pPr algn="ctr"/>
            <a:r>
              <a:rPr lang="pt-BR" sz="528" dirty="0">
                <a:solidFill>
                  <a:schemeClr val="bg1"/>
                </a:solidFill>
                <a:latin typeface="Arial" panose="020B0604020202020204" pitchFamily="34" charset="0"/>
                <a:cs typeface="Arial" panose="020B0604020202020204" pitchFamily="34" charset="0"/>
              </a:rPr>
              <a:t>Cor verde CAU</a:t>
            </a:r>
          </a:p>
          <a:p>
            <a:pPr algn="ctr"/>
            <a:r>
              <a:rPr lang="pt-BR" sz="528" dirty="0">
                <a:solidFill>
                  <a:schemeClr val="bg1"/>
                </a:solidFill>
                <a:latin typeface="Arial" panose="020B0604020202020204" pitchFamily="34" charset="0"/>
                <a:cs typeface="Arial" panose="020B0604020202020204" pitchFamily="34" charset="0"/>
              </a:rPr>
              <a:t>Branco</a:t>
            </a:r>
          </a:p>
        </p:txBody>
      </p:sp>
      <p:sp>
        <p:nvSpPr>
          <p:cNvPr id="13" name="CaixaDeTexto 12"/>
          <p:cNvSpPr txBox="1"/>
          <p:nvPr/>
        </p:nvSpPr>
        <p:spPr>
          <a:xfrm>
            <a:off x="8764484" y="3748016"/>
            <a:ext cx="887413" cy="336054"/>
          </a:xfrm>
          <a:prstGeom prst="rect">
            <a:avLst/>
          </a:prstGeom>
          <a:noFill/>
        </p:spPr>
        <p:txBody>
          <a:bodyPr wrap="square" rtlCol="0">
            <a:spAutoFit/>
          </a:bodyPr>
          <a:lstStyle/>
          <a:p>
            <a:pPr algn="ctr"/>
            <a:r>
              <a:rPr lang="pt-BR" sz="528" dirty="0">
                <a:solidFill>
                  <a:schemeClr val="bg1"/>
                </a:solidFill>
                <a:latin typeface="Arial" panose="020B0604020202020204" pitchFamily="34" charset="0"/>
                <a:cs typeface="Arial" panose="020B0604020202020204" pitchFamily="34" charset="0"/>
              </a:rPr>
              <a:t>Arial, tamanho 6,5</a:t>
            </a:r>
          </a:p>
          <a:p>
            <a:pPr algn="ctr"/>
            <a:r>
              <a:rPr lang="pt-BR" sz="528" dirty="0">
                <a:solidFill>
                  <a:schemeClr val="bg1"/>
                </a:solidFill>
                <a:latin typeface="Arial" panose="020B0604020202020204" pitchFamily="34" charset="0"/>
                <a:cs typeface="Arial" panose="020B0604020202020204" pitchFamily="34" charset="0"/>
              </a:rPr>
              <a:t>Cor verde CAU</a:t>
            </a:r>
          </a:p>
          <a:p>
            <a:pPr algn="ctr"/>
            <a:r>
              <a:rPr lang="pt-BR" sz="528" dirty="0">
                <a:solidFill>
                  <a:schemeClr val="bg1"/>
                </a:solidFill>
                <a:latin typeface="Arial" panose="020B0604020202020204" pitchFamily="34" charset="0"/>
                <a:cs typeface="Arial" panose="020B0604020202020204" pitchFamily="34" charset="0"/>
              </a:rPr>
              <a:t>Branco</a:t>
            </a:r>
          </a:p>
        </p:txBody>
      </p:sp>
      <p:sp>
        <p:nvSpPr>
          <p:cNvPr id="14" name="CaixaDeTexto 13"/>
          <p:cNvSpPr txBox="1"/>
          <p:nvPr/>
        </p:nvSpPr>
        <p:spPr>
          <a:xfrm>
            <a:off x="1205281" y="3756087"/>
            <a:ext cx="887413" cy="336054"/>
          </a:xfrm>
          <a:prstGeom prst="rect">
            <a:avLst/>
          </a:prstGeom>
          <a:noFill/>
        </p:spPr>
        <p:txBody>
          <a:bodyPr wrap="square" rtlCol="0">
            <a:spAutoFit/>
          </a:bodyPr>
          <a:lstStyle/>
          <a:p>
            <a:pPr algn="ctr"/>
            <a:r>
              <a:rPr lang="pt-BR" sz="528" dirty="0">
                <a:solidFill>
                  <a:schemeClr val="bg1"/>
                </a:solidFill>
                <a:latin typeface="Arial" panose="020B0604020202020204" pitchFamily="34" charset="0"/>
                <a:cs typeface="Arial" panose="020B0604020202020204" pitchFamily="34" charset="0"/>
              </a:rPr>
              <a:t>Arial, tamanho 6,5</a:t>
            </a:r>
          </a:p>
          <a:p>
            <a:pPr algn="ctr"/>
            <a:r>
              <a:rPr lang="pt-BR" sz="528" dirty="0">
                <a:solidFill>
                  <a:schemeClr val="bg1"/>
                </a:solidFill>
                <a:latin typeface="Arial" panose="020B0604020202020204" pitchFamily="34" charset="0"/>
                <a:cs typeface="Arial" panose="020B0604020202020204" pitchFamily="34" charset="0"/>
              </a:rPr>
              <a:t>Cor verde CAU</a:t>
            </a:r>
          </a:p>
          <a:p>
            <a:pPr algn="ctr"/>
            <a:r>
              <a:rPr lang="pt-BR" sz="528" dirty="0">
                <a:solidFill>
                  <a:schemeClr val="bg1"/>
                </a:solidFill>
                <a:latin typeface="Arial" panose="020B0604020202020204" pitchFamily="34" charset="0"/>
                <a:cs typeface="Arial" panose="020B0604020202020204" pitchFamily="34" charset="0"/>
              </a:rPr>
              <a:t>Branco</a:t>
            </a:r>
          </a:p>
        </p:txBody>
      </p:sp>
      <p:sp>
        <p:nvSpPr>
          <p:cNvPr id="15" name="CaixaDeTexto 14"/>
          <p:cNvSpPr txBox="1"/>
          <p:nvPr/>
        </p:nvSpPr>
        <p:spPr>
          <a:xfrm>
            <a:off x="2332038" y="3792443"/>
            <a:ext cx="887413" cy="336054"/>
          </a:xfrm>
          <a:prstGeom prst="rect">
            <a:avLst/>
          </a:prstGeom>
          <a:noFill/>
        </p:spPr>
        <p:txBody>
          <a:bodyPr wrap="square" rtlCol="0">
            <a:spAutoFit/>
          </a:bodyPr>
          <a:lstStyle/>
          <a:p>
            <a:pPr algn="ctr"/>
            <a:r>
              <a:rPr lang="pt-BR" sz="528" dirty="0">
                <a:solidFill>
                  <a:srgbClr val="006871"/>
                </a:solidFill>
                <a:latin typeface="Arial" panose="020B0604020202020204" pitchFamily="34" charset="0"/>
                <a:cs typeface="Arial" panose="020B0604020202020204" pitchFamily="34" charset="0"/>
              </a:rPr>
              <a:t>Arial, tamanho 6,5</a:t>
            </a:r>
          </a:p>
          <a:p>
            <a:pPr algn="ctr"/>
            <a:r>
              <a:rPr lang="pt-BR" sz="528" dirty="0">
                <a:solidFill>
                  <a:srgbClr val="006871"/>
                </a:solidFill>
                <a:latin typeface="Arial" panose="020B0604020202020204" pitchFamily="34" charset="0"/>
                <a:cs typeface="Arial" panose="020B0604020202020204" pitchFamily="34" charset="0"/>
              </a:rPr>
              <a:t>Azul marinho CAU</a:t>
            </a:r>
          </a:p>
          <a:p>
            <a:pPr algn="ctr"/>
            <a:r>
              <a:rPr lang="pt-BR" sz="528" dirty="0">
                <a:solidFill>
                  <a:srgbClr val="006871"/>
                </a:solidFill>
                <a:latin typeface="Arial" panose="020B0604020202020204" pitchFamily="34" charset="0"/>
                <a:cs typeface="Arial" panose="020B0604020202020204" pitchFamily="34" charset="0"/>
              </a:rPr>
              <a:t>( R-0 G-57 B-68) </a:t>
            </a:r>
          </a:p>
        </p:txBody>
      </p:sp>
      <p:sp>
        <p:nvSpPr>
          <p:cNvPr id="16" name="CaixaDeTexto 15"/>
          <p:cNvSpPr txBox="1"/>
          <p:nvPr/>
        </p:nvSpPr>
        <p:spPr>
          <a:xfrm>
            <a:off x="3432705" y="3792443"/>
            <a:ext cx="887413" cy="336054"/>
          </a:xfrm>
          <a:prstGeom prst="rect">
            <a:avLst/>
          </a:prstGeom>
          <a:noFill/>
        </p:spPr>
        <p:txBody>
          <a:bodyPr wrap="square" rtlCol="0">
            <a:spAutoFit/>
          </a:bodyPr>
          <a:lstStyle/>
          <a:p>
            <a:pPr algn="ctr"/>
            <a:r>
              <a:rPr lang="pt-BR" sz="528" dirty="0">
                <a:solidFill>
                  <a:srgbClr val="006871"/>
                </a:solidFill>
                <a:latin typeface="Arial" panose="020B0604020202020204" pitchFamily="34" charset="0"/>
                <a:cs typeface="Arial" panose="020B0604020202020204" pitchFamily="34" charset="0"/>
              </a:rPr>
              <a:t>Arial, tamanho 6,5</a:t>
            </a:r>
          </a:p>
          <a:p>
            <a:pPr algn="ctr"/>
            <a:r>
              <a:rPr lang="pt-BR" sz="528" dirty="0">
                <a:solidFill>
                  <a:srgbClr val="006871"/>
                </a:solidFill>
                <a:latin typeface="Arial" panose="020B0604020202020204" pitchFamily="34" charset="0"/>
                <a:cs typeface="Arial" panose="020B0604020202020204" pitchFamily="34" charset="0"/>
              </a:rPr>
              <a:t>Azul marinho CAU</a:t>
            </a:r>
          </a:p>
          <a:p>
            <a:pPr algn="ctr"/>
            <a:r>
              <a:rPr lang="pt-BR" sz="528" dirty="0">
                <a:solidFill>
                  <a:srgbClr val="006871"/>
                </a:solidFill>
                <a:latin typeface="Arial" panose="020B0604020202020204" pitchFamily="34" charset="0"/>
                <a:cs typeface="Arial" panose="020B0604020202020204" pitchFamily="34" charset="0"/>
              </a:rPr>
              <a:t>( R-0 G-57 B-68) </a:t>
            </a:r>
          </a:p>
        </p:txBody>
      </p:sp>
      <p:sp>
        <p:nvSpPr>
          <p:cNvPr id="17" name="CaixaDeTexto 16"/>
          <p:cNvSpPr txBox="1"/>
          <p:nvPr/>
        </p:nvSpPr>
        <p:spPr>
          <a:xfrm>
            <a:off x="4519614" y="3792443"/>
            <a:ext cx="887413" cy="336054"/>
          </a:xfrm>
          <a:prstGeom prst="rect">
            <a:avLst/>
          </a:prstGeom>
          <a:noFill/>
        </p:spPr>
        <p:txBody>
          <a:bodyPr wrap="square" rtlCol="0">
            <a:spAutoFit/>
          </a:bodyPr>
          <a:lstStyle/>
          <a:p>
            <a:pPr algn="ctr"/>
            <a:r>
              <a:rPr lang="pt-BR" sz="528" dirty="0">
                <a:solidFill>
                  <a:srgbClr val="006871"/>
                </a:solidFill>
                <a:latin typeface="Arial" panose="020B0604020202020204" pitchFamily="34" charset="0"/>
                <a:cs typeface="Arial" panose="020B0604020202020204" pitchFamily="34" charset="0"/>
              </a:rPr>
              <a:t>Arial, tamanho 6,5</a:t>
            </a:r>
          </a:p>
          <a:p>
            <a:pPr algn="ctr"/>
            <a:r>
              <a:rPr lang="pt-BR" sz="528" dirty="0">
                <a:solidFill>
                  <a:srgbClr val="006871"/>
                </a:solidFill>
                <a:latin typeface="Arial" panose="020B0604020202020204" pitchFamily="34" charset="0"/>
                <a:cs typeface="Arial" panose="020B0604020202020204" pitchFamily="34" charset="0"/>
              </a:rPr>
              <a:t>Azul marinho CAU</a:t>
            </a:r>
          </a:p>
          <a:p>
            <a:pPr algn="ctr"/>
            <a:r>
              <a:rPr lang="pt-BR" sz="528" dirty="0">
                <a:solidFill>
                  <a:srgbClr val="006871"/>
                </a:solidFill>
                <a:latin typeface="Arial" panose="020B0604020202020204" pitchFamily="34" charset="0"/>
                <a:cs typeface="Arial" panose="020B0604020202020204" pitchFamily="34" charset="0"/>
              </a:rPr>
              <a:t>( R-0 G-57 B-68) </a:t>
            </a:r>
          </a:p>
        </p:txBody>
      </p:sp>
      <p:sp>
        <p:nvSpPr>
          <p:cNvPr id="18" name="CaixaDeTexto 17"/>
          <p:cNvSpPr txBox="1"/>
          <p:nvPr/>
        </p:nvSpPr>
        <p:spPr>
          <a:xfrm>
            <a:off x="5585884" y="3792443"/>
            <a:ext cx="887413" cy="336054"/>
          </a:xfrm>
          <a:prstGeom prst="rect">
            <a:avLst/>
          </a:prstGeom>
          <a:noFill/>
        </p:spPr>
        <p:txBody>
          <a:bodyPr wrap="square" rtlCol="0">
            <a:spAutoFit/>
          </a:bodyPr>
          <a:lstStyle/>
          <a:p>
            <a:pPr algn="ctr"/>
            <a:r>
              <a:rPr lang="pt-BR" sz="528" dirty="0">
                <a:solidFill>
                  <a:srgbClr val="006871"/>
                </a:solidFill>
                <a:latin typeface="Arial" panose="020B0604020202020204" pitchFamily="34" charset="0"/>
                <a:cs typeface="Arial" panose="020B0604020202020204" pitchFamily="34" charset="0"/>
              </a:rPr>
              <a:t>Arial, tamanho 6,5</a:t>
            </a:r>
          </a:p>
          <a:p>
            <a:pPr algn="ctr"/>
            <a:r>
              <a:rPr lang="pt-BR" sz="528" dirty="0">
                <a:solidFill>
                  <a:srgbClr val="006871"/>
                </a:solidFill>
                <a:latin typeface="Arial" panose="020B0604020202020204" pitchFamily="34" charset="0"/>
                <a:cs typeface="Arial" panose="020B0604020202020204" pitchFamily="34" charset="0"/>
              </a:rPr>
              <a:t>Azul marinho CAU</a:t>
            </a:r>
          </a:p>
          <a:p>
            <a:pPr algn="ctr"/>
            <a:r>
              <a:rPr lang="pt-BR" sz="528" dirty="0">
                <a:solidFill>
                  <a:srgbClr val="006871"/>
                </a:solidFill>
                <a:latin typeface="Arial" panose="020B0604020202020204" pitchFamily="34" charset="0"/>
                <a:cs typeface="Arial" panose="020B0604020202020204" pitchFamily="34" charset="0"/>
              </a:rPr>
              <a:t>( R-0 G-57 B-68) </a:t>
            </a:r>
          </a:p>
        </p:txBody>
      </p:sp>
      <p:sp>
        <p:nvSpPr>
          <p:cNvPr id="19" name="CaixaDeTexto 18"/>
          <p:cNvSpPr txBox="1"/>
          <p:nvPr/>
        </p:nvSpPr>
        <p:spPr>
          <a:xfrm>
            <a:off x="6674263" y="3792443"/>
            <a:ext cx="887413" cy="336054"/>
          </a:xfrm>
          <a:prstGeom prst="rect">
            <a:avLst/>
          </a:prstGeom>
          <a:noFill/>
        </p:spPr>
        <p:txBody>
          <a:bodyPr wrap="square" rtlCol="0">
            <a:spAutoFit/>
          </a:bodyPr>
          <a:lstStyle/>
          <a:p>
            <a:pPr algn="ctr"/>
            <a:r>
              <a:rPr lang="pt-BR" sz="528" dirty="0">
                <a:solidFill>
                  <a:srgbClr val="006871"/>
                </a:solidFill>
                <a:latin typeface="Arial" panose="020B0604020202020204" pitchFamily="34" charset="0"/>
                <a:cs typeface="Arial" panose="020B0604020202020204" pitchFamily="34" charset="0"/>
              </a:rPr>
              <a:t>Arial, tamanho 6,5</a:t>
            </a:r>
          </a:p>
          <a:p>
            <a:pPr algn="ctr"/>
            <a:r>
              <a:rPr lang="pt-BR" sz="528" dirty="0">
                <a:solidFill>
                  <a:srgbClr val="006871"/>
                </a:solidFill>
                <a:latin typeface="Arial" panose="020B0604020202020204" pitchFamily="34" charset="0"/>
                <a:cs typeface="Arial" panose="020B0604020202020204" pitchFamily="34" charset="0"/>
              </a:rPr>
              <a:t>Azul marinho CAU</a:t>
            </a:r>
          </a:p>
          <a:p>
            <a:pPr algn="ctr"/>
            <a:r>
              <a:rPr lang="pt-BR" sz="528" dirty="0">
                <a:solidFill>
                  <a:srgbClr val="006871"/>
                </a:solidFill>
                <a:latin typeface="Arial" panose="020B0604020202020204" pitchFamily="34" charset="0"/>
                <a:cs typeface="Arial" panose="020B0604020202020204" pitchFamily="34" charset="0"/>
              </a:rPr>
              <a:t>( R-0 G-57 B-68) </a:t>
            </a:r>
          </a:p>
        </p:txBody>
      </p:sp>
      <p:sp>
        <p:nvSpPr>
          <p:cNvPr id="20" name="CaixaDeTexto 19"/>
          <p:cNvSpPr txBox="1"/>
          <p:nvPr/>
        </p:nvSpPr>
        <p:spPr>
          <a:xfrm>
            <a:off x="7762640" y="3792443"/>
            <a:ext cx="887413" cy="336054"/>
          </a:xfrm>
          <a:prstGeom prst="rect">
            <a:avLst/>
          </a:prstGeom>
          <a:noFill/>
        </p:spPr>
        <p:txBody>
          <a:bodyPr wrap="square" rtlCol="0">
            <a:spAutoFit/>
          </a:bodyPr>
          <a:lstStyle/>
          <a:p>
            <a:pPr algn="ctr"/>
            <a:r>
              <a:rPr lang="pt-BR" sz="528" dirty="0">
                <a:solidFill>
                  <a:srgbClr val="006871"/>
                </a:solidFill>
                <a:latin typeface="Arial" panose="020B0604020202020204" pitchFamily="34" charset="0"/>
                <a:cs typeface="Arial" panose="020B0604020202020204" pitchFamily="34" charset="0"/>
              </a:rPr>
              <a:t>Arial, tamanho 6,5</a:t>
            </a:r>
          </a:p>
          <a:p>
            <a:pPr algn="ctr"/>
            <a:r>
              <a:rPr lang="pt-BR" sz="528" dirty="0">
                <a:solidFill>
                  <a:srgbClr val="006871"/>
                </a:solidFill>
                <a:latin typeface="Arial" panose="020B0604020202020204" pitchFamily="34" charset="0"/>
                <a:cs typeface="Arial" panose="020B0604020202020204" pitchFamily="34" charset="0"/>
              </a:rPr>
              <a:t>Azul marinho CAU</a:t>
            </a:r>
          </a:p>
          <a:p>
            <a:pPr algn="ctr"/>
            <a:r>
              <a:rPr lang="pt-BR" sz="528" dirty="0">
                <a:solidFill>
                  <a:srgbClr val="006871"/>
                </a:solidFill>
                <a:latin typeface="Arial" panose="020B0604020202020204" pitchFamily="34" charset="0"/>
                <a:cs typeface="Arial" panose="020B0604020202020204" pitchFamily="34" charset="0"/>
              </a:rPr>
              <a:t>( R-0 G-57 B-68) </a:t>
            </a:r>
          </a:p>
        </p:txBody>
      </p:sp>
      <p:sp>
        <p:nvSpPr>
          <p:cNvPr id="21" name="CaixaDeTexto 20"/>
          <p:cNvSpPr txBox="1"/>
          <p:nvPr/>
        </p:nvSpPr>
        <p:spPr>
          <a:xfrm>
            <a:off x="3305984" y="2999307"/>
            <a:ext cx="887413" cy="336054"/>
          </a:xfrm>
          <a:prstGeom prst="rect">
            <a:avLst/>
          </a:prstGeom>
          <a:noFill/>
        </p:spPr>
        <p:txBody>
          <a:bodyPr wrap="square" rtlCol="0">
            <a:spAutoFit/>
          </a:bodyPr>
          <a:lstStyle/>
          <a:p>
            <a:pPr algn="ctr"/>
            <a:r>
              <a:rPr lang="pt-BR" sz="528" dirty="0">
                <a:solidFill>
                  <a:srgbClr val="003944"/>
                </a:solidFill>
                <a:latin typeface="Arial" panose="020B0604020202020204" pitchFamily="34" charset="0"/>
                <a:cs typeface="Arial" panose="020B0604020202020204" pitchFamily="34" charset="0"/>
              </a:rPr>
              <a:t>Arial, tamanho 6,5</a:t>
            </a:r>
          </a:p>
          <a:p>
            <a:pPr algn="ctr"/>
            <a:r>
              <a:rPr lang="pt-BR" sz="528" dirty="0">
                <a:solidFill>
                  <a:srgbClr val="003944"/>
                </a:solidFill>
                <a:latin typeface="Arial" panose="020B0604020202020204" pitchFamily="34" charset="0"/>
                <a:cs typeface="Arial" panose="020B0604020202020204" pitchFamily="34" charset="0"/>
              </a:rPr>
              <a:t>Azul marinho CAU</a:t>
            </a:r>
          </a:p>
          <a:p>
            <a:pPr algn="ctr"/>
            <a:r>
              <a:rPr lang="pt-BR" sz="528" dirty="0">
                <a:solidFill>
                  <a:srgbClr val="003944"/>
                </a:solidFill>
                <a:latin typeface="Arial" panose="020B0604020202020204" pitchFamily="34" charset="0"/>
                <a:cs typeface="Arial" panose="020B0604020202020204" pitchFamily="34" charset="0"/>
              </a:rPr>
              <a:t>( R-0 G-57 B-68) </a:t>
            </a:r>
          </a:p>
        </p:txBody>
      </p:sp>
      <p:sp>
        <p:nvSpPr>
          <p:cNvPr id="22" name="CaixaDeTexto 21"/>
          <p:cNvSpPr txBox="1"/>
          <p:nvPr/>
        </p:nvSpPr>
        <p:spPr>
          <a:xfrm>
            <a:off x="3432705" y="3142937"/>
            <a:ext cx="887413" cy="336054"/>
          </a:xfrm>
          <a:prstGeom prst="rect">
            <a:avLst/>
          </a:prstGeom>
          <a:noFill/>
        </p:spPr>
        <p:txBody>
          <a:bodyPr wrap="square" rtlCol="0">
            <a:spAutoFit/>
          </a:bodyPr>
          <a:lstStyle/>
          <a:p>
            <a:pPr algn="ctr"/>
            <a:r>
              <a:rPr lang="pt-BR" sz="528" dirty="0">
                <a:solidFill>
                  <a:srgbClr val="003944"/>
                </a:solidFill>
                <a:latin typeface="Arial" panose="020B0604020202020204" pitchFamily="34" charset="0"/>
                <a:cs typeface="Arial" panose="020B0604020202020204" pitchFamily="34" charset="0"/>
              </a:rPr>
              <a:t>Arial, tamanho 6,5</a:t>
            </a:r>
          </a:p>
          <a:p>
            <a:pPr algn="ctr"/>
            <a:r>
              <a:rPr lang="pt-BR" sz="528" dirty="0">
                <a:solidFill>
                  <a:srgbClr val="003944"/>
                </a:solidFill>
                <a:latin typeface="Arial" panose="020B0604020202020204" pitchFamily="34" charset="0"/>
                <a:cs typeface="Arial" panose="020B0604020202020204" pitchFamily="34" charset="0"/>
              </a:rPr>
              <a:t>Azul marinho CAU</a:t>
            </a:r>
          </a:p>
          <a:p>
            <a:pPr algn="ctr"/>
            <a:r>
              <a:rPr lang="pt-BR" sz="528" dirty="0">
                <a:solidFill>
                  <a:srgbClr val="003944"/>
                </a:solidFill>
                <a:latin typeface="Arial" panose="020B0604020202020204" pitchFamily="34" charset="0"/>
                <a:cs typeface="Arial" panose="020B0604020202020204" pitchFamily="34" charset="0"/>
              </a:rPr>
              <a:t>( R-0 G-57 B-68) </a:t>
            </a:r>
          </a:p>
        </p:txBody>
      </p:sp>
      <p:sp>
        <p:nvSpPr>
          <p:cNvPr id="23" name="CaixaDeTexto 22"/>
          <p:cNvSpPr txBox="1"/>
          <p:nvPr/>
        </p:nvSpPr>
        <p:spPr>
          <a:xfrm>
            <a:off x="4475640" y="3142936"/>
            <a:ext cx="887413" cy="336054"/>
          </a:xfrm>
          <a:prstGeom prst="rect">
            <a:avLst/>
          </a:prstGeom>
          <a:noFill/>
        </p:spPr>
        <p:txBody>
          <a:bodyPr wrap="square" rtlCol="0">
            <a:spAutoFit/>
          </a:bodyPr>
          <a:lstStyle/>
          <a:p>
            <a:pPr algn="ctr"/>
            <a:r>
              <a:rPr lang="pt-BR" sz="528" dirty="0">
                <a:solidFill>
                  <a:srgbClr val="003944"/>
                </a:solidFill>
                <a:latin typeface="Arial" panose="020B0604020202020204" pitchFamily="34" charset="0"/>
                <a:cs typeface="Arial" panose="020B0604020202020204" pitchFamily="34" charset="0"/>
              </a:rPr>
              <a:t>Arial, tamanho 6,5</a:t>
            </a:r>
          </a:p>
          <a:p>
            <a:pPr algn="ctr"/>
            <a:r>
              <a:rPr lang="pt-BR" sz="528" dirty="0">
                <a:solidFill>
                  <a:srgbClr val="003944"/>
                </a:solidFill>
                <a:latin typeface="Arial" panose="020B0604020202020204" pitchFamily="34" charset="0"/>
                <a:cs typeface="Arial" panose="020B0604020202020204" pitchFamily="34" charset="0"/>
              </a:rPr>
              <a:t>Azul marinho CAU</a:t>
            </a:r>
          </a:p>
          <a:p>
            <a:pPr algn="ctr"/>
            <a:r>
              <a:rPr lang="pt-BR" sz="528" dirty="0">
                <a:solidFill>
                  <a:srgbClr val="003944"/>
                </a:solidFill>
                <a:latin typeface="Arial" panose="020B0604020202020204" pitchFamily="34" charset="0"/>
                <a:cs typeface="Arial" panose="020B0604020202020204" pitchFamily="34" charset="0"/>
              </a:rPr>
              <a:t>( R-0 G-57 B-68) </a:t>
            </a:r>
          </a:p>
        </p:txBody>
      </p:sp>
      <p:sp>
        <p:nvSpPr>
          <p:cNvPr id="24" name="CaixaDeTexto 23"/>
          <p:cNvSpPr txBox="1"/>
          <p:nvPr/>
        </p:nvSpPr>
        <p:spPr>
          <a:xfrm>
            <a:off x="5585884" y="3142936"/>
            <a:ext cx="887413" cy="336054"/>
          </a:xfrm>
          <a:prstGeom prst="rect">
            <a:avLst/>
          </a:prstGeom>
          <a:noFill/>
        </p:spPr>
        <p:txBody>
          <a:bodyPr wrap="square" rtlCol="0">
            <a:spAutoFit/>
          </a:bodyPr>
          <a:lstStyle/>
          <a:p>
            <a:pPr algn="ctr"/>
            <a:r>
              <a:rPr lang="pt-BR" sz="528" dirty="0">
                <a:solidFill>
                  <a:srgbClr val="003944"/>
                </a:solidFill>
                <a:latin typeface="Arial" panose="020B0604020202020204" pitchFamily="34" charset="0"/>
                <a:cs typeface="Arial" panose="020B0604020202020204" pitchFamily="34" charset="0"/>
              </a:rPr>
              <a:t>Arial, tamanho 6,5</a:t>
            </a:r>
          </a:p>
          <a:p>
            <a:pPr algn="ctr"/>
            <a:r>
              <a:rPr lang="pt-BR" sz="528" dirty="0">
                <a:solidFill>
                  <a:srgbClr val="003944"/>
                </a:solidFill>
                <a:latin typeface="Arial" panose="020B0604020202020204" pitchFamily="34" charset="0"/>
                <a:cs typeface="Arial" panose="020B0604020202020204" pitchFamily="34" charset="0"/>
              </a:rPr>
              <a:t>Azul marinho CAU</a:t>
            </a:r>
          </a:p>
          <a:p>
            <a:pPr algn="ctr"/>
            <a:r>
              <a:rPr lang="pt-BR" sz="528" dirty="0">
                <a:solidFill>
                  <a:srgbClr val="003944"/>
                </a:solidFill>
                <a:latin typeface="Arial" panose="020B0604020202020204" pitchFamily="34" charset="0"/>
                <a:cs typeface="Arial" panose="020B0604020202020204" pitchFamily="34" charset="0"/>
              </a:rPr>
              <a:t>( R-0 G-57 B-68) </a:t>
            </a:r>
          </a:p>
        </p:txBody>
      </p:sp>
      <p:pic>
        <p:nvPicPr>
          <p:cNvPr id="3" name="Imagem 2"/>
          <p:cNvPicPr>
            <a:picLocks noChangeAspect="1"/>
          </p:cNvPicPr>
          <p:nvPr/>
        </p:nvPicPr>
        <p:blipFill rotWithShape="1">
          <a:blip r:embed="rId2" cstate="print"/>
          <a:srcRect b="33834"/>
          <a:stretch/>
        </p:blipFill>
        <p:spPr>
          <a:xfrm>
            <a:off x="95071" y="1058189"/>
            <a:ext cx="9295084" cy="3115019"/>
          </a:xfrm>
          <a:prstGeom prst="rect">
            <a:avLst/>
          </a:prstGeom>
        </p:spPr>
      </p:pic>
      <p:sp>
        <p:nvSpPr>
          <p:cNvPr id="25" name="CaixaDeTexto 24"/>
          <p:cNvSpPr txBox="1"/>
          <p:nvPr/>
        </p:nvSpPr>
        <p:spPr>
          <a:xfrm>
            <a:off x="1181705" y="3733800"/>
            <a:ext cx="887413" cy="192360"/>
          </a:xfrm>
          <a:prstGeom prst="rect">
            <a:avLst/>
          </a:prstGeom>
          <a:noFill/>
        </p:spPr>
        <p:txBody>
          <a:bodyPr wrap="square" rtlCol="0">
            <a:spAutoFit/>
          </a:bodyPr>
          <a:lstStyle/>
          <a:p>
            <a:pPr algn="ctr"/>
            <a:r>
              <a:rPr lang="pt-BR" sz="650" b="1" dirty="0" smtClean="0">
                <a:solidFill>
                  <a:schemeClr val="bg1"/>
                </a:solidFill>
                <a:latin typeface="Arial" panose="020B0604020202020204" pitchFamily="34" charset="0"/>
                <a:cs typeface="Arial" panose="020B0604020202020204" pitchFamily="34" charset="0"/>
              </a:rPr>
              <a:t>2</a:t>
            </a:r>
            <a:endParaRPr lang="pt-BR" sz="650" b="1" dirty="0">
              <a:solidFill>
                <a:schemeClr val="bg1"/>
              </a:solidFill>
              <a:latin typeface="Arial" panose="020B0604020202020204" pitchFamily="34" charset="0"/>
              <a:cs typeface="Arial" panose="020B0604020202020204" pitchFamily="34" charset="0"/>
            </a:endParaRPr>
          </a:p>
        </p:txBody>
      </p:sp>
      <p:sp>
        <p:nvSpPr>
          <p:cNvPr id="26" name="CaixaDeTexto 25"/>
          <p:cNvSpPr txBox="1"/>
          <p:nvPr/>
        </p:nvSpPr>
        <p:spPr>
          <a:xfrm>
            <a:off x="2158971" y="3733800"/>
            <a:ext cx="887413" cy="192360"/>
          </a:xfrm>
          <a:prstGeom prst="rect">
            <a:avLst/>
          </a:prstGeom>
          <a:noFill/>
        </p:spPr>
        <p:txBody>
          <a:bodyPr wrap="square" rtlCol="0">
            <a:spAutoFit/>
          </a:bodyPr>
          <a:lstStyle/>
          <a:p>
            <a:pPr algn="ctr"/>
            <a:r>
              <a:rPr lang="pt-BR" sz="650" b="1" dirty="0" smtClean="0">
                <a:solidFill>
                  <a:schemeClr val="bg1"/>
                </a:solidFill>
                <a:latin typeface="Arial" panose="020B0604020202020204" pitchFamily="34" charset="0"/>
                <a:cs typeface="Arial" panose="020B0604020202020204" pitchFamily="34" charset="0"/>
              </a:rPr>
              <a:t>2</a:t>
            </a:r>
            <a:endParaRPr lang="pt-BR" sz="650" b="1" dirty="0">
              <a:solidFill>
                <a:schemeClr val="bg1"/>
              </a:solidFill>
              <a:latin typeface="Arial" panose="020B0604020202020204" pitchFamily="34" charset="0"/>
              <a:cs typeface="Arial" panose="020B0604020202020204" pitchFamily="34" charset="0"/>
            </a:endParaRPr>
          </a:p>
        </p:txBody>
      </p:sp>
      <p:sp>
        <p:nvSpPr>
          <p:cNvPr id="27" name="CaixaDeTexto 26"/>
          <p:cNvSpPr txBox="1"/>
          <p:nvPr/>
        </p:nvSpPr>
        <p:spPr>
          <a:xfrm>
            <a:off x="3219451" y="3733800"/>
            <a:ext cx="887413" cy="192360"/>
          </a:xfrm>
          <a:prstGeom prst="rect">
            <a:avLst/>
          </a:prstGeom>
          <a:noFill/>
        </p:spPr>
        <p:txBody>
          <a:bodyPr wrap="square" rtlCol="0">
            <a:spAutoFit/>
          </a:bodyPr>
          <a:lstStyle/>
          <a:p>
            <a:pPr algn="ctr"/>
            <a:r>
              <a:rPr lang="pt-BR" sz="650" b="1" dirty="0" smtClean="0">
                <a:solidFill>
                  <a:schemeClr val="bg1"/>
                </a:solidFill>
                <a:latin typeface="Arial" panose="020B0604020202020204" pitchFamily="34" charset="0"/>
                <a:cs typeface="Arial" panose="020B0604020202020204" pitchFamily="34" charset="0"/>
              </a:rPr>
              <a:t>2</a:t>
            </a:r>
            <a:endParaRPr lang="pt-BR" sz="650" b="1" dirty="0">
              <a:solidFill>
                <a:schemeClr val="bg1"/>
              </a:solidFill>
              <a:latin typeface="Arial" panose="020B0604020202020204" pitchFamily="34" charset="0"/>
              <a:cs typeface="Arial" panose="020B0604020202020204" pitchFamily="34" charset="0"/>
            </a:endParaRPr>
          </a:p>
        </p:txBody>
      </p:sp>
      <p:sp>
        <p:nvSpPr>
          <p:cNvPr id="28" name="CaixaDeTexto 27"/>
          <p:cNvSpPr txBox="1"/>
          <p:nvPr/>
        </p:nvSpPr>
        <p:spPr>
          <a:xfrm>
            <a:off x="4517099" y="3733800"/>
            <a:ext cx="887413" cy="192360"/>
          </a:xfrm>
          <a:prstGeom prst="rect">
            <a:avLst/>
          </a:prstGeom>
          <a:noFill/>
        </p:spPr>
        <p:txBody>
          <a:bodyPr wrap="square" rtlCol="0">
            <a:spAutoFit/>
          </a:bodyPr>
          <a:lstStyle/>
          <a:p>
            <a:pPr algn="ctr"/>
            <a:r>
              <a:rPr lang="pt-BR" sz="650" b="1" dirty="0" smtClean="0">
                <a:solidFill>
                  <a:schemeClr val="bg1"/>
                </a:solidFill>
                <a:latin typeface="Arial" panose="020B0604020202020204" pitchFamily="34" charset="0"/>
                <a:cs typeface="Arial" panose="020B0604020202020204" pitchFamily="34" charset="0"/>
              </a:rPr>
              <a:t>4</a:t>
            </a:r>
            <a:endParaRPr lang="pt-BR" sz="650" b="1" dirty="0">
              <a:solidFill>
                <a:schemeClr val="bg1"/>
              </a:solidFill>
              <a:latin typeface="Arial" panose="020B0604020202020204" pitchFamily="34" charset="0"/>
              <a:cs typeface="Arial" panose="020B0604020202020204" pitchFamily="34" charset="0"/>
            </a:endParaRPr>
          </a:p>
        </p:txBody>
      </p:sp>
      <p:sp>
        <p:nvSpPr>
          <p:cNvPr id="29" name="CaixaDeTexto 28"/>
          <p:cNvSpPr txBox="1"/>
          <p:nvPr/>
        </p:nvSpPr>
        <p:spPr>
          <a:xfrm>
            <a:off x="5487062" y="3733800"/>
            <a:ext cx="887413" cy="192360"/>
          </a:xfrm>
          <a:prstGeom prst="rect">
            <a:avLst/>
          </a:prstGeom>
          <a:noFill/>
        </p:spPr>
        <p:txBody>
          <a:bodyPr wrap="square" rtlCol="0">
            <a:spAutoFit/>
          </a:bodyPr>
          <a:lstStyle/>
          <a:p>
            <a:pPr algn="ctr"/>
            <a:r>
              <a:rPr lang="pt-BR" sz="650" b="1" dirty="0" smtClean="0">
                <a:solidFill>
                  <a:schemeClr val="bg1"/>
                </a:solidFill>
                <a:latin typeface="Arial" panose="020B0604020202020204" pitchFamily="34" charset="0"/>
                <a:cs typeface="Arial" panose="020B0604020202020204" pitchFamily="34" charset="0"/>
              </a:rPr>
              <a:t>1</a:t>
            </a:r>
            <a:endParaRPr lang="pt-BR" sz="650" b="1" dirty="0">
              <a:solidFill>
                <a:schemeClr val="bg1"/>
              </a:solidFill>
              <a:latin typeface="Arial" panose="020B0604020202020204" pitchFamily="34" charset="0"/>
              <a:cs typeface="Arial" panose="020B0604020202020204" pitchFamily="34" charset="0"/>
            </a:endParaRPr>
          </a:p>
        </p:txBody>
      </p:sp>
      <p:sp>
        <p:nvSpPr>
          <p:cNvPr id="30" name="CaixaDeTexto 29"/>
          <p:cNvSpPr txBox="1"/>
          <p:nvPr/>
        </p:nvSpPr>
        <p:spPr>
          <a:xfrm>
            <a:off x="6386864" y="3733800"/>
            <a:ext cx="887413" cy="192360"/>
          </a:xfrm>
          <a:prstGeom prst="rect">
            <a:avLst/>
          </a:prstGeom>
          <a:noFill/>
        </p:spPr>
        <p:txBody>
          <a:bodyPr wrap="square" rtlCol="0">
            <a:spAutoFit/>
          </a:bodyPr>
          <a:lstStyle/>
          <a:p>
            <a:pPr algn="ctr"/>
            <a:r>
              <a:rPr lang="pt-BR" sz="650" b="1" dirty="0" smtClean="0">
                <a:solidFill>
                  <a:schemeClr val="bg1"/>
                </a:solidFill>
                <a:latin typeface="Arial" panose="020B0604020202020204" pitchFamily="34" charset="0"/>
                <a:cs typeface="Arial" panose="020B0604020202020204" pitchFamily="34" charset="0"/>
              </a:rPr>
              <a:t>-</a:t>
            </a:r>
            <a:endParaRPr lang="pt-BR" sz="650" b="1" dirty="0">
              <a:solidFill>
                <a:schemeClr val="bg1"/>
              </a:solidFill>
              <a:latin typeface="Arial" panose="020B0604020202020204" pitchFamily="34" charset="0"/>
              <a:cs typeface="Arial" panose="020B0604020202020204" pitchFamily="34" charset="0"/>
            </a:endParaRPr>
          </a:p>
        </p:txBody>
      </p:sp>
      <p:sp>
        <p:nvSpPr>
          <p:cNvPr id="31" name="CaixaDeTexto 30"/>
          <p:cNvSpPr txBox="1"/>
          <p:nvPr/>
        </p:nvSpPr>
        <p:spPr>
          <a:xfrm>
            <a:off x="7392776" y="3733800"/>
            <a:ext cx="887413" cy="192360"/>
          </a:xfrm>
          <a:prstGeom prst="rect">
            <a:avLst/>
          </a:prstGeom>
          <a:noFill/>
        </p:spPr>
        <p:txBody>
          <a:bodyPr wrap="square" rtlCol="0">
            <a:spAutoFit/>
          </a:bodyPr>
          <a:lstStyle/>
          <a:p>
            <a:pPr algn="ctr"/>
            <a:r>
              <a:rPr lang="pt-BR" sz="650" b="1" dirty="0" smtClean="0">
                <a:solidFill>
                  <a:schemeClr val="bg1"/>
                </a:solidFill>
                <a:latin typeface="Arial" panose="020B0604020202020204" pitchFamily="34" charset="0"/>
                <a:cs typeface="Arial" panose="020B0604020202020204" pitchFamily="34" charset="0"/>
              </a:rPr>
              <a:t>1</a:t>
            </a:r>
            <a:endParaRPr lang="pt-BR" sz="650" b="1" dirty="0">
              <a:solidFill>
                <a:schemeClr val="bg1"/>
              </a:solidFill>
              <a:latin typeface="Arial" panose="020B0604020202020204" pitchFamily="34" charset="0"/>
              <a:cs typeface="Arial" panose="020B0604020202020204" pitchFamily="34" charset="0"/>
            </a:endParaRPr>
          </a:p>
        </p:txBody>
      </p:sp>
      <p:sp>
        <p:nvSpPr>
          <p:cNvPr id="32" name="CaixaDeTexto 31"/>
          <p:cNvSpPr txBox="1"/>
          <p:nvPr/>
        </p:nvSpPr>
        <p:spPr>
          <a:xfrm>
            <a:off x="8411079" y="3733800"/>
            <a:ext cx="887413" cy="192360"/>
          </a:xfrm>
          <a:prstGeom prst="rect">
            <a:avLst/>
          </a:prstGeom>
          <a:noFill/>
        </p:spPr>
        <p:txBody>
          <a:bodyPr wrap="square" rtlCol="0">
            <a:spAutoFit/>
          </a:bodyPr>
          <a:lstStyle/>
          <a:p>
            <a:pPr algn="ctr"/>
            <a:r>
              <a:rPr lang="pt-BR" sz="650" b="1" dirty="0" smtClean="0">
                <a:solidFill>
                  <a:schemeClr val="bg1"/>
                </a:solidFill>
                <a:latin typeface="Arial" panose="020B0604020202020204" pitchFamily="34" charset="0"/>
                <a:cs typeface="Arial" panose="020B0604020202020204" pitchFamily="34" charset="0"/>
              </a:rPr>
              <a:t>1</a:t>
            </a:r>
            <a:endParaRPr lang="pt-BR" sz="650" b="1" dirty="0">
              <a:solidFill>
                <a:schemeClr val="bg1"/>
              </a:solidFill>
              <a:latin typeface="Arial" panose="020B0604020202020204" pitchFamily="34" charset="0"/>
              <a:cs typeface="Arial" panose="020B0604020202020204" pitchFamily="34" charset="0"/>
            </a:endParaRPr>
          </a:p>
        </p:txBody>
      </p:sp>
      <p:sp>
        <p:nvSpPr>
          <p:cNvPr id="33" name="CaixaDeTexto 32"/>
          <p:cNvSpPr txBox="1"/>
          <p:nvPr/>
        </p:nvSpPr>
        <p:spPr>
          <a:xfrm>
            <a:off x="3219451" y="2999308"/>
            <a:ext cx="1100667" cy="461665"/>
          </a:xfrm>
          <a:prstGeom prst="rect">
            <a:avLst/>
          </a:prstGeom>
          <a:noFill/>
        </p:spPr>
        <p:txBody>
          <a:bodyPr wrap="square" rtlCol="0">
            <a:spAutoFit/>
          </a:bodyPr>
          <a:lstStyle/>
          <a:p>
            <a:pPr algn="ctr"/>
            <a:r>
              <a:rPr lang="pt-BR" sz="600" dirty="0" smtClean="0">
                <a:solidFill>
                  <a:srgbClr val="003944"/>
                </a:solidFill>
                <a:latin typeface="Arial" panose="020B0604020202020204" pitchFamily="34" charset="0"/>
                <a:cs typeface="Arial" panose="020B0604020202020204" pitchFamily="34" charset="0"/>
              </a:rPr>
              <a:t>Assegurar a eficácia no relacionamento e comunicação com a Sociedade.</a:t>
            </a:r>
            <a:endParaRPr lang="pt-BR" sz="600" dirty="0">
              <a:solidFill>
                <a:srgbClr val="003944"/>
              </a:solidFill>
              <a:latin typeface="Arial" panose="020B0604020202020204" pitchFamily="34" charset="0"/>
              <a:cs typeface="Arial" panose="020B0604020202020204" pitchFamily="34" charset="0"/>
            </a:endParaRPr>
          </a:p>
        </p:txBody>
      </p:sp>
      <p:sp>
        <p:nvSpPr>
          <p:cNvPr id="34" name="CaixaDeTexto 33"/>
          <p:cNvSpPr txBox="1"/>
          <p:nvPr/>
        </p:nvSpPr>
        <p:spPr>
          <a:xfrm>
            <a:off x="4446838" y="2895600"/>
            <a:ext cx="1139045" cy="553998"/>
          </a:xfrm>
          <a:prstGeom prst="rect">
            <a:avLst/>
          </a:prstGeom>
          <a:noFill/>
        </p:spPr>
        <p:txBody>
          <a:bodyPr wrap="square" rtlCol="0">
            <a:spAutoFit/>
          </a:bodyPr>
          <a:lstStyle/>
          <a:p>
            <a:pPr lvl="0" algn="ctr"/>
            <a:r>
              <a:rPr lang="pt-BR" sz="600" dirty="0" smtClean="0">
                <a:solidFill>
                  <a:srgbClr val="003944"/>
                </a:solidFill>
                <a:latin typeface="Arial" panose="020B0604020202020204" pitchFamily="34" charset="0"/>
                <a:cs typeface="Arial" panose="020B0604020202020204" pitchFamily="34" charset="0"/>
              </a:rPr>
              <a:t>Estimular o conhecimento, o uso de processos criativos e a difusão das melhores práticas em Arquitetura e Urbanismo.</a:t>
            </a:r>
            <a:endParaRPr lang="pt-BR" sz="600" dirty="0">
              <a:solidFill>
                <a:srgbClr val="003944"/>
              </a:solidFill>
              <a:latin typeface="Arial" panose="020B0604020202020204" pitchFamily="34" charset="0"/>
              <a:cs typeface="Arial" panose="020B0604020202020204" pitchFamily="34" charset="0"/>
            </a:endParaRPr>
          </a:p>
        </p:txBody>
      </p:sp>
      <p:sp>
        <p:nvSpPr>
          <p:cNvPr id="36" name="CaixaDeTexto 35"/>
          <p:cNvSpPr txBox="1"/>
          <p:nvPr/>
        </p:nvSpPr>
        <p:spPr>
          <a:xfrm>
            <a:off x="2158971" y="2445141"/>
            <a:ext cx="887413" cy="192360"/>
          </a:xfrm>
          <a:prstGeom prst="rect">
            <a:avLst/>
          </a:prstGeom>
          <a:noFill/>
        </p:spPr>
        <p:txBody>
          <a:bodyPr wrap="square" rtlCol="0" anchor="ctr">
            <a:spAutoFit/>
          </a:bodyPr>
          <a:lstStyle/>
          <a:p>
            <a:pPr algn="ctr"/>
            <a:r>
              <a:rPr lang="pt-BR" sz="650" b="1" dirty="0" smtClean="0">
                <a:solidFill>
                  <a:schemeClr val="bg1"/>
                </a:solidFill>
                <a:latin typeface="Arial" panose="020B0604020202020204" pitchFamily="34" charset="0"/>
                <a:cs typeface="Arial" panose="020B0604020202020204" pitchFamily="34" charset="0"/>
              </a:rPr>
              <a:t>16,3%</a:t>
            </a:r>
            <a:endParaRPr lang="pt-BR" sz="650" b="1" dirty="0">
              <a:solidFill>
                <a:schemeClr val="bg1"/>
              </a:solidFill>
              <a:latin typeface="Arial" panose="020B0604020202020204" pitchFamily="34" charset="0"/>
              <a:cs typeface="Arial" panose="020B0604020202020204" pitchFamily="34" charset="0"/>
            </a:endParaRPr>
          </a:p>
        </p:txBody>
      </p:sp>
      <p:sp>
        <p:nvSpPr>
          <p:cNvPr id="37" name="CaixaDeTexto 36"/>
          <p:cNvSpPr txBox="1"/>
          <p:nvPr/>
        </p:nvSpPr>
        <p:spPr>
          <a:xfrm>
            <a:off x="3892020" y="2445141"/>
            <a:ext cx="887413" cy="192360"/>
          </a:xfrm>
          <a:prstGeom prst="rect">
            <a:avLst/>
          </a:prstGeom>
          <a:noFill/>
        </p:spPr>
        <p:txBody>
          <a:bodyPr wrap="square" rtlCol="0" anchor="ctr">
            <a:spAutoFit/>
          </a:bodyPr>
          <a:lstStyle/>
          <a:p>
            <a:pPr algn="ctr"/>
            <a:r>
              <a:rPr lang="pt-BR" sz="650" b="1" dirty="0" smtClean="0">
                <a:solidFill>
                  <a:schemeClr val="bg1"/>
                </a:solidFill>
                <a:latin typeface="Arial" panose="020B0604020202020204" pitchFamily="34" charset="0"/>
                <a:cs typeface="Arial" panose="020B0604020202020204" pitchFamily="34" charset="0"/>
              </a:rPr>
              <a:t>7,7%</a:t>
            </a:r>
            <a:endParaRPr lang="pt-BR" sz="650" b="1" dirty="0">
              <a:solidFill>
                <a:schemeClr val="bg1"/>
              </a:solidFill>
              <a:latin typeface="Arial" panose="020B0604020202020204" pitchFamily="34" charset="0"/>
              <a:cs typeface="Arial" panose="020B0604020202020204" pitchFamily="34" charset="0"/>
            </a:endParaRPr>
          </a:p>
        </p:txBody>
      </p:sp>
      <p:sp>
        <p:nvSpPr>
          <p:cNvPr id="39" name="CaixaDeTexto 38"/>
          <p:cNvSpPr txBox="1"/>
          <p:nvPr/>
        </p:nvSpPr>
        <p:spPr>
          <a:xfrm>
            <a:off x="5613782" y="2445141"/>
            <a:ext cx="887413" cy="192360"/>
          </a:xfrm>
          <a:prstGeom prst="rect">
            <a:avLst/>
          </a:prstGeom>
          <a:noFill/>
        </p:spPr>
        <p:txBody>
          <a:bodyPr wrap="square" rtlCol="0" anchor="ctr">
            <a:spAutoFit/>
          </a:bodyPr>
          <a:lstStyle/>
          <a:p>
            <a:pPr algn="ctr"/>
            <a:r>
              <a:rPr lang="pt-BR" sz="650" b="1" dirty="0" smtClean="0">
                <a:solidFill>
                  <a:schemeClr val="bg1"/>
                </a:solidFill>
                <a:latin typeface="Arial" panose="020B0604020202020204" pitchFamily="34" charset="0"/>
                <a:cs typeface="Arial" panose="020B0604020202020204" pitchFamily="34" charset="0"/>
              </a:rPr>
              <a:t>3,5%</a:t>
            </a:r>
            <a:endParaRPr lang="pt-BR" sz="650" b="1" dirty="0">
              <a:solidFill>
                <a:schemeClr val="bg1"/>
              </a:solidFill>
              <a:latin typeface="Arial" panose="020B0604020202020204" pitchFamily="34" charset="0"/>
              <a:cs typeface="Arial" panose="020B0604020202020204" pitchFamily="34" charset="0"/>
            </a:endParaRPr>
          </a:p>
        </p:txBody>
      </p:sp>
      <p:sp>
        <p:nvSpPr>
          <p:cNvPr id="40" name="CaixaDeTexto 39"/>
          <p:cNvSpPr txBox="1"/>
          <p:nvPr/>
        </p:nvSpPr>
        <p:spPr>
          <a:xfrm>
            <a:off x="6501195" y="2445141"/>
            <a:ext cx="887413" cy="192360"/>
          </a:xfrm>
          <a:prstGeom prst="rect">
            <a:avLst/>
          </a:prstGeom>
          <a:noFill/>
        </p:spPr>
        <p:txBody>
          <a:bodyPr wrap="square" rtlCol="0" anchor="ctr">
            <a:spAutoFit/>
          </a:bodyPr>
          <a:lstStyle/>
          <a:p>
            <a:pPr algn="ctr"/>
            <a:r>
              <a:rPr lang="pt-BR" sz="650" b="1" dirty="0" smtClean="0">
                <a:solidFill>
                  <a:schemeClr val="bg1"/>
                </a:solidFill>
                <a:latin typeface="Arial" panose="020B0604020202020204" pitchFamily="34" charset="0"/>
                <a:cs typeface="Arial" panose="020B0604020202020204" pitchFamily="34" charset="0"/>
              </a:rPr>
              <a:t>-</a:t>
            </a:r>
            <a:endParaRPr lang="pt-BR" sz="650" b="1" dirty="0">
              <a:solidFill>
                <a:schemeClr val="bg1"/>
              </a:solidFill>
              <a:latin typeface="Arial" panose="020B0604020202020204" pitchFamily="34" charset="0"/>
              <a:cs typeface="Arial" panose="020B0604020202020204" pitchFamily="34" charset="0"/>
            </a:endParaRPr>
          </a:p>
        </p:txBody>
      </p:sp>
      <p:sp>
        <p:nvSpPr>
          <p:cNvPr id="41" name="CaixaDeTexto 40"/>
          <p:cNvSpPr txBox="1"/>
          <p:nvPr/>
        </p:nvSpPr>
        <p:spPr>
          <a:xfrm>
            <a:off x="7589573" y="2445141"/>
            <a:ext cx="887413" cy="192360"/>
          </a:xfrm>
          <a:prstGeom prst="rect">
            <a:avLst/>
          </a:prstGeom>
          <a:noFill/>
        </p:spPr>
        <p:txBody>
          <a:bodyPr wrap="square" rtlCol="0" anchor="ctr">
            <a:spAutoFit/>
          </a:bodyPr>
          <a:lstStyle/>
          <a:p>
            <a:pPr algn="ctr"/>
            <a:r>
              <a:rPr lang="pt-BR" sz="650" b="1" dirty="0" smtClean="0">
                <a:solidFill>
                  <a:schemeClr val="bg1"/>
                </a:solidFill>
                <a:latin typeface="Arial" panose="020B0604020202020204" pitchFamily="34" charset="0"/>
                <a:cs typeface="Arial" panose="020B0604020202020204" pitchFamily="34" charset="0"/>
              </a:rPr>
              <a:t>2%</a:t>
            </a:r>
            <a:endParaRPr lang="pt-BR" sz="650" b="1" dirty="0">
              <a:solidFill>
                <a:schemeClr val="bg1"/>
              </a:solidFill>
              <a:latin typeface="Arial" panose="020B0604020202020204" pitchFamily="34" charset="0"/>
              <a:cs typeface="Arial" panose="020B0604020202020204" pitchFamily="34" charset="0"/>
            </a:endParaRPr>
          </a:p>
        </p:txBody>
      </p:sp>
      <p:sp>
        <p:nvSpPr>
          <p:cNvPr id="42" name="CaixaDeTexto 41"/>
          <p:cNvSpPr txBox="1"/>
          <p:nvPr/>
        </p:nvSpPr>
        <p:spPr>
          <a:xfrm>
            <a:off x="8569495" y="2445141"/>
            <a:ext cx="887413" cy="192360"/>
          </a:xfrm>
          <a:prstGeom prst="rect">
            <a:avLst/>
          </a:prstGeom>
          <a:noFill/>
        </p:spPr>
        <p:txBody>
          <a:bodyPr wrap="square" rtlCol="0" anchor="ctr">
            <a:spAutoFit/>
          </a:bodyPr>
          <a:lstStyle/>
          <a:p>
            <a:pPr algn="ctr"/>
            <a:r>
              <a:rPr lang="pt-BR" sz="650" b="1" dirty="0" smtClean="0">
                <a:solidFill>
                  <a:schemeClr val="bg1"/>
                </a:solidFill>
                <a:latin typeface="Arial" panose="020B0604020202020204" pitchFamily="34" charset="0"/>
                <a:cs typeface="Arial" panose="020B0604020202020204" pitchFamily="34" charset="0"/>
              </a:rPr>
              <a:t>4,4%</a:t>
            </a:r>
            <a:endParaRPr lang="pt-BR" sz="650" b="1" dirty="0">
              <a:solidFill>
                <a:schemeClr val="bg1"/>
              </a:solidFill>
              <a:latin typeface="Arial" panose="020B0604020202020204" pitchFamily="34" charset="0"/>
              <a:cs typeface="Arial" panose="020B0604020202020204" pitchFamily="34" charset="0"/>
            </a:endParaRPr>
          </a:p>
        </p:txBody>
      </p:sp>
      <p:sp>
        <p:nvSpPr>
          <p:cNvPr id="43" name="CaixaDeTexto 42"/>
          <p:cNvSpPr txBox="1"/>
          <p:nvPr/>
        </p:nvSpPr>
        <p:spPr>
          <a:xfrm>
            <a:off x="1118747" y="2445141"/>
            <a:ext cx="887413" cy="192360"/>
          </a:xfrm>
          <a:prstGeom prst="rect">
            <a:avLst/>
          </a:prstGeom>
          <a:noFill/>
        </p:spPr>
        <p:txBody>
          <a:bodyPr wrap="square" rtlCol="0" anchor="ctr">
            <a:spAutoFit/>
          </a:bodyPr>
          <a:lstStyle/>
          <a:p>
            <a:pPr algn="ctr"/>
            <a:r>
              <a:rPr lang="pt-BR" sz="650" b="1" dirty="0" smtClean="0">
                <a:solidFill>
                  <a:schemeClr val="bg1"/>
                </a:solidFill>
                <a:latin typeface="Arial" panose="020B0604020202020204" pitchFamily="34" charset="0"/>
                <a:cs typeface="Arial" panose="020B0604020202020204" pitchFamily="34" charset="0"/>
              </a:rPr>
              <a:t>30,3%</a:t>
            </a:r>
            <a:endParaRPr lang="pt-BR" sz="650" b="1" dirty="0">
              <a:solidFill>
                <a:schemeClr val="bg1"/>
              </a:solidFill>
              <a:latin typeface="Arial" panose="020B0604020202020204" pitchFamily="34" charset="0"/>
              <a:cs typeface="Arial" panose="020B0604020202020204" pitchFamily="34" charset="0"/>
            </a:endParaRPr>
          </a:p>
        </p:txBody>
      </p:sp>
      <p:sp>
        <p:nvSpPr>
          <p:cNvPr id="45" name="Retângulo 44">
            <a:extLst>
              <a:ext uri="{FF2B5EF4-FFF2-40B4-BE49-F238E27FC236}">
                <a16:creationId xmlns:a16="http://schemas.microsoft.com/office/drawing/2014/main" xmlns="" id="{3104612B-5252-4FA4-93CE-533044392D3D}"/>
              </a:ext>
            </a:extLst>
          </p:cNvPr>
          <p:cNvSpPr/>
          <p:nvPr/>
        </p:nvSpPr>
        <p:spPr>
          <a:xfrm>
            <a:off x="302204" y="4451547"/>
            <a:ext cx="7817609" cy="865045"/>
          </a:xfrm>
          <a:prstGeom prst="rect">
            <a:avLst/>
          </a:prstGeom>
        </p:spPr>
        <p:txBody>
          <a:bodyPr wrap="square">
            <a:spAutoFit/>
          </a:bodyPr>
          <a:lstStyle/>
          <a:p>
            <a:r>
              <a:rPr lang="pt-BR" sz="975" dirty="0">
                <a:solidFill>
                  <a:prstClr val="black"/>
                </a:solidFill>
                <a:latin typeface="Arial" panose="020B0604020202020204" pitchFamily="34" charset="0"/>
                <a:cs typeface="Arial" panose="020B0604020202020204" pitchFamily="34" charset="0"/>
              </a:rPr>
              <a:t>Legenda:</a:t>
            </a:r>
          </a:p>
          <a:p>
            <a:r>
              <a:rPr lang="pt-BR" sz="975" baseline="30000" dirty="0">
                <a:solidFill>
                  <a:prstClr val="black"/>
                </a:solidFill>
                <a:latin typeface="Arial" panose="020B0604020202020204" pitchFamily="34" charset="0"/>
                <a:cs typeface="Arial" panose="020B0604020202020204" pitchFamily="34" charset="0"/>
              </a:rPr>
              <a:t>1</a:t>
            </a:r>
            <a:r>
              <a:rPr lang="pt-BR" sz="975" dirty="0">
                <a:solidFill>
                  <a:prstClr val="black"/>
                </a:solidFill>
                <a:latin typeface="Arial" panose="020B0604020202020204" pitchFamily="34" charset="0"/>
                <a:cs typeface="Arial" panose="020B0604020202020204" pitchFamily="34" charset="0"/>
              </a:rPr>
              <a:t>. ATHIS - Assistência Técnica em Habitações de Interesse Social </a:t>
            </a:r>
          </a:p>
          <a:p>
            <a:r>
              <a:rPr lang="pt-BR" sz="975" baseline="30000" dirty="0">
                <a:solidFill>
                  <a:prstClr val="black"/>
                </a:solidFill>
                <a:latin typeface="Arial" panose="020B0604020202020204" pitchFamily="34" charset="0"/>
                <a:cs typeface="Arial" panose="020B0604020202020204" pitchFamily="34" charset="0"/>
              </a:rPr>
              <a:t>2</a:t>
            </a:r>
            <a:r>
              <a:rPr lang="pt-BR" sz="975" dirty="0">
                <a:solidFill>
                  <a:prstClr val="black"/>
                </a:solidFill>
                <a:latin typeface="Arial" panose="020B0604020202020204" pitchFamily="34" charset="0"/>
                <a:cs typeface="Arial" panose="020B0604020202020204" pitchFamily="34" charset="0"/>
              </a:rPr>
              <a:t>. % ALOCAÇÃO DE RECURSOS - Valores aprovados (Previstos)</a:t>
            </a:r>
          </a:p>
          <a:p>
            <a:r>
              <a:rPr lang="pt-BR" sz="975" baseline="30000" dirty="0">
                <a:solidFill>
                  <a:prstClr val="black"/>
                </a:solidFill>
                <a:latin typeface="Arial" panose="020B0604020202020204" pitchFamily="34" charset="0"/>
                <a:cs typeface="Arial" panose="020B0604020202020204" pitchFamily="34" charset="0"/>
              </a:rPr>
              <a:t>3</a:t>
            </a:r>
            <a:r>
              <a:rPr lang="pt-BR" sz="975" dirty="0">
                <a:solidFill>
                  <a:prstClr val="black"/>
                </a:solidFill>
                <a:latin typeface="Arial" panose="020B0604020202020204" pitchFamily="34" charset="0"/>
                <a:cs typeface="Arial" panose="020B0604020202020204" pitchFamily="34" charset="0"/>
              </a:rPr>
              <a:t>. Iniciativas Estratégicas: Quantidades Projeto ou </a:t>
            </a:r>
            <a:r>
              <a:rPr lang="pt-BR" sz="975" dirty="0" smtClean="0">
                <a:solidFill>
                  <a:prstClr val="black"/>
                </a:solidFill>
                <a:latin typeface="Arial" panose="020B0604020202020204" pitchFamily="34" charset="0"/>
                <a:cs typeface="Arial" panose="020B0604020202020204" pitchFamily="34" charset="0"/>
              </a:rPr>
              <a:t>Atividade</a:t>
            </a:r>
            <a:r>
              <a:rPr lang="pt-BR" sz="975" dirty="0">
                <a:solidFill>
                  <a:prstClr val="black"/>
                </a:solidFill>
                <a:latin typeface="Arial" panose="020B0604020202020204" pitchFamily="34" charset="0"/>
                <a:cs typeface="Arial" panose="020B0604020202020204" pitchFamily="34" charset="0"/>
              </a:rPr>
              <a:t> </a:t>
            </a:r>
          </a:p>
          <a:p>
            <a:pPr>
              <a:lnSpc>
                <a:spcPct val="115000"/>
              </a:lnSpc>
            </a:pPr>
            <a:endParaRPr lang="pt-BR" sz="975"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6" name="Título 4">
            <a:extLst>
              <a:ext uri="{FF2B5EF4-FFF2-40B4-BE49-F238E27FC236}">
                <a16:creationId xmlns:a16="http://schemas.microsoft.com/office/drawing/2014/main" xmlns="" id="{4AF4F024-4267-4681-B989-B1FC7CDC6E92}"/>
              </a:ext>
            </a:extLst>
          </p:cNvPr>
          <p:cNvSpPr>
            <a:spLocks noGrp="1"/>
          </p:cNvSpPr>
          <p:nvPr>
            <p:ph type="title"/>
          </p:nvPr>
        </p:nvSpPr>
        <p:spPr>
          <a:xfrm>
            <a:off x="628568" y="243981"/>
            <a:ext cx="8301729" cy="620713"/>
          </a:xfrm>
          <a:solidFill>
            <a:schemeClr val="accent6">
              <a:lumMod val="20000"/>
              <a:lumOff val="80000"/>
            </a:schemeClr>
          </a:solidFill>
        </p:spPr>
        <p:txBody>
          <a:bodyPr rtlCol="0">
            <a:noAutofit/>
          </a:bodyPr>
          <a:lstStyle/>
          <a:p>
            <a:pPr algn="ctr" rtl="0"/>
            <a:r>
              <a:rPr lang="pt-BR" sz="3200" b="1" dirty="0">
                <a:solidFill>
                  <a:schemeClr val="tx2">
                    <a:lumMod val="50000"/>
                  </a:schemeClr>
                </a:solidFill>
                <a:latin typeface="Arial" panose="020B0604020202020204" pitchFamily="34" charset="0"/>
                <a:cs typeface="Arial" panose="020B0604020202020204" pitchFamily="34" charset="0"/>
              </a:rPr>
              <a:t>Principais iniciativas </a:t>
            </a:r>
            <a:r>
              <a:rPr lang="pt-BR" sz="3200" b="1" dirty="0" err="1">
                <a:solidFill>
                  <a:schemeClr val="tx2">
                    <a:lumMod val="50000"/>
                  </a:schemeClr>
                </a:solidFill>
                <a:latin typeface="Arial" panose="020B0604020202020204" pitchFamily="34" charset="0"/>
                <a:cs typeface="Arial" panose="020B0604020202020204" pitchFamily="34" charset="0"/>
              </a:rPr>
              <a:t>estratéicas</a:t>
            </a:r>
            <a:endParaRPr lang="pt-BR" sz="3200" b="1" dirty="0">
              <a:solidFill>
                <a:schemeClr val="tx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5446347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8" name="Caixa de texto 7">
            <a:extLst>
              <a:ext uri="{FF2B5EF4-FFF2-40B4-BE49-F238E27FC236}">
                <a16:creationId xmlns:a16="http://schemas.microsoft.com/office/drawing/2014/main" xmlns="" id="{3DC4CCBA-12AD-4433-A381-A03661E3D927}"/>
              </a:ext>
            </a:extLst>
          </p:cNvPr>
          <p:cNvSpPr txBox="1"/>
          <p:nvPr/>
        </p:nvSpPr>
        <p:spPr>
          <a:xfrm>
            <a:off x="640740" y="1887602"/>
            <a:ext cx="9644742" cy="1846659"/>
          </a:xfrm>
          <a:prstGeom prst="rect">
            <a:avLst/>
          </a:prstGeom>
          <a:noFill/>
        </p:spPr>
        <p:txBody>
          <a:bodyPr wrap="square" lIns="0" tIns="0" rIns="0" bIns="0" rtlCol="0" anchor="ctr">
            <a:spAutoFit/>
          </a:bodyPr>
          <a:lstStyle/>
          <a:p>
            <a:pPr>
              <a:defRPr/>
            </a:pPr>
            <a:r>
              <a:rPr lang="pt-BR" sz="4000" b="1" dirty="0">
                <a:solidFill>
                  <a:srgbClr val="455F51">
                    <a:lumMod val="50000"/>
                  </a:srgbClr>
                </a:solidFill>
                <a:latin typeface="Arial" panose="020B0604020202020204" pitchFamily="34" charset="0"/>
                <a:cs typeface="Arial" panose="020B0604020202020204" pitchFamily="34" charset="0"/>
              </a:rPr>
              <a:t>3. Riscos,</a:t>
            </a:r>
          </a:p>
          <a:p>
            <a:pPr>
              <a:defRPr/>
            </a:pPr>
            <a:r>
              <a:rPr lang="pt-BR" sz="4000" b="1" dirty="0">
                <a:solidFill>
                  <a:srgbClr val="455F51">
                    <a:lumMod val="50000"/>
                  </a:srgbClr>
                </a:solidFill>
                <a:latin typeface="Arial" panose="020B0604020202020204" pitchFamily="34" charset="0"/>
                <a:cs typeface="Arial" panose="020B0604020202020204" pitchFamily="34" charset="0"/>
              </a:rPr>
              <a:t>oportunidades,</a:t>
            </a:r>
          </a:p>
          <a:p>
            <a:pPr>
              <a:defRPr/>
            </a:pPr>
            <a:r>
              <a:rPr lang="pt-BR" sz="4000" b="1" dirty="0">
                <a:solidFill>
                  <a:srgbClr val="455F51">
                    <a:lumMod val="50000"/>
                  </a:srgbClr>
                </a:solidFill>
                <a:latin typeface="Arial" panose="020B0604020202020204" pitchFamily="34" charset="0"/>
                <a:cs typeface="Arial" panose="020B0604020202020204" pitchFamily="34" charset="0"/>
              </a:rPr>
              <a:t>perspectivas.</a:t>
            </a:r>
            <a:endParaRPr lang="pt-BR" sz="4000" dirty="0">
              <a:solidFill>
                <a:srgbClr val="455F51">
                  <a:lumMod val="50000"/>
                </a:srgbClr>
              </a:solidFill>
              <a:latin typeface="Arial" panose="020B0604020202020204" pitchFamily="34" charset="0"/>
              <a:cs typeface="Arial" panose="020B0604020202020204" pitchFamily="34" charset="0"/>
            </a:endParaRPr>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a:t>Slide de balanced scorecard 1</a:t>
            </a:r>
          </a:p>
        </p:txBody>
      </p:sp>
      <p:pic>
        <p:nvPicPr>
          <p:cNvPr id="4" name="Picture 2" descr="C:\Users\Rodrigo\OneDrive - CONSELHO DE ARQUITETURA E URBANISMO DE ALAGOAS CAU AL(1)\A - CAU-AL - DIVERSOS\PAPELARIA CAU_AL\Logos CAU-AL\CAU-AL-logo-negativo-03.jpg"/>
          <p:cNvPicPr>
            <a:picLocks noChangeAspect="1" noChangeArrowheads="1"/>
          </p:cNvPicPr>
          <p:nvPr/>
        </p:nvPicPr>
        <p:blipFill>
          <a:blip r:embed="rId4" cstate="print"/>
          <a:srcRect/>
          <a:stretch>
            <a:fillRect/>
          </a:stretch>
        </p:blipFill>
        <p:spPr bwMode="auto">
          <a:xfrm>
            <a:off x="6950075" y="0"/>
            <a:ext cx="2955925" cy="1239837"/>
          </a:xfrm>
          <a:prstGeom prst="rect">
            <a:avLst/>
          </a:prstGeom>
          <a:noFill/>
        </p:spPr>
      </p:pic>
      <p:sp>
        <p:nvSpPr>
          <p:cNvPr id="6" name="Espaço Reservado para Número de Slide 5"/>
          <p:cNvSpPr>
            <a:spLocks noGrp="1"/>
          </p:cNvSpPr>
          <p:nvPr>
            <p:ph type="sldNum" sz="quarter" idx="12"/>
          </p:nvPr>
        </p:nvSpPr>
        <p:spPr/>
        <p:txBody>
          <a:bodyPr/>
          <a:lstStyle/>
          <a:p>
            <a:pPr rtl="0"/>
            <a:fld id="{5A4A7955-6230-48B4-BD8B-A7C460F75945}" type="slidenum">
              <a:rPr lang="pt-BR" noProof="0" smtClean="0"/>
              <a:pPr rtl="0"/>
              <a:t>19</a:t>
            </a:fld>
            <a:endParaRPr lang="pt-BR" noProof="0"/>
          </a:p>
        </p:txBody>
      </p:sp>
    </p:spTree>
    <p:extLst>
      <p:ext uri="{BB962C8B-B14F-4D97-AF65-F5344CB8AC3E}">
        <p14:creationId xmlns:p14="http://schemas.microsoft.com/office/powerpoint/2010/main" xmlns="" val="27157416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4">
            <a:extLst>
              <a:ext uri="{FF2B5EF4-FFF2-40B4-BE49-F238E27FC236}">
                <a16:creationId xmlns:a16="http://schemas.microsoft.com/office/drawing/2014/main" xmlns="" id="{16372197-24F4-4A72-8A24-3C3986A14DAE}"/>
              </a:ext>
            </a:extLst>
          </p:cNvPr>
          <p:cNvSpPr>
            <a:spLocks noGrp="1"/>
          </p:cNvSpPr>
          <p:nvPr>
            <p:ph type="title"/>
          </p:nvPr>
        </p:nvSpPr>
        <p:spPr>
          <a:xfrm>
            <a:off x="537100" y="307828"/>
            <a:ext cx="6828900" cy="782638"/>
          </a:xfrm>
        </p:spPr>
        <p:txBody>
          <a:bodyPr rtlCol="0">
            <a:no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Lista de abreviações e siglas</a:t>
            </a:r>
          </a:p>
        </p:txBody>
      </p:sp>
      <p:sp>
        <p:nvSpPr>
          <p:cNvPr id="14" name="objeto 7" descr="Retângulo bege">
            <a:extLst>
              <a:ext uri="{FF2B5EF4-FFF2-40B4-BE49-F238E27FC236}">
                <a16:creationId xmlns:a16="http://schemas.microsoft.com/office/drawing/2014/main" xmlns="" id="{1185C7A9-8E52-408E-B19E-E5A1EB33971B}"/>
              </a:ext>
            </a:extLst>
          </p:cNvPr>
          <p:cNvSpPr/>
          <p:nvPr/>
        </p:nvSpPr>
        <p:spPr bwMode="white">
          <a:xfrm flipV="1">
            <a:off x="0" y="836475"/>
            <a:ext cx="9906000" cy="90625"/>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dirty="0">
              <a:solidFill>
                <a:schemeClr val="tx2">
                  <a:lumMod val="50000"/>
                </a:schemeClr>
              </a:solidFill>
            </a:endParaRPr>
          </a:p>
        </p:txBody>
      </p:sp>
      <p:sp>
        <p:nvSpPr>
          <p:cNvPr id="15" name="Retângulo 14"/>
          <p:cNvSpPr/>
          <p:nvPr/>
        </p:nvSpPr>
        <p:spPr>
          <a:xfrm>
            <a:off x="5770050" y="1229637"/>
            <a:ext cx="3747437" cy="1061829"/>
          </a:xfrm>
          <a:prstGeom prst="rect">
            <a:avLst/>
          </a:prstGeom>
        </p:spPr>
        <p:txBody>
          <a:bodyPr wrap="square">
            <a:spAutoFit/>
          </a:bodyPr>
          <a:lstStyle/>
          <a:p>
            <a:pPr algn="just"/>
            <a:r>
              <a:rPr lang="pt-BR" sz="900" dirty="0">
                <a:latin typeface="Arial" panose="020B0604020202020204" pitchFamily="34" charset="0"/>
                <a:cs typeface="Arial" panose="020B0604020202020204" pitchFamily="34" charset="0"/>
              </a:rPr>
              <a:t>	O Relatório de Gestão Integrado do CAU/AL – Exercício 2019, foi elaborado e apresentado aos órgãos de controle interno e externo, aos quais esta Autarquia Pública Federal está obrigada nos termos do art. 70 da Constituição Federal, de acordo com as disposições da IN TCU nº 63/2010, da DN TCU nº 178/2019, Resolução Nº 174/2018 – CAU/BR, no formato de prestação de contas anual.</a:t>
            </a:r>
          </a:p>
        </p:txBody>
      </p:sp>
      <p:sp>
        <p:nvSpPr>
          <p:cNvPr id="16" name="Espaço Reservado para Conteúdo 2"/>
          <p:cNvSpPr>
            <a:spLocks noGrp="1"/>
          </p:cNvSpPr>
          <p:nvPr>
            <p:ph sz="half" idx="1"/>
          </p:nvPr>
        </p:nvSpPr>
        <p:spPr>
          <a:xfrm>
            <a:off x="536332" y="1229637"/>
            <a:ext cx="5045318" cy="5464605"/>
          </a:xfrm>
        </p:spPr>
        <p:txBody>
          <a:bodyPr numCol="2">
            <a:noAutofit/>
          </a:bodyPr>
          <a:lstStyle/>
          <a:p>
            <a:r>
              <a:rPr lang="pt-BR" sz="900" dirty="0">
                <a:latin typeface="Arial" pitchFamily="34" charset="0"/>
                <a:cs typeface="Arial" pitchFamily="34" charset="0"/>
              </a:rPr>
              <a:t>ATHIS: Assistência Técnica em Habitação de Interesse Social</a:t>
            </a:r>
          </a:p>
          <a:p>
            <a:r>
              <a:rPr lang="pt-BR" sz="900" dirty="0">
                <a:latin typeface="Arial" pitchFamily="34" charset="0"/>
                <a:cs typeface="Arial" pitchFamily="34" charset="0"/>
              </a:rPr>
              <a:t>CAF: Comissão de Administração e Finanças</a:t>
            </a:r>
          </a:p>
          <a:p>
            <a:r>
              <a:rPr lang="pt-BR" sz="900" dirty="0">
                <a:latin typeface="Arial" pitchFamily="34" charset="0"/>
                <a:cs typeface="Arial" pitchFamily="34" charset="0"/>
              </a:rPr>
              <a:t>CAU - Conselho de Arquitetura e Urbanismo</a:t>
            </a:r>
          </a:p>
          <a:p>
            <a:r>
              <a:rPr lang="pt-BR" sz="900" dirty="0">
                <a:latin typeface="Arial" pitchFamily="34" charset="0"/>
                <a:cs typeface="Arial" pitchFamily="34" charset="0"/>
              </a:rPr>
              <a:t>CAU/AL - Conselho de Arquitetura e Urbanismo de Alagoas</a:t>
            </a:r>
          </a:p>
          <a:p>
            <a:r>
              <a:rPr lang="pt-BR" sz="900" dirty="0">
                <a:latin typeface="Arial" pitchFamily="34" charset="0"/>
                <a:cs typeface="Arial" pitchFamily="34" charset="0"/>
              </a:rPr>
              <a:t>CAU/BR - Conselho de Arquitetura e Urbanismo do Brasil</a:t>
            </a:r>
          </a:p>
          <a:p>
            <a:r>
              <a:rPr lang="pt-BR" sz="900" dirty="0">
                <a:latin typeface="Arial" pitchFamily="34" charset="0"/>
                <a:cs typeface="Arial" pitchFamily="34" charset="0"/>
              </a:rPr>
              <a:t>CAU/UF - Conselho de Arquitetura e Urbanismo da Unidade Federativa</a:t>
            </a:r>
          </a:p>
          <a:p>
            <a:r>
              <a:rPr lang="pt-BR" sz="900" dirty="0">
                <a:latin typeface="Arial" pitchFamily="34" charset="0"/>
                <a:cs typeface="Arial" pitchFamily="34" charset="0"/>
              </a:rPr>
              <a:t>CAU/</a:t>
            </a:r>
            <a:r>
              <a:rPr lang="pt-BR" sz="900" dirty="0" err="1">
                <a:latin typeface="Arial" pitchFamily="34" charset="0"/>
                <a:cs typeface="Arial" pitchFamily="34" charset="0"/>
              </a:rPr>
              <a:t>UFs</a:t>
            </a:r>
            <a:r>
              <a:rPr lang="pt-BR" sz="900" dirty="0">
                <a:latin typeface="Arial" pitchFamily="34" charset="0"/>
                <a:cs typeface="Arial" pitchFamily="34" charset="0"/>
              </a:rPr>
              <a:t>: Conselho de Arquitetura e Urbanismo das Unidades Federativas</a:t>
            </a:r>
          </a:p>
          <a:p>
            <a:r>
              <a:rPr lang="pt-BR" sz="900" dirty="0">
                <a:latin typeface="Arial" pitchFamily="34" charset="0"/>
                <a:cs typeface="Arial" pitchFamily="34" charset="0"/>
              </a:rPr>
              <a:t>CED: Comissão do Ética e Disciplina</a:t>
            </a:r>
          </a:p>
          <a:p>
            <a:r>
              <a:rPr lang="pt-BR" sz="900" dirty="0">
                <a:latin typeface="Arial" pitchFamily="34" charset="0"/>
                <a:cs typeface="Arial" pitchFamily="34" charset="0"/>
              </a:rPr>
              <a:t>CEF: Comissão do Ensino e Formação</a:t>
            </a:r>
          </a:p>
          <a:p>
            <a:r>
              <a:rPr lang="pt-BR" sz="900" dirty="0">
                <a:latin typeface="Arial" pitchFamily="34" charset="0"/>
                <a:cs typeface="Arial" pitchFamily="34" charset="0"/>
              </a:rPr>
              <a:t>CEP: Comissão do Exercício Profissional</a:t>
            </a:r>
          </a:p>
          <a:p>
            <a:r>
              <a:rPr lang="pt-BR" sz="900" dirty="0">
                <a:latin typeface="Arial" pitchFamily="34" charset="0"/>
                <a:cs typeface="Arial" pitchFamily="34" charset="0"/>
              </a:rPr>
              <a:t>CPFI: Comissão de Planejamento e Finanças</a:t>
            </a:r>
          </a:p>
          <a:p>
            <a:r>
              <a:rPr lang="pt-BR" sz="900" dirty="0">
                <a:latin typeface="Arial" pitchFamily="34" charset="0"/>
                <a:cs typeface="Arial" pitchFamily="34" charset="0"/>
              </a:rPr>
              <a:t>CSC: Centro de Serviços Compartilhados</a:t>
            </a:r>
          </a:p>
          <a:p>
            <a:r>
              <a:rPr lang="pt-BR" sz="900" dirty="0">
                <a:latin typeface="Arial" pitchFamily="34" charset="0"/>
                <a:cs typeface="Arial" pitchFamily="34" charset="0"/>
              </a:rPr>
              <a:t>DN - Decisão  Normativa</a:t>
            </a:r>
          </a:p>
          <a:p>
            <a:r>
              <a:rPr lang="pt-BR" sz="900" dirty="0">
                <a:latin typeface="Arial" pitchFamily="34" charset="0"/>
                <a:cs typeface="Arial" pitchFamily="34" charset="0"/>
              </a:rPr>
              <a:t>IAB-AL - Instituto dos Arquitetos do Brasil, Regional Alagoas</a:t>
            </a:r>
          </a:p>
          <a:p>
            <a:r>
              <a:rPr lang="pt-BR" sz="900" dirty="0">
                <a:latin typeface="Arial" pitchFamily="34" charset="0"/>
                <a:cs typeface="Arial" pitchFamily="34" charset="0"/>
              </a:rPr>
              <a:t>IGEO:  Sistema de Inteligência Geográfica</a:t>
            </a:r>
          </a:p>
          <a:p>
            <a:r>
              <a:rPr lang="pt-BR" sz="900" dirty="0">
                <a:latin typeface="Arial" pitchFamily="34" charset="0"/>
                <a:cs typeface="Arial" pitchFamily="34" charset="0"/>
              </a:rPr>
              <a:t>IN - Instrução Normativa</a:t>
            </a:r>
          </a:p>
          <a:p>
            <a:r>
              <a:rPr lang="pt-BR" sz="900" dirty="0">
                <a:latin typeface="Arial" pitchFamily="34" charset="0"/>
                <a:cs typeface="Arial" pitchFamily="34" charset="0"/>
              </a:rPr>
              <a:t>NCASP: Normas Brasileiras de Contabilidade Aplicada ao Setor Público NBC T 16.9 e NBC T 16.10, publicadas pelas Resoluções CFC nº 1.136/2008 e 1.137/2008, respectivamente, ou norma específica equivalente, para tratamento contábil da depreciação, da amortização e da exaustão de itens do patrimônio, avaliação e mensuração de ativos e passivos da entidade</a:t>
            </a:r>
          </a:p>
          <a:p>
            <a:r>
              <a:rPr lang="pt-BR" sz="900" dirty="0">
                <a:latin typeface="Arial" pitchFamily="34" charset="0"/>
                <a:cs typeface="Arial" pitchFamily="34" charset="0"/>
              </a:rPr>
              <a:t>ONU-HABITAT - Programa das Nações Unidas para os Assentamentos Humanos</a:t>
            </a:r>
          </a:p>
          <a:p>
            <a:r>
              <a:rPr lang="pt-BR" sz="900" dirty="0">
                <a:latin typeface="Arial" pitchFamily="34" charset="0"/>
                <a:cs typeface="Arial" pitchFamily="34" charset="0"/>
              </a:rPr>
              <a:t>PF - Pessoa Física</a:t>
            </a:r>
          </a:p>
          <a:p>
            <a:r>
              <a:rPr lang="pt-BR" sz="900" dirty="0">
                <a:latin typeface="Arial" pitchFamily="34" charset="0"/>
                <a:cs typeface="Arial" pitchFamily="34" charset="0"/>
              </a:rPr>
              <a:t>PJ - Pessoa Jurídica</a:t>
            </a:r>
          </a:p>
          <a:p>
            <a:r>
              <a:rPr lang="pt-BR" sz="900" dirty="0">
                <a:latin typeface="Arial" pitchFamily="34" charset="0"/>
                <a:cs typeface="Arial" pitchFamily="34" charset="0"/>
              </a:rPr>
              <a:t>RAL: Receita de Arrecadação Líquida</a:t>
            </a:r>
          </a:p>
          <a:p>
            <a:r>
              <a:rPr lang="pt-BR" sz="900" dirty="0">
                <a:latin typeface="Arial" pitchFamily="34" charset="0"/>
                <a:cs typeface="Arial" pitchFamily="34" charset="0"/>
              </a:rPr>
              <a:t>RIA: Rede Integrada de Atendimento</a:t>
            </a:r>
          </a:p>
          <a:p>
            <a:r>
              <a:rPr lang="pt-BR" sz="900" dirty="0">
                <a:latin typeface="Arial" pitchFamily="34" charset="0"/>
                <a:cs typeface="Arial" pitchFamily="34" charset="0"/>
              </a:rPr>
              <a:t>RRT: Registro de Responsabilidade Técnica</a:t>
            </a:r>
          </a:p>
          <a:p>
            <a:r>
              <a:rPr lang="pt-BR" sz="900" dirty="0">
                <a:latin typeface="Arial" pitchFamily="34" charset="0"/>
                <a:cs typeface="Arial" pitchFamily="34" charset="0"/>
              </a:rPr>
              <a:t>SEMINFRA - Secretaria de Infraestrutura do Estado de Alagoas</a:t>
            </a:r>
          </a:p>
          <a:p>
            <a:r>
              <a:rPr lang="pt-BR" sz="900" dirty="0">
                <a:latin typeface="Arial" pitchFamily="34" charset="0"/>
                <a:cs typeface="Arial" pitchFamily="34" charset="0"/>
              </a:rPr>
              <a:t>SICCAU - Sistema de Informação e Comunicação do Conselho de Arquitetura e Urbanismo</a:t>
            </a:r>
          </a:p>
          <a:p>
            <a:r>
              <a:rPr lang="pt-BR" sz="900" dirty="0">
                <a:latin typeface="Arial" pitchFamily="34" charset="0"/>
                <a:cs typeface="Arial" pitchFamily="34" charset="0"/>
              </a:rPr>
              <a:t>TCU - Tribunal de Contas de União</a:t>
            </a:r>
          </a:p>
          <a:p>
            <a:pPr marL="0" indent="0" algn="just">
              <a:buNone/>
            </a:pPr>
            <a:endParaRPr lang="pt-BR" sz="900" dirty="0">
              <a:latin typeface="Arial" pitchFamily="34" charset="0"/>
              <a:cs typeface="Arial" pitchFamily="34" charset="0"/>
            </a:endParaRPr>
          </a:p>
        </p:txBody>
      </p:sp>
      <p:grpSp>
        <p:nvGrpSpPr>
          <p:cNvPr id="4" name="Agrupar 3">
            <a:extLst>
              <a:ext uri="{FF2B5EF4-FFF2-40B4-BE49-F238E27FC236}">
                <a16:creationId xmlns:a16="http://schemas.microsoft.com/office/drawing/2014/main" xmlns="" id="{8FFB6B59-7FC9-4573-B1D4-E2924FE3E98D}"/>
              </a:ext>
            </a:extLst>
          </p:cNvPr>
          <p:cNvGrpSpPr/>
          <p:nvPr/>
        </p:nvGrpSpPr>
        <p:grpSpPr>
          <a:xfrm>
            <a:off x="5835011" y="5228792"/>
            <a:ext cx="3355424" cy="1194838"/>
            <a:chOff x="6505575" y="4137862"/>
            <a:chExt cx="3355424" cy="1194838"/>
          </a:xfrm>
        </p:grpSpPr>
        <p:grpSp>
          <p:nvGrpSpPr>
            <p:cNvPr id="5" name="Grupo 23"/>
            <p:cNvGrpSpPr/>
            <p:nvPr/>
          </p:nvGrpSpPr>
          <p:grpSpPr>
            <a:xfrm>
              <a:off x="6505575" y="4305300"/>
              <a:ext cx="2702288" cy="1027400"/>
              <a:chOff x="6505575" y="4610100"/>
              <a:chExt cx="2702288" cy="1027400"/>
            </a:xfrm>
          </p:grpSpPr>
          <p:cxnSp>
            <p:nvCxnSpPr>
              <p:cNvPr id="21" name="Conector reto 17"/>
              <p:cNvCxnSpPr/>
              <p:nvPr/>
            </p:nvCxnSpPr>
            <p:spPr>
              <a:xfrm>
                <a:off x="6505575" y="5109513"/>
                <a:ext cx="2571750" cy="2857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Imagem 17"/>
              <p:cNvPicPr/>
              <p:nvPr/>
            </p:nvPicPr>
            <p:blipFill>
              <a:blip r:embed="rId3" cstate="print">
                <a:extLst>
                  <a:ext uri="{28A0092B-C50C-407E-A947-70E740481C1C}">
                    <a14:useLocalDpi xmlns:a14="http://schemas.microsoft.com/office/drawing/2010/main" xmlns="" val="0"/>
                  </a:ext>
                </a:extLst>
              </a:blip>
              <a:stretch>
                <a:fillRect/>
              </a:stretch>
            </p:blipFill>
            <p:spPr>
              <a:xfrm>
                <a:off x="6657974" y="4610100"/>
                <a:ext cx="2549889" cy="1027400"/>
              </a:xfrm>
              <a:prstGeom prst="rect">
                <a:avLst/>
              </a:prstGeom>
            </p:spPr>
          </p:pic>
        </p:grpSp>
        <p:grpSp>
          <p:nvGrpSpPr>
            <p:cNvPr id="6" name="Grupo 11"/>
            <p:cNvGrpSpPr/>
            <p:nvPr/>
          </p:nvGrpSpPr>
          <p:grpSpPr>
            <a:xfrm>
              <a:off x="7375103" y="4137862"/>
              <a:ext cx="2485896" cy="1078161"/>
              <a:chOff x="8184728" y="4001586"/>
              <a:chExt cx="2485896" cy="1078161"/>
            </a:xfrm>
          </p:grpSpPr>
          <p:sp>
            <p:nvSpPr>
              <p:cNvPr id="19" name="Retângulo 18"/>
              <p:cNvSpPr/>
              <p:nvPr/>
            </p:nvSpPr>
            <p:spPr>
              <a:xfrm>
                <a:off x="8184728" y="4001586"/>
                <a:ext cx="2485896" cy="923330"/>
              </a:xfrm>
              <a:prstGeom prst="rect">
                <a:avLst/>
              </a:prstGeom>
              <a:effectLst/>
            </p:spPr>
            <p:txBody>
              <a:bodyPr wrap="square">
                <a:spAutoFit/>
              </a:bodyPr>
              <a:lstStyle/>
              <a:p>
                <a:pPr algn="just">
                  <a:lnSpc>
                    <a:spcPct val="150000"/>
                  </a:lnSpc>
                </a:pPr>
                <a:r>
                  <a:rPr lang="pt-BR" sz="3600" b="1" dirty="0">
                    <a:solidFill>
                      <a:srgbClr val="006871"/>
                    </a:solidFill>
                    <a:effectLst>
                      <a:outerShdw blurRad="38100" dist="38100" dir="2700000" algn="tl">
                        <a:srgbClr val="000000">
                          <a:alpha val="43137"/>
                        </a:srgbClr>
                      </a:outerShdw>
                    </a:effectLst>
                    <a:latin typeface="Dax" panose="00000400000000000000" pitchFamily="2" charset="0"/>
                    <a:cs typeface="Arial" panose="020B0604020202020204" pitchFamily="34" charset="0"/>
                  </a:rPr>
                  <a:t>CAU</a:t>
                </a:r>
                <a:r>
                  <a:rPr lang="pt-BR" sz="3600" dirty="0">
                    <a:solidFill>
                      <a:srgbClr val="00687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a:t>
                </a:r>
                <a:endParaRPr lang="pt-BR" sz="3600" dirty="0">
                  <a:solidFill>
                    <a:srgbClr val="006871"/>
                  </a:solidFill>
                  <a:effectLst>
                    <a:outerShdw blurRad="38100" dist="38100" dir="2700000" algn="tl">
                      <a:srgbClr val="000000">
                        <a:alpha val="43137"/>
                      </a:srgbClr>
                    </a:outerShdw>
                  </a:effectLst>
                  <a:latin typeface="Dax" panose="00000400000000000000" pitchFamily="2" charset="0"/>
                  <a:cs typeface="Arial" panose="020B0604020202020204" pitchFamily="34" charset="0"/>
                </a:endParaRPr>
              </a:p>
            </p:txBody>
          </p:sp>
          <p:sp>
            <p:nvSpPr>
              <p:cNvPr id="20" name="Retângulo 19"/>
              <p:cNvSpPr/>
              <p:nvPr/>
            </p:nvSpPr>
            <p:spPr>
              <a:xfrm>
                <a:off x="8228272" y="4648860"/>
                <a:ext cx="2442351" cy="430887"/>
              </a:xfrm>
              <a:prstGeom prst="rect">
                <a:avLst/>
              </a:prstGeom>
              <a:effectLst>
                <a:outerShdw blurRad="50800" dist="38100" dir="5400000" algn="t" rotWithShape="0">
                  <a:prstClr val="black">
                    <a:alpha val="40000"/>
                  </a:prstClr>
                </a:outerShdw>
              </a:effectLst>
            </p:spPr>
            <p:txBody>
              <a:bodyPr wrap="square">
                <a:spAutoFit/>
              </a:bodyPr>
              <a:lstStyle/>
              <a:p>
                <a:pPr algn="just"/>
                <a:r>
                  <a:rPr lang="pt-BR" sz="1100" dirty="0">
                    <a:solidFill>
                      <a:srgbClr val="006871"/>
                    </a:solidFill>
                    <a:effectLst/>
                    <a:latin typeface="DaxCondensed" panose="00000400000000000000" pitchFamily="2" charset="0"/>
                    <a:cs typeface="Arial" panose="020B0604020202020204" pitchFamily="34" charset="0"/>
                  </a:rPr>
                  <a:t>Conselho de Arquitetura </a:t>
                </a:r>
              </a:p>
              <a:p>
                <a:pPr algn="just"/>
                <a:r>
                  <a:rPr lang="pt-BR" sz="1100" dirty="0">
                    <a:solidFill>
                      <a:srgbClr val="006871"/>
                    </a:solidFill>
                    <a:effectLst/>
                    <a:latin typeface="DaxCondensed" panose="00000400000000000000" pitchFamily="2" charset="0"/>
                    <a:cs typeface="Arial" panose="020B0604020202020204" pitchFamily="34" charset="0"/>
                  </a:rPr>
                  <a:t>e Urbanismo de Alagoas</a:t>
                </a:r>
              </a:p>
            </p:txBody>
          </p:sp>
        </p:grpSp>
      </p:grpSp>
      <p:pic>
        <p:nvPicPr>
          <p:cNvPr id="384001" name="Picture 1"/>
          <p:cNvPicPr>
            <a:picLocks noChangeAspect="1" noChangeArrowheads="1"/>
          </p:cNvPicPr>
          <p:nvPr/>
        </p:nvPicPr>
        <p:blipFill>
          <a:blip r:embed="rId4" cstate="print"/>
          <a:srcRect/>
          <a:stretch>
            <a:fillRect/>
          </a:stretch>
        </p:blipFill>
        <p:spPr bwMode="auto">
          <a:xfrm>
            <a:off x="5715000" y="2609850"/>
            <a:ext cx="3601815" cy="1984374"/>
          </a:xfrm>
          <a:prstGeom prst="rect">
            <a:avLst/>
          </a:prstGeom>
          <a:noFill/>
          <a:ln w="9525">
            <a:noFill/>
            <a:miter lim="800000"/>
            <a:headEnd/>
            <a:tailEnd/>
          </a:ln>
        </p:spPr>
      </p:pic>
      <p:sp>
        <p:nvSpPr>
          <p:cNvPr id="22" name="Espaço Reservado para Número de Slide 21"/>
          <p:cNvSpPr>
            <a:spLocks noGrp="1"/>
          </p:cNvSpPr>
          <p:nvPr>
            <p:ph type="sldNum" sz="quarter" idx="12"/>
          </p:nvPr>
        </p:nvSpPr>
        <p:spPr/>
        <p:txBody>
          <a:bodyPr/>
          <a:lstStyle/>
          <a:p>
            <a:pPr rtl="0"/>
            <a:fld id="{5A4A7955-6230-48B4-BD8B-A7C460F75945}" type="slidenum">
              <a:rPr lang="pt-BR" noProof="0" smtClean="0"/>
              <a:pPr rtl="0"/>
              <a:t>2</a:t>
            </a:fld>
            <a:endParaRPr lang="pt-BR" noProof="0"/>
          </a:p>
        </p:txBody>
      </p:sp>
    </p:spTree>
    <p:extLst>
      <p:ext uri="{BB962C8B-B14F-4D97-AF65-F5344CB8AC3E}">
        <p14:creationId xmlns:p14="http://schemas.microsoft.com/office/powerpoint/2010/main" xmlns="" val="34272362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jeto 7" descr="Retângulo bege">
            <a:extLst>
              <a:ext uri="{FF2B5EF4-FFF2-40B4-BE49-F238E27FC236}">
                <a16:creationId xmlns:a16="http://schemas.microsoft.com/office/drawing/2014/main" xmlns="" id="{1185C7A9-8E52-408E-B19E-E5A1EB33971B}"/>
              </a:ext>
            </a:extLst>
          </p:cNvPr>
          <p:cNvSpPr/>
          <p:nvPr/>
        </p:nvSpPr>
        <p:spPr bwMode="white">
          <a:xfrm flipV="1">
            <a:off x="0" y="577216"/>
            <a:ext cx="9905999" cy="404666"/>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9" name="Espaço Reservado para Texto 3">
            <a:extLst>
              <a:ext uri="{FF2B5EF4-FFF2-40B4-BE49-F238E27FC236}">
                <a16:creationId xmlns:a16="http://schemas.microsoft.com/office/drawing/2014/main" xmlns="" id="{B138768B-B2D6-471E-B91B-CB852058A6DA}"/>
              </a:ext>
            </a:extLst>
          </p:cNvPr>
          <p:cNvSpPr txBox="1">
            <a:spLocks/>
          </p:cNvSpPr>
          <p:nvPr/>
        </p:nvSpPr>
        <p:spPr>
          <a:xfrm>
            <a:off x="643145" y="1592898"/>
            <a:ext cx="4309855" cy="4979390"/>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pt-BR" sz="1200" dirty="0">
                <a:latin typeface="Arial" panose="020B0604020202020204" pitchFamily="34" charset="0"/>
                <a:cs typeface="Arial" panose="020B0604020202020204" pitchFamily="34" charset="0"/>
              </a:rPr>
              <a:t>Em outubro de 2016 a Controladoria do CAU/BR realizou um levantamento junto a todos os CAU/UF e ao CAU/BR por meio de um “Questionário de Avaliação de Controles Internos e Gestão de Riscos (QACI) visando avaliar o nível de maturidade institucional nestes quesitos.</a:t>
            </a:r>
          </a:p>
          <a:p>
            <a:pPr marL="0" indent="0" algn="just">
              <a:lnSpc>
                <a:spcPct val="100000"/>
              </a:lnSpc>
              <a:buNone/>
            </a:pPr>
            <a:r>
              <a:rPr lang="pt-BR" sz="1200" dirty="0">
                <a:latin typeface="Arial" panose="020B0604020202020204" pitchFamily="34" charset="0"/>
                <a:cs typeface="Arial" panose="020B0604020202020204" pitchFamily="34" charset="0"/>
              </a:rPr>
              <a:t>Não obstante, até 2019 o conjunto autárquico CAU/BR e CAU/UF não  implementou uma política de gestão de riscos, deficiência a ser debelada em 2020, tendo em vista a expedição da Portaria Presidencial do CAU/BR nº 284, de 20/12/2019 criando um grupo de trabalho para atuar nas ações de estruturação e implantação dentre outros, de Política de Gestão de Riscos e Controles Internos, cujos trabalhos se iniciaram em meados do corrente exercício, com prazo conclusivo estimado para 30/06/2020</a:t>
            </a:r>
            <a:r>
              <a:rPr lang="pt-BR" sz="1000" dirty="0">
                <a:latin typeface="Arial" panose="020B0604020202020204" pitchFamily="34" charset="0"/>
                <a:cs typeface="Arial" panose="020B0604020202020204" pitchFamily="34" charset="0"/>
              </a:rPr>
              <a:t>. (https://transparencia.caubr.gov.br/portariapres284/)</a:t>
            </a:r>
            <a:endParaRPr lang="pt-BR" sz="1050" dirty="0">
              <a:latin typeface="Arial" panose="020B0604020202020204" pitchFamily="34" charset="0"/>
              <a:cs typeface="Arial" panose="020B0604020202020204" pitchFamily="34" charset="0"/>
            </a:endParaRPr>
          </a:p>
        </p:txBody>
      </p:sp>
      <p:sp>
        <p:nvSpPr>
          <p:cNvPr id="11" name="Retângulo 10"/>
          <p:cNvSpPr/>
          <p:nvPr/>
        </p:nvSpPr>
        <p:spPr>
          <a:xfrm>
            <a:off x="5048250" y="1586715"/>
            <a:ext cx="4191000" cy="2492990"/>
          </a:xfrm>
          <a:prstGeom prst="rect">
            <a:avLst/>
          </a:prstGeom>
        </p:spPr>
        <p:txBody>
          <a:bodyPr wrap="square">
            <a:spAutoFit/>
          </a:bodyPr>
          <a:lstStyle/>
          <a:p>
            <a:pPr algn="just"/>
            <a:r>
              <a:rPr lang="pt-BR" sz="1200" dirty="0">
                <a:latin typeface="Arial" pitchFamily="34" charset="0"/>
                <a:cs typeface="Arial" pitchFamily="34" charset="0"/>
              </a:rPr>
              <a:t>A gestão de riscos é uma ação fundamental em uma autarquia federal com poucos recursos financeiros e de pessoal, em que os Processos passam pelo controle de poucos setores. </a:t>
            </a:r>
          </a:p>
          <a:p>
            <a:pPr algn="just"/>
            <a:endParaRPr lang="pt-BR" sz="1200" dirty="0">
              <a:latin typeface="Arial" pitchFamily="34" charset="0"/>
              <a:cs typeface="Arial" pitchFamily="34" charset="0"/>
            </a:endParaRPr>
          </a:p>
          <a:p>
            <a:pPr algn="just"/>
            <a:r>
              <a:rPr lang="pt-BR" sz="1200" dirty="0">
                <a:latin typeface="Arial" pitchFamily="34" charset="0"/>
                <a:cs typeface="Arial" pitchFamily="34" charset="0"/>
              </a:rPr>
              <a:t>Para auxiliar nessa tarefa, o corpo técnico e a Presidência do CAU/AL atuaram, juntamente com a Comissão de Administração e Finanças - CAF, fazendo o acompanhamento sistemático dos contratos, da evolução da Arrecadação Orçamentária e dos Balanços Financeiros mensais, sempre comparando o previsto/realizado. O Conselho utiliza de forma consciente os recursos internos, visando a economicidade e efetividade na gestão.</a:t>
            </a:r>
          </a:p>
        </p:txBody>
      </p:sp>
      <p:sp>
        <p:nvSpPr>
          <p:cNvPr id="13" name="Título 4">
            <a:extLst>
              <a:ext uri="{FF2B5EF4-FFF2-40B4-BE49-F238E27FC236}">
                <a16:creationId xmlns:a16="http://schemas.microsoft.com/office/drawing/2014/main" xmlns="" id="{16372197-24F4-4A72-8A24-3C3986A14DAE}"/>
              </a:ext>
            </a:extLst>
          </p:cNvPr>
          <p:cNvSpPr>
            <a:spLocks noGrp="1"/>
          </p:cNvSpPr>
          <p:nvPr>
            <p:ph type="title"/>
          </p:nvPr>
        </p:nvSpPr>
        <p:spPr>
          <a:xfrm>
            <a:off x="505202" y="364297"/>
            <a:ext cx="7813297"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Gestão de riscos e controles internos</a:t>
            </a:r>
          </a:p>
        </p:txBody>
      </p:sp>
      <p:pic>
        <p:nvPicPr>
          <p:cNvPr id="14" name="Imagem 13"/>
          <p:cNvPicPr>
            <a:picLocks noChangeAspect="1"/>
          </p:cNvPicPr>
          <p:nvPr/>
        </p:nvPicPr>
        <p:blipFill rotWithShape="1">
          <a:blip r:embed="rId3" cstate="print">
            <a:duotone>
              <a:schemeClr val="accent3">
                <a:shade val="45000"/>
                <a:satMod val="135000"/>
              </a:schemeClr>
              <a:prstClr val="white"/>
            </a:duotone>
          </a:blip>
          <a:srcRect l="32236" t="53462" r="57668" b="28205"/>
          <a:stretch/>
        </p:blipFill>
        <p:spPr>
          <a:xfrm>
            <a:off x="6477000" y="4342582"/>
            <a:ext cx="1679331" cy="17153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Espaço Reservado para Número de Slide 7"/>
          <p:cNvSpPr>
            <a:spLocks noGrp="1"/>
          </p:cNvSpPr>
          <p:nvPr>
            <p:ph type="sldNum" sz="quarter" idx="12"/>
          </p:nvPr>
        </p:nvSpPr>
        <p:spPr/>
        <p:txBody>
          <a:bodyPr/>
          <a:lstStyle/>
          <a:p>
            <a:pPr rtl="0"/>
            <a:fld id="{5A4A7955-6230-48B4-BD8B-A7C460F75945}" type="slidenum">
              <a:rPr lang="pt-BR" noProof="0" smtClean="0"/>
              <a:pPr rtl="0"/>
              <a:t>20</a:t>
            </a:fld>
            <a:endParaRPr lang="pt-BR" noProof="0"/>
          </a:p>
        </p:txBody>
      </p:sp>
    </p:spTree>
    <p:extLst>
      <p:ext uri="{BB962C8B-B14F-4D97-AF65-F5344CB8AC3E}">
        <p14:creationId xmlns:p14="http://schemas.microsoft.com/office/powerpoint/2010/main" xmlns="" val="21732693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05202" y="364297"/>
            <a:ext cx="8743599"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Gestão de riscos e controles internos</a:t>
            </a:r>
          </a:p>
        </p:txBody>
      </p:sp>
      <p:pic>
        <p:nvPicPr>
          <p:cNvPr id="8" name="Imagem 7"/>
          <p:cNvPicPr>
            <a:picLocks noChangeAspect="1"/>
          </p:cNvPicPr>
          <p:nvPr/>
        </p:nvPicPr>
        <p:blipFill>
          <a:blip r:embed="rId3" cstate="print"/>
          <a:stretch>
            <a:fillRect/>
          </a:stretch>
        </p:blipFill>
        <p:spPr>
          <a:xfrm>
            <a:off x="4103487" y="1734768"/>
            <a:ext cx="5595342" cy="5881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m 8"/>
          <p:cNvPicPr>
            <a:picLocks noChangeAspect="1"/>
          </p:cNvPicPr>
          <p:nvPr/>
        </p:nvPicPr>
        <p:blipFill>
          <a:blip r:embed="rId4" cstate="print"/>
          <a:stretch>
            <a:fillRect/>
          </a:stretch>
        </p:blipFill>
        <p:spPr>
          <a:xfrm>
            <a:off x="4139030" y="2514661"/>
            <a:ext cx="5076825" cy="5881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m 9"/>
          <p:cNvPicPr>
            <a:picLocks noChangeAspect="1"/>
          </p:cNvPicPr>
          <p:nvPr/>
        </p:nvPicPr>
        <p:blipFill>
          <a:blip r:embed="rId5" cstate="print"/>
          <a:stretch>
            <a:fillRect/>
          </a:stretch>
        </p:blipFill>
        <p:spPr>
          <a:xfrm>
            <a:off x="3739207" y="3298999"/>
            <a:ext cx="5084564" cy="5881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p:cNvPicPr>
            <a:picLocks noChangeAspect="1"/>
          </p:cNvPicPr>
          <p:nvPr/>
        </p:nvPicPr>
        <p:blipFill>
          <a:blip r:embed="rId6" cstate="print"/>
          <a:stretch>
            <a:fillRect/>
          </a:stretch>
        </p:blipFill>
        <p:spPr>
          <a:xfrm>
            <a:off x="3428998" y="4080837"/>
            <a:ext cx="5076825" cy="580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m 11"/>
          <p:cNvPicPr>
            <a:picLocks noChangeAspect="1"/>
          </p:cNvPicPr>
          <p:nvPr/>
        </p:nvPicPr>
        <p:blipFill>
          <a:blip r:embed="rId7" cstate="print"/>
          <a:stretch>
            <a:fillRect/>
          </a:stretch>
        </p:blipFill>
        <p:spPr>
          <a:xfrm>
            <a:off x="3150843" y="4857436"/>
            <a:ext cx="4891088" cy="5881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m 12"/>
          <p:cNvPicPr>
            <a:picLocks noChangeAspect="1"/>
          </p:cNvPicPr>
          <p:nvPr/>
        </p:nvPicPr>
        <p:blipFill>
          <a:blip r:embed="rId8" cstate="print"/>
          <a:stretch>
            <a:fillRect/>
          </a:stretch>
        </p:blipFill>
        <p:spPr>
          <a:xfrm>
            <a:off x="3027131" y="5635532"/>
            <a:ext cx="4419005" cy="5881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tângulo 13"/>
          <p:cNvSpPr/>
          <p:nvPr/>
        </p:nvSpPr>
        <p:spPr>
          <a:xfrm>
            <a:off x="3754485" y="4192748"/>
            <a:ext cx="906915" cy="317459"/>
          </a:xfrm>
          <a:prstGeom prst="rect">
            <a:avLst/>
          </a:prstGeom>
        </p:spPr>
        <p:txBody>
          <a:bodyPr wrap="none">
            <a:spAutoFit/>
          </a:bodyPr>
          <a:lstStyle/>
          <a:p>
            <a:pPr algn="ctr"/>
            <a:r>
              <a:rPr lang="pt-BR" sz="1463" b="1" dirty="0">
                <a:solidFill>
                  <a:schemeClr val="accent6">
                    <a:lumMod val="50000"/>
                  </a:schemeClr>
                </a:solidFill>
                <a:latin typeface="Arial" panose="020B0604020202020204" pitchFamily="34" charset="0"/>
                <a:cs typeface="Arial" panose="020B0604020202020204" pitchFamily="34" charset="0"/>
              </a:rPr>
              <a:t>3° FASE</a:t>
            </a:r>
          </a:p>
        </p:txBody>
      </p:sp>
      <p:sp>
        <p:nvSpPr>
          <p:cNvPr id="15" name="Fluxograma: Disco magnético 14"/>
          <p:cNvSpPr/>
          <p:nvPr/>
        </p:nvSpPr>
        <p:spPr>
          <a:xfrm>
            <a:off x="126359" y="1578739"/>
            <a:ext cx="4395629" cy="719156"/>
          </a:xfrm>
          <a:prstGeom prst="flowChartMagneticDisk">
            <a:avLst/>
          </a:prstGeom>
          <a:solidFill>
            <a:srgbClr val="99FF33"/>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63" dirty="0"/>
          </a:p>
        </p:txBody>
      </p:sp>
      <p:sp>
        <p:nvSpPr>
          <p:cNvPr id="16" name="Fluxograma: Disco magnético 15"/>
          <p:cNvSpPr/>
          <p:nvPr/>
        </p:nvSpPr>
        <p:spPr>
          <a:xfrm>
            <a:off x="789459" y="3142415"/>
            <a:ext cx="3069431" cy="719156"/>
          </a:xfrm>
          <a:prstGeom prst="flowChartMagneticDisk">
            <a:avLst/>
          </a:prstGeom>
          <a:solidFill>
            <a:srgbClr val="99CC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63" dirty="0"/>
          </a:p>
        </p:txBody>
      </p:sp>
      <p:sp>
        <p:nvSpPr>
          <p:cNvPr id="17" name="Fluxograma: Disco magnético 16"/>
          <p:cNvSpPr/>
          <p:nvPr/>
        </p:nvSpPr>
        <p:spPr>
          <a:xfrm>
            <a:off x="1088940" y="3924253"/>
            <a:ext cx="2470468" cy="719156"/>
          </a:xfrm>
          <a:prstGeom prst="flowChartMagneticDisk">
            <a:avLst/>
          </a:prstGeom>
          <a:solidFill>
            <a:srgbClr val="66FF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63" dirty="0"/>
          </a:p>
        </p:txBody>
      </p:sp>
      <p:sp>
        <p:nvSpPr>
          <p:cNvPr id="18" name="Fluxograma: Disco magnético 17"/>
          <p:cNvSpPr/>
          <p:nvPr/>
        </p:nvSpPr>
        <p:spPr>
          <a:xfrm>
            <a:off x="366270" y="2360577"/>
            <a:ext cx="3915808" cy="719156"/>
          </a:xfrm>
          <a:prstGeom prst="flowChartMagneticDisk">
            <a:avLst/>
          </a:prstGeom>
          <a:solidFill>
            <a:srgbClr val="33CC33"/>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63" dirty="0"/>
          </a:p>
        </p:txBody>
      </p:sp>
      <p:sp>
        <p:nvSpPr>
          <p:cNvPr id="19" name="Fluxograma: Disco magnético 18"/>
          <p:cNvSpPr/>
          <p:nvPr/>
        </p:nvSpPr>
        <p:spPr>
          <a:xfrm>
            <a:off x="1297019" y="4706090"/>
            <a:ext cx="1974815" cy="719156"/>
          </a:xfrm>
          <a:prstGeom prst="flowChartMagneticDisk">
            <a:avLst/>
          </a:prstGeom>
          <a:solidFill>
            <a:srgbClr val="99FF33"/>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63" dirty="0"/>
          </a:p>
        </p:txBody>
      </p:sp>
      <p:sp>
        <p:nvSpPr>
          <p:cNvPr id="20" name="Fluxograma: Disco magnético 19"/>
          <p:cNvSpPr/>
          <p:nvPr/>
        </p:nvSpPr>
        <p:spPr>
          <a:xfrm>
            <a:off x="1504644" y="5487928"/>
            <a:ext cx="1639060" cy="719156"/>
          </a:xfrm>
          <a:prstGeom prst="flowChartMagneticDisk">
            <a:avLst/>
          </a:prstGeom>
          <a:solidFill>
            <a:srgbClr val="00CC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63" dirty="0"/>
          </a:p>
        </p:txBody>
      </p:sp>
      <p:sp>
        <p:nvSpPr>
          <p:cNvPr id="21" name="Retângulo 20"/>
          <p:cNvSpPr/>
          <p:nvPr/>
        </p:nvSpPr>
        <p:spPr>
          <a:xfrm>
            <a:off x="457906" y="1926426"/>
            <a:ext cx="3732531" cy="279948"/>
          </a:xfrm>
          <a:prstGeom prst="rect">
            <a:avLst/>
          </a:prstGeom>
        </p:spPr>
        <p:txBody>
          <a:bodyPr wrap="square">
            <a:spAutoFit/>
          </a:bodyPr>
          <a:lstStyle/>
          <a:p>
            <a:pPr algn="ctr"/>
            <a:r>
              <a:rPr lang="pt-BR" sz="1219" b="1" dirty="0">
                <a:latin typeface="Arial" panose="020B0604020202020204" pitchFamily="34" charset="0"/>
                <a:cs typeface="Arial" panose="020B0604020202020204" pitchFamily="34" charset="0"/>
              </a:rPr>
              <a:t>O PLENÁRIO DO CAU/BR</a:t>
            </a:r>
          </a:p>
        </p:txBody>
      </p:sp>
      <p:sp>
        <p:nvSpPr>
          <p:cNvPr id="22" name="Retângulo 21"/>
          <p:cNvSpPr/>
          <p:nvPr/>
        </p:nvSpPr>
        <p:spPr>
          <a:xfrm>
            <a:off x="366270" y="2634061"/>
            <a:ext cx="4013445" cy="467564"/>
          </a:xfrm>
          <a:prstGeom prst="rect">
            <a:avLst/>
          </a:prstGeom>
        </p:spPr>
        <p:txBody>
          <a:bodyPr wrap="square">
            <a:spAutoFit/>
          </a:bodyPr>
          <a:lstStyle/>
          <a:p>
            <a:pPr algn="ctr"/>
            <a:r>
              <a:rPr lang="pt-BR" sz="1219" b="1" dirty="0">
                <a:latin typeface="Arial" panose="020B0604020202020204" pitchFamily="34" charset="0"/>
                <a:cs typeface="Arial" panose="020B0604020202020204" pitchFamily="34" charset="0"/>
              </a:rPr>
              <a:t>A AUDITORIA EXTERNA </a:t>
            </a:r>
          </a:p>
          <a:p>
            <a:pPr algn="ctr"/>
            <a:r>
              <a:rPr lang="pt-BR" sz="1219" b="1" dirty="0">
                <a:latin typeface="Arial" panose="020B0604020202020204" pitchFamily="34" charset="0"/>
                <a:cs typeface="Arial" panose="020B0604020202020204" pitchFamily="34" charset="0"/>
              </a:rPr>
              <a:t>CONTRATADA PELO CAU/BR</a:t>
            </a:r>
          </a:p>
        </p:txBody>
      </p:sp>
      <p:sp>
        <p:nvSpPr>
          <p:cNvPr id="23" name="Retângulo 22"/>
          <p:cNvSpPr/>
          <p:nvPr/>
        </p:nvSpPr>
        <p:spPr>
          <a:xfrm>
            <a:off x="1076059" y="4267410"/>
            <a:ext cx="2496227" cy="279948"/>
          </a:xfrm>
          <a:prstGeom prst="rect">
            <a:avLst/>
          </a:prstGeom>
        </p:spPr>
        <p:txBody>
          <a:bodyPr wrap="square">
            <a:spAutoFit/>
          </a:bodyPr>
          <a:lstStyle/>
          <a:p>
            <a:pPr algn="ctr"/>
            <a:r>
              <a:rPr lang="pt-BR" sz="1219" b="1" dirty="0">
                <a:latin typeface="Arial" panose="020B0604020202020204" pitchFamily="34" charset="0"/>
                <a:cs typeface="Arial" panose="020B0604020202020204" pitchFamily="34" charset="0"/>
              </a:rPr>
              <a:t>O PLENÁRIO DO CAU/AL</a:t>
            </a:r>
          </a:p>
        </p:txBody>
      </p:sp>
      <p:sp>
        <p:nvSpPr>
          <p:cNvPr id="24" name="Retângulo 23"/>
          <p:cNvSpPr/>
          <p:nvPr/>
        </p:nvSpPr>
        <p:spPr>
          <a:xfrm>
            <a:off x="738021" y="3415898"/>
            <a:ext cx="3172302" cy="467564"/>
          </a:xfrm>
          <a:prstGeom prst="rect">
            <a:avLst/>
          </a:prstGeom>
        </p:spPr>
        <p:txBody>
          <a:bodyPr wrap="square">
            <a:spAutoFit/>
          </a:bodyPr>
          <a:lstStyle/>
          <a:p>
            <a:pPr algn="ctr"/>
            <a:r>
              <a:rPr lang="pt-BR" sz="1219" b="1" dirty="0">
                <a:latin typeface="Arial" panose="020B0604020202020204" pitchFamily="34" charset="0"/>
                <a:cs typeface="Arial" panose="020B0604020202020204" pitchFamily="34" charset="0"/>
              </a:rPr>
              <a:t>A AUDITORA INTERNA E </a:t>
            </a:r>
          </a:p>
          <a:p>
            <a:pPr algn="ctr"/>
            <a:r>
              <a:rPr lang="pt-BR" sz="1219" b="1" dirty="0">
                <a:latin typeface="Arial" panose="020B0604020202020204" pitchFamily="34" charset="0"/>
                <a:cs typeface="Arial" panose="020B0604020202020204" pitchFamily="34" charset="0"/>
              </a:rPr>
              <a:t>CPFI DO CAU/BR </a:t>
            </a:r>
          </a:p>
        </p:txBody>
      </p:sp>
      <p:sp>
        <p:nvSpPr>
          <p:cNvPr id="25" name="Retângulo 24"/>
          <p:cNvSpPr/>
          <p:nvPr/>
        </p:nvSpPr>
        <p:spPr>
          <a:xfrm>
            <a:off x="1167700" y="4939404"/>
            <a:ext cx="2261299" cy="279948"/>
          </a:xfrm>
          <a:prstGeom prst="rect">
            <a:avLst/>
          </a:prstGeom>
        </p:spPr>
        <p:txBody>
          <a:bodyPr wrap="square">
            <a:spAutoFit/>
          </a:bodyPr>
          <a:lstStyle/>
          <a:p>
            <a:pPr algn="ctr"/>
            <a:r>
              <a:rPr lang="pt-BR" sz="1219" b="1" dirty="0">
                <a:latin typeface="Arial" panose="020B0604020202020204" pitchFamily="34" charset="0"/>
                <a:cs typeface="Arial" panose="020B0604020202020204" pitchFamily="34" charset="0"/>
              </a:rPr>
              <a:t>A  CAF DO CAU/AL</a:t>
            </a:r>
          </a:p>
        </p:txBody>
      </p:sp>
      <p:sp>
        <p:nvSpPr>
          <p:cNvPr id="26" name="Retângulo 25"/>
          <p:cNvSpPr/>
          <p:nvPr/>
        </p:nvSpPr>
        <p:spPr>
          <a:xfrm>
            <a:off x="1272104" y="5721242"/>
            <a:ext cx="2104135" cy="467564"/>
          </a:xfrm>
          <a:prstGeom prst="rect">
            <a:avLst/>
          </a:prstGeom>
        </p:spPr>
        <p:txBody>
          <a:bodyPr wrap="square">
            <a:spAutoFit/>
          </a:bodyPr>
          <a:lstStyle/>
          <a:p>
            <a:pPr algn="ctr"/>
            <a:r>
              <a:rPr lang="pt-BR" sz="1219" b="1" dirty="0">
                <a:latin typeface="Arial" panose="020B0604020202020204" pitchFamily="34" charset="0"/>
                <a:cs typeface="Arial" panose="020B0604020202020204" pitchFamily="34" charset="0"/>
              </a:rPr>
              <a:t>GESTORES E </a:t>
            </a:r>
          </a:p>
          <a:p>
            <a:pPr algn="ctr"/>
            <a:r>
              <a:rPr lang="pt-BR" sz="1219" b="1" dirty="0">
                <a:latin typeface="Arial" panose="020B0604020202020204" pitchFamily="34" charset="0"/>
                <a:cs typeface="Arial" panose="020B0604020202020204" pitchFamily="34" charset="0"/>
              </a:rPr>
              <a:t>EQUIPE TÉCNICA</a:t>
            </a:r>
          </a:p>
        </p:txBody>
      </p:sp>
      <p:sp>
        <p:nvSpPr>
          <p:cNvPr id="27" name="Retângulo 26"/>
          <p:cNvSpPr/>
          <p:nvPr/>
        </p:nvSpPr>
        <p:spPr>
          <a:xfrm>
            <a:off x="4516178" y="2583042"/>
            <a:ext cx="906915" cy="317459"/>
          </a:xfrm>
          <a:prstGeom prst="rect">
            <a:avLst/>
          </a:prstGeom>
        </p:spPr>
        <p:txBody>
          <a:bodyPr wrap="none">
            <a:spAutoFit/>
          </a:bodyPr>
          <a:lstStyle/>
          <a:p>
            <a:pPr algn="ctr"/>
            <a:r>
              <a:rPr lang="pt-BR" sz="1463" b="1" dirty="0">
                <a:solidFill>
                  <a:schemeClr val="accent6">
                    <a:lumMod val="50000"/>
                  </a:schemeClr>
                </a:solidFill>
                <a:latin typeface="Arial" panose="020B0604020202020204" pitchFamily="34" charset="0"/>
                <a:cs typeface="Arial" panose="020B0604020202020204" pitchFamily="34" charset="0"/>
              </a:rPr>
              <a:t>5° FASE</a:t>
            </a:r>
          </a:p>
        </p:txBody>
      </p:sp>
      <p:sp>
        <p:nvSpPr>
          <p:cNvPr id="28" name="Retângulo 27"/>
          <p:cNvSpPr/>
          <p:nvPr/>
        </p:nvSpPr>
        <p:spPr>
          <a:xfrm>
            <a:off x="4131047" y="3368807"/>
            <a:ext cx="906915" cy="317459"/>
          </a:xfrm>
          <a:prstGeom prst="rect">
            <a:avLst/>
          </a:prstGeom>
        </p:spPr>
        <p:txBody>
          <a:bodyPr wrap="none">
            <a:spAutoFit/>
          </a:bodyPr>
          <a:lstStyle/>
          <a:p>
            <a:pPr algn="ctr"/>
            <a:r>
              <a:rPr lang="pt-BR" sz="1463" b="1" dirty="0">
                <a:solidFill>
                  <a:schemeClr val="accent6">
                    <a:lumMod val="50000"/>
                  </a:schemeClr>
                </a:solidFill>
                <a:latin typeface="Arial" panose="020B0604020202020204" pitchFamily="34" charset="0"/>
                <a:cs typeface="Arial" panose="020B0604020202020204" pitchFamily="34" charset="0"/>
              </a:rPr>
              <a:t>4° FASE</a:t>
            </a:r>
          </a:p>
        </p:txBody>
      </p:sp>
      <p:sp>
        <p:nvSpPr>
          <p:cNvPr id="29" name="Retângulo 28"/>
          <p:cNvSpPr/>
          <p:nvPr/>
        </p:nvSpPr>
        <p:spPr>
          <a:xfrm>
            <a:off x="3490435" y="4932716"/>
            <a:ext cx="906915" cy="317459"/>
          </a:xfrm>
          <a:prstGeom prst="rect">
            <a:avLst/>
          </a:prstGeom>
        </p:spPr>
        <p:txBody>
          <a:bodyPr wrap="none">
            <a:spAutoFit/>
          </a:bodyPr>
          <a:lstStyle/>
          <a:p>
            <a:pPr algn="ctr"/>
            <a:r>
              <a:rPr lang="pt-BR" sz="1463" b="1" dirty="0">
                <a:solidFill>
                  <a:schemeClr val="accent6">
                    <a:lumMod val="50000"/>
                  </a:schemeClr>
                </a:solidFill>
                <a:latin typeface="Arial" panose="020B0604020202020204" pitchFamily="34" charset="0"/>
                <a:cs typeface="Arial" panose="020B0604020202020204" pitchFamily="34" charset="0"/>
              </a:rPr>
              <a:t>2° FASE</a:t>
            </a:r>
          </a:p>
        </p:txBody>
      </p:sp>
      <p:sp>
        <p:nvSpPr>
          <p:cNvPr id="30" name="Retângulo 29"/>
          <p:cNvSpPr/>
          <p:nvPr/>
        </p:nvSpPr>
        <p:spPr>
          <a:xfrm>
            <a:off x="3254200" y="5744900"/>
            <a:ext cx="906915" cy="317459"/>
          </a:xfrm>
          <a:prstGeom prst="rect">
            <a:avLst/>
          </a:prstGeom>
        </p:spPr>
        <p:txBody>
          <a:bodyPr wrap="none">
            <a:spAutoFit/>
          </a:bodyPr>
          <a:lstStyle/>
          <a:p>
            <a:pPr algn="ctr"/>
            <a:r>
              <a:rPr lang="pt-BR" sz="1463" b="1" dirty="0">
                <a:solidFill>
                  <a:schemeClr val="accent6">
                    <a:lumMod val="50000"/>
                  </a:schemeClr>
                </a:solidFill>
                <a:latin typeface="Arial" panose="020B0604020202020204" pitchFamily="34" charset="0"/>
                <a:cs typeface="Arial" panose="020B0604020202020204" pitchFamily="34" charset="0"/>
              </a:rPr>
              <a:t>1° FASE</a:t>
            </a:r>
          </a:p>
        </p:txBody>
      </p:sp>
      <p:sp>
        <p:nvSpPr>
          <p:cNvPr id="31" name="Retângulo 30"/>
          <p:cNvSpPr/>
          <p:nvPr/>
        </p:nvSpPr>
        <p:spPr>
          <a:xfrm>
            <a:off x="4663368" y="1856933"/>
            <a:ext cx="906915" cy="317459"/>
          </a:xfrm>
          <a:prstGeom prst="rect">
            <a:avLst/>
          </a:prstGeom>
        </p:spPr>
        <p:txBody>
          <a:bodyPr wrap="none">
            <a:spAutoFit/>
          </a:bodyPr>
          <a:lstStyle/>
          <a:p>
            <a:pPr algn="ctr"/>
            <a:r>
              <a:rPr lang="pt-BR" sz="1463" b="1" dirty="0">
                <a:solidFill>
                  <a:schemeClr val="accent6">
                    <a:lumMod val="50000"/>
                  </a:schemeClr>
                </a:solidFill>
                <a:latin typeface="Arial" panose="020B0604020202020204" pitchFamily="34" charset="0"/>
                <a:cs typeface="Arial" panose="020B0604020202020204" pitchFamily="34" charset="0"/>
              </a:rPr>
              <a:t>6° FASE</a:t>
            </a:r>
          </a:p>
        </p:txBody>
      </p:sp>
      <p:sp>
        <p:nvSpPr>
          <p:cNvPr id="32" name="Retângulo 31"/>
          <p:cNvSpPr/>
          <p:nvPr/>
        </p:nvSpPr>
        <p:spPr>
          <a:xfrm>
            <a:off x="3767212" y="5922750"/>
            <a:ext cx="3732531" cy="279948"/>
          </a:xfrm>
          <a:prstGeom prst="rect">
            <a:avLst/>
          </a:prstGeom>
        </p:spPr>
        <p:txBody>
          <a:bodyPr wrap="square">
            <a:spAutoFit/>
          </a:bodyPr>
          <a:lstStyle/>
          <a:p>
            <a:pPr algn="ctr"/>
            <a:r>
              <a:rPr lang="pt-BR" sz="1219" b="1" dirty="0">
                <a:latin typeface="Arial" panose="020B0604020202020204" pitchFamily="34" charset="0"/>
                <a:cs typeface="Arial" panose="020B0604020202020204" pitchFamily="34" charset="0"/>
              </a:rPr>
              <a:t>Lança e faz a conciliação e o gestor valida</a:t>
            </a:r>
          </a:p>
        </p:txBody>
      </p:sp>
      <p:sp>
        <p:nvSpPr>
          <p:cNvPr id="33" name="Retângulo 32"/>
          <p:cNvSpPr/>
          <p:nvPr/>
        </p:nvSpPr>
        <p:spPr>
          <a:xfrm>
            <a:off x="4190437" y="4997777"/>
            <a:ext cx="3732531" cy="467564"/>
          </a:xfrm>
          <a:prstGeom prst="rect">
            <a:avLst/>
          </a:prstGeom>
        </p:spPr>
        <p:txBody>
          <a:bodyPr wrap="square">
            <a:spAutoFit/>
          </a:bodyPr>
          <a:lstStyle/>
          <a:p>
            <a:pPr algn="ctr"/>
            <a:r>
              <a:rPr lang="pt-BR" sz="1219" b="1" dirty="0">
                <a:latin typeface="Arial" panose="020B0604020202020204" pitchFamily="34" charset="0"/>
                <a:cs typeface="Arial" panose="020B0604020202020204" pitchFamily="34" charset="0"/>
              </a:rPr>
              <a:t>Analisa os lançamentos e aprova ou não procedimentos e as contas periodicamente</a:t>
            </a:r>
          </a:p>
        </p:txBody>
      </p:sp>
      <p:sp>
        <p:nvSpPr>
          <p:cNvPr id="34" name="Retângulo 33"/>
          <p:cNvSpPr/>
          <p:nvPr/>
        </p:nvSpPr>
        <p:spPr>
          <a:xfrm>
            <a:off x="4533070" y="4212038"/>
            <a:ext cx="3732531" cy="467564"/>
          </a:xfrm>
          <a:prstGeom prst="rect">
            <a:avLst/>
          </a:prstGeom>
        </p:spPr>
        <p:txBody>
          <a:bodyPr wrap="square">
            <a:spAutoFit/>
          </a:bodyPr>
          <a:lstStyle/>
          <a:p>
            <a:pPr algn="ctr"/>
            <a:r>
              <a:rPr lang="pt-BR" sz="1219" b="1" dirty="0">
                <a:latin typeface="Arial" panose="020B0604020202020204" pitchFamily="34" charset="0"/>
                <a:cs typeface="Arial" panose="020B0604020202020204" pitchFamily="34" charset="0"/>
              </a:rPr>
              <a:t>Analisa e aprova ou não as Prestações de Contas Semestrais e Anuais</a:t>
            </a:r>
          </a:p>
        </p:txBody>
      </p:sp>
      <p:sp>
        <p:nvSpPr>
          <p:cNvPr id="35" name="Retângulo 34"/>
          <p:cNvSpPr/>
          <p:nvPr/>
        </p:nvSpPr>
        <p:spPr>
          <a:xfrm>
            <a:off x="4969635" y="3410000"/>
            <a:ext cx="3732531" cy="467564"/>
          </a:xfrm>
          <a:prstGeom prst="rect">
            <a:avLst/>
          </a:prstGeom>
        </p:spPr>
        <p:txBody>
          <a:bodyPr wrap="square">
            <a:spAutoFit/>
          </a:bodyPr>
          <a:lstStyle/>
          <a:p>
            <a:pPr algn="ctr"/>
            <a:r>
              <a:rPr lang="pt-BR" sz="1219" b="1" dirty="0">
                <a:latin typeface="Arial" panose="020B0604020202020204" pitchFamily="34" charset="0"/>
                <a:cs typeface="Arial" panose="020B0604020202020204" pitchFamily="34" charset="0"/>
              </a:rPr>
              <a:t>Analisa e ratifica ou não as Prestações de Contas Semestrais e Anuais</a:t>
            </a:r>
          </a:p>
        </p:txBody>
      </p:sp>
      <p:sp>
        <p:nvSpPr>
          <p:cNvPr id="36" name="Retângulo 35"/>
          <p:cNvSpPr/>
          <p:nvPr/>
        </p:nvSpPr>
        <p:spPr>
          <a:xfrm>
            <a:off x="5405458" y="2636968"/>
            <a:ext cx="3732531" cy="467564"/>
          </a:xfrm>
          <a:prstGeom prst="rect">
            <a:avLst/>
          </a:prstGeom>
        </p:spPr>
        <p:txBody>
          <a:bodyPr wrap="square">
            <a:spAutoFit/>
          </a:bodyPr>
          <a:lstStyle/>
          <a:p>
            <a:pPr algn="ctr"/>
            <a:r>
              <a:rPr lang="pt-BR" sz="1219" b="1" dirty="0">
                <a:latin typeface="Arial" panose="020B0604020202020204" pitchFamily="34" charset="0"/>
                <a:cs typeface="Arial" panose="020B0604020202020204" pitchFamily="34" charset="0"/>
              </a:rPr>
              <a:t>Analisa e fornece a declaração legal da situação contábil e financeira anualmente</a:t>
            </a:r>
          </a:p>
        </p:txBody>
      </p:sp>
      <p:sp>
        <p:nvSpPr>
          <p:cNvPr id="37" name="Retângulo 36"/>
          <p:cNvSpPr/>
          <p:nvPr/>
        </p:nvSpPr>
        <p:spPr>
          <a:xfrm>
            <a:off x="5634880" y="1889176"/>
            <a:ext cx="3732531" cy="467564"/>
          </a:xfrm>
          <a:prstGeom prst="rect">
            <a:avLst/>
          </a:prstGeom>
        </p:spPr>
        <p:txBody>
          <a:bodyPr wrap="square">
            <a:spAutoFit/>
          </a:bodyPr>
          <a:lstStyle/>
          <a:p>
            <a:pPr algn="ctr"/>
            <a:r>
              <a:rPr lang="pt-BR" sz="1219" b="1" dirty="0">
                <a:latin typeface="Arial" panose="020B0604020202020204" pitchFamily="34" charset="0"/>
                <a:cs typeface="Arial" panose="020B0604020202020204" pitchFamily="34" charset="0"/>
              </a:rPr>
              <a:t>Analisa e ratifica ou não as Prestações de Contas Semestrais e Anuais</a:t>
            </a:r>
          </a:p>
        </p:txBody>
      </p:sp>
      <p:sp>
        <p:nvSpPr>
          <p:cNvPr id="41" name="Retângulo 40"/>
          <p:cNvSpPr/>
          <p:nvPr/>
        </p:nvSpPr>
        <p:spPr>
          <a:xfrm>
            <a:off x="447675" y="1092032"/>
            <a:ext cx="8924925" cy="246221"/>
          </a:xfrm>
          <a:prstGeom prst="rect">
            <a:avLst/>
          </a:prstGeom>
        </p:spPr>
        <p:txBody>
          <a:bodyPr wrap="square">
            <a:spAutoFit/>
          </a:bodyPr>
          <a:lstStyle/>
          <a:p>
            <a:pPr algn="ctr"/>
            <a:r>
              <a:rPr lang="pt-BR" sz="1000" b="1" dirty="0">
                <a:latin typeface="Arial" pitchFamily="34" charset="0"/>
                <a:cs typeface="Arial" pitchFamily="34" charset="0"/>
              </a:rPr>
              <a:t>A gestão de riscos no CAU/AL possui 6 fases de verificação e acompanhamento dos gastos, procedimentos, condutas e prestações de contas</a:t>
            </a:r>
            <a:endParaRPr lang="pt-BR" sz="1463" dirty="0"/>
          </a:p>
        </p:txBody>
      </p:sp>
      <p:sp>
        <p:nvSpPr>
          <p:cNvPr id="40" name="Espaço Reservado para Número de Slide 39"/>
          <p:cNvSpPr>
            <a:spLocks noGrp="1"/>
          </p:cNvSpPr>
          <p:nvPr>
            <p:ph type="sldNum" sz="quarter" idx="12"/>
          </p:nvPr>
        </p:nvSpPr>
        <p:spPr/>
        <p:txBody>
          <a:bodyPr/>
          <a:lstStyle/>
          <a:p>
            <a:pPr rtl="0"/>
            <a:fld id="{5A4A7955-6230-48B4-BD8B-A7C460F75945}" type="slidenum">
              <a:rPr lang="pt-BR" noProof="0" smtClean="0"/>
              <a:pPr rtl="0"/>
              <a:t>21</a:t>
            </a:fld>
            <a:endParaRPr lang="pt-BR" noProof="0"/>
          </a:p>
        </p:txBody>
      </p:sp>
      <p:sp>
        <p:nvSpPr>
          <p:cNvPr id="42" name="objeto 7" descr="Retângulo bege">
            <a:extLst>
              <a:ext uri="{FF2B5EF4-FFF2-40B4-BE49-F238E27FC236}">
                <a16:creationId xmlns:a16="http://schemas.microsoft.com/office/drawing/2014/main" xmlns="" id="{1185C7A9-8E52-408E-B19E-E5A1EB33971B}"/>
              </a:ext>
            </a:extLst>
          </p:cNvPr>
          <p:cNvSpPr/>
          <p:nvPr/>
        </p:nvSpPr>
        <p:spPr bwMode="white">
          <a:xfrm flipV="1">
            <a:off x="0" y="963680"/>
            <a:ext cx="9906000"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a:solidFill>
                <a:schemeClr val="tx2">
                  <a:lumMod val="50000"/>
                </a:schemeClr>
              </a:solidFill>
            </a:endParaRPr>
          </a:p>
        </p:txBody>
      </p:sp>
    </p:spTree>
    <p:extLst>
      <p:ext uri="{BB962C8B-B14F-4D97-AF65-F5344CB8AC3E}">
        <p14:creationId xmlns:p14="http://schemas.microsoft.com/office/powerpoint/2010/main" xmlns="" val="30323894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ço Reservado para Conteúdo 2"/>
          <p:cNvSpPr txBox="1">
            <a:spLocks/>
          </p:cNvSpPr>
          <p:nvPr/>
        </p:nvSpPr>
        <p:spPr>
          <a:xfrm>
            <a:off x="1166537" y="2694416"/>
            <a:ext cx="2492121" cy="4571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pt-BR" b="1" dirty="0">
              <a:solidFill>
                <a:schemeClr val="tx1">
                  <a:lumMod val="50000"/>
                  <a:lumOff val="50000"/>
                </a:schemeClr>
              </a:solidFill>
            </a:endParaRPr>
          </a:p>
        </p:txBody>
      </p:sp>
      <p:sp>
        <p:nvSpPr>
          <p:cNvPr id="15" name="Espaço Reservado para Conteúdo 2"/>
          <p:cNvSpPr txBox="1">
            <a:spLocks/>
          </p:cNvSpPr>
          <p:nvPr/>
        </p:nvSpPr>
        <p:spPr>
          <a:xfrm>
            <a:off x="691563" y="2240280"/>
            <a:ext cx="1638252" cy="21183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PESSOA FÍSICA</a:t>
            </a:r>
          </a:p>
        </p:txBody>
      </p:sp>
      <p:cxnSp>
        <p:nvCxnSpPr>
          <p:cNvPr id="22" name="Conector reto 21"/>
          <p:cNvCxnSpPr/>
          <p:nvPr/>
        </p:nvCxnSpPr>
        <p:spPr>
          <a:xfrm flipV="1">
            <a:off x="2411608" y="2458100"/>
            <a:ext cx="0" cy="1368000"/>
          </a:xfrm>
          <a:prstGeom prst="line">
            <a:avLst/>
          </a:prstGeom>
          <a:ln w="31750">
            <a:solidFill>
              <a:srgbClr val="66FF99"/>
            </a:solidFill>
          </a:ln>
        </p:spPr>
        <p:style>
          <a:lnRef idx="1">
            <a:schemeClr val="accent1"/>
          </a:lnRef>
          <a:fillRef idx="0">
            <a:schemeClr val="accent1"/>
          </a:fillRef>
          <a:effectRef idx="0">
            <a:schemeClr val="accent1"/>
          </a:effectRef>
          <a:fontRef idx="minor">
            <a:schemeClr val="tx1"/>
          </a:fontRef>
        </p:style>
      </p:cxnSp>
      <p:cxnSp>
        <p:nvCxnSpPr>
          <p:cNvPr id="23" name="Conector reto 22"/>
          <p:cNvCxnSpPr/>
          <p:nvPr/>
        </p:nvCxnSpPr>
        <p:spPr>
          <a:xfrm>
            <a:off x="777240" y="2453640"/>
            <a:ext cx="1651028" cy="2280"/>
          </a:xfrm>
          <a:prstGeom prst="line">
            <a:avLst/>
          </a:prstGeom>
          <a:ln w="31750">
            <a:solidFill>
              <a:srgbClr val="66FF99"/>
            </a:solidFill>
          </a:ln>
        </p:spPr>
        <p:style>
          <a:lnRef idx="1">
            <a:schemeClr val="accent1"/>
          </a:lnRef>
          <a:fillRef idx="0">
            <a:schemeClr val="accent1"/>
          </a:fillRef>
          <a:effectRef idx="0">
            <a:schemeClr val="accent1"/>
          </a:effectRef>
          <a:fontRef idx="minor">
            <a:schemeClr val="tx1"/>
          </a:fontRef>
        </p:style>
      </p:cxnSp>
      <p:cxnSp>
        <p:nvCxnSpPr>
          <p:cNvPr id="26" name="Conector reto 25"/>
          <p:cNvCxnSpPr/>
          <p:nvPr/>
        </p:nvCxnSpPr>
        <p:spPr>
          <a:xfrm flipV="1">
            <a:off x="7511463" y="2481832"/>
            <a:ext cx="0" cy="1692000"/>
          </a:xfrm>
          <a:prstGeom prst="line">
            <a:avLst/>
          </a:prstGeom>
          <a:ln w="31750">
            <a:solidFill>
              <a:srgbClr val="33CC33"/>
            </a:solidFill>
          </a:ln>
        </p:spPr>
        <p:style>
          <a:lnRef idx="1">
            <a:schemeClr val="accent1"/>
          </a:lnRef>
          <a:fillRef idx="0">
            <a:schemeClr val="accent1"/>
          </a:fillRef>
          <a:effectRef idx="0">
            <a:schemeClr val="accent1"/>
          </a:effectRef>
          <a:fontRef idx="minor">
            <a:schemeClr val="tx1"/>
          </a:fontRef>
        </p:style>
      </p:cxnSp>
      <p:cxnSp>
        <p:nvCxnSpPr>
          <p:cNvPr id="27" name="Conector reto 26"/>
          <p:cNvCxnSpPr/>
          <p:nvPr/>
        </p:nvCxnSpPr>
        <p:spPr>
          <a:xfrm>
            <a:off x="6917424" y="4621283"/>
            <a:ext cx="2700921" cy="2152"/>
          </a:xfrm>
          <a:prstGeom prst="line">
            <a:avLst/>
          </a:prstGeom>
          <a:ln w="31750">
            <a:solidFill>
              <a:srgbClr val="40B498"/>
            </a:solidFill>
          </a:ln>
        </p:spPr>
        <p:style>
          <a:lnRef idx="1">
            <a:schemeClr val="accent1"/>
          </a:lnRef>
          <a:fillRef idx="0">
            <a:schemeClr val="accent1"/>
          </a:fillRef>
          <a:effectRef idx="0">
            <a:schemeClr val="accent1"/>
          </a:effectRef>
          <a:fontRef idx="minor">
            <a:schemeClr val="tx1"/>
          </a:fontRef>
        </p:style>
      </p:cxnSp>
      <p:sp>
        <p:nvSpPr>
          <p:cNvPr id="28" name="Espaço Reservado para Conteúdo 2"/>
          <p:cNvSpPr txBox="1">
            <a:spLocks/>
          </p:cNvSpPr>
          <p:nvPr/>
        </p:nvSpPr>
        <p:spPr>
          <a:xfrm>
            <a:off x="6962379" y="4382966"/>
            <a:ext cx="2943621" cy="278724"/>
          </a:xfrm>
          <a:prstGeom prst="rect">
            <a:avLst/>
          </a:prstGeom>
          <a:noFill/>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a:solidFill>
                  <a:schemeClr val="tx1">
                    <a:lumMod val="50000"/>
                    <a:lumOff val="50000"/>
                  </a:schemeClr>
                </a:solidFill>
              </a:rPr>
              <a:t>Possibilidade de Êxito PROVÁVEL</a:t>
            </a:r>
          </a:p>
        </p:txBody>
      </p:sp>
      <p:cxnSp>
        <p:nvCxnSpPr>
          <p:cNvPr id="29" name="Conector reto 28"/>
          <p:cNvCxnSpPr/>
          <p:nvPr/>
        </p:nvCxnSpPr>
        <p:spPr>
          <a:xfrm flipV="1">
            <a:off x="7497380" y="4158615"/>
            <a:ext cx="1703770" cy="2437"/>
          </a:xfrm>
          <a:prstGeom prst="line">
            <a:avLst/>
          </a:prstGeom>
          <a:ln w="31750">
            <a:solidFill>
              <a:srgbClr val="33CC33"/>
            </a:solidFill>
          </a:ln>
        </p:spPr>
        <p:style>
          <a:lnRef idx="1">
            <a:schemeClr val="accent1"/>
          </a:lnRef>
          <a:fillRef idx="0">
            <a:schemeClr val="accent1"/>
          </a:fillRef>
          <a:effectRef idx="0">
            <a:schemeClr val="accent1"/>
          </a:effectRef>
          <a:fontRef idx="minor">
            <a:schemeClr val="tx1"/>
          </a:fontRef>
        </p:style>
      </p:cxnSp>
      <p:sp>
        <p:nvSpPr>
          <p:cNvPr id="30" name="Espaço Reservado para Conteúdo 2"/>
          <p:cNvSpPr txBox="1">
            <a:spLocks/>
          </p:cNvSpPr>
          <p:nvPr/>
        </p:nvSpPr>
        <p:spPr>
          <a:xfrm>
            <a:off x="6374760" y="4851156"/>
            <a:ext cx="2959740" cy="255464"/>
          </a:xfrm>
          <a:prstGeom prst="rect">
            <a:avLst/>
          </a:prstGeom>
          <a:noFill/>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a:solidFill>
                  <a:schemeClr val="tx1">
                    <a:lumMod val="50000"/>
                    <a:lumOff val="50000"/>
                  </a:schemeClr>
                </a:solidFill>
              </a:rPr>
              <a:t>Possibilidade de Perda POSSÍVEL</a:t>
            </a:r>
          </a:p>
        </p:txBody>
      </p:sp>
      <p:cxnSp>
        <p:nvCxnSpPr>
          <p:cNvPr id="33" name="Conector reto 32"/>
          <p:cNvCxnSpPr/>
          <p:nvPr/>
        </p:nvCxnSpPr>
        <p:spPr>
          <a:xfrm flipV="1">
            <a:off x="6931660" y="2436718"/>
            <a:ext cx="1404" cy="2170842"/>
          </a:xfrm>
          <a:prstGeom prst="line">
            <a:avLst/>
          </a:prstGeom>
          <a:ln w="31750">
            <a:solidFill>
              <a:srgbClr val="40B498"/>
            </a:solidFill>
          </a:ln>
        </p:spPr>
        <p:style>
          <a:lnRef idx="1">
            <a:schemeClr val="accent1"/>
          </a:lnRef>
          <a:fillRef idx="0">
            <a:schemeClr val="accent1"/>
          </a:fillRef>
          <a:effectRef idx="0">
            <a:schemeClr val="accent1"/>
          </a:effectRef>
          <a:fontRef idx="minor">
            <a:schemeClr val="tx1"/>
          </a:fontRef>
        </p:style>
      </p:cxnSp>
      <p:sp>
        <p:nvSpPr>
          <p:cNvPr id="36" name="Espaço Reservado para Conteúdo 2"/>
          <p:cNvSpPr txBox="1">
            <a:spLocks/>
          </p:cNvSpPr>
          <p:nvPr/>
        </p:nvSpPr>
        <p:spPr>
          <a:xfrm>
            <a:off x="3204123" y="2457935"/>
            <a:ext cx="3089089" cy="111605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2000" b="1" dirty="0">
                <a:solidFill>
                  <a:srgbClr val="008080"/>
                </a:solidFill>
              </a:rPr>
              <a:t>48 </a:t>
            </a:r>
          </a:p>
          <a:p>
            <a:pPr marL="0" indent="0">
              <a:lnSpc>
                <a:spcPct val="100000"/>
              </a:lnSpc>
              <a:spcBef>
                <a:spcPts val="0"/>
              </a:spcBef>
              <a:buNone/>
            </a:pPr>
            <a:r>
              <a:rPr lang="pt-BR" sz="1500" b="1" dirty="0">
                <a:solidFill>
                  <a:schemeClr val="bg1">
                    <a:lumMod val="50000"/>
                  </a:schemeClr>
                </a:solidFill>
              </a:rPr>
              <a:t>Ações de Execução Fiscal da Dívida Ativa</a:t>
            </a:r>
            <a:endParaRPr lang="pt-BR" sz="1800" b="1" dirty="0">
              <a:solidFill>
                <a:schemeClr val="bg1">
                  <a:lumMod val="50000"/>
                </a:schemeClr>
              </a:solidFill>
            </a:endParaRPr>
          </a:p>
        </p:txBody>
      </p:sp>
      <p:sp>
        <p:nvSpPr>
          <p:cNvPr id="37" name="Espaço Reservado para Conteúdo 2"/>
          <p:cNvSpPr txBox="1">
            <a:spLocks/>
          </p:cNvSpPr>
          <p:nvPr/>
        </p:nvSpPr>
        <p:spPr>
          <a:xfrm>
            <a:off x="3464202" y="3667962"/>
            <a:ext cx="2868996" cy="111605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pt-BR" sz="2000" b="1" dirty="0">
                <a:solidFill>
                  <a:srgbClr val="008080"/>
                </a:solidFill>
              </a:rPr>
              <a:t>52 </a:t>
            </a:r>
          </a:p>
          <a:p>
            <a:pPr marL="0" indent="0" algn="r">
              <a:lnSpc>
                <a:spcPct val="100000"/>
              </a:lnSpc>
              <a:spcBef>
                <a:spcPts val="0"/>
              </a:spcBef>
              <a:buNone/>
            </a:pPr>
            <a:r>
              <a:rPr lang="pt-BR" sz="1500" b="1" dirty="0">
                <a:solidFill>
                  <a:schemeClr val="bg1">
                    <a:lumMod val="50000"/>
                  </a:schemeClr>
                </a:solidFill>
              </a:rPr>
              <a:t>Processos Judiciais</a:t>
            </a:r>
            <a:endParaRPr lang="pt-BR" sz="1800" b="1" dirty="0">
              <a:solidFill>
                <a:schemeClr val="bg1">
                  <a:lumMod val="50000"/>
                </a:schemeClr>
              </a:solidFill>
            </a:endParaRPr>
          </a:p>
        </p:txBody>
      </p:sp>
      <p:sp>
        <p:nvSpPr>
          <p:cNvPr id="43" name="Retângulo 42"/>
          <p:cNvSpPr/>
          <p:nvPr/>
        </p:nvSpPr>
        <p:spPr>
          <a:xfrm>
            <a:off x="1955096" y="3567297"/>
            <a:ext cx="473829" cy="407271"/>
          </a:xfrm>
          <a:prstGeom prst="rect">
            <a:avLst/>
          </a:prstGeom>
          <a:solidFill>
            <a:srgbClr val="66FF9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BR" dirty="0"/>
          </a:p>
        </p:txBody>
      </p:sp>
      <p:sp>
        <p:nvSpPr>
          <p:cNvPr id="44" name="Espaço Reservado para Conteúdo 2"/>
          <p:cNvSpPr txBox="1">
            <a:spLocks/>
          </p:cNvSpPr>
          <p:nvPr/>
        </p:nvSpPr>
        <p:spPr>
          <a:xfrm>
            <a:off x="1946773" y="3309898"/>
            <a:ext cx="435142" cy="34645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48</a:t>
            </a:r>
          </a:p>
        </p:txBody>
      </p:sp>
      <p:sp>
        <p:nvSpPr>
          <p:cNvPr id="47" name="Retângulo 46"/>
          <p:cNvSpPr/>
          <p:nvPr/>
        </p:nvSpPr>
        <p:spPr>
          <a:xfrm>
            <a:off x="7496876" y="2266486"/>
            <a:ext cx="473829" cy="259200"/>
          </a:xfrm>
          <a:prstGeom prst="rect">
            <a:avLst/>
          </a:prstGeom>
          <a:solidFill>
            <a:srgbClr val="33CC3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BR" dirty="0"/>
          </a:p>
        </p:txBody>
      </p:sp>
      <p:sp>
        <p:nvSpPr>
          <p:cNvPr id="48" name="Espaço Reservado para Conteúdo 2"/>
          <p:cNvSpPr txBox="1">
            <a:spLocks/>
          </p:cNvSpPr>
          <p:nvPr/>
        </p:nvSpPr>
        <p:spPr>
          <a:xfrm>
            <a:off x="7485500" y="2038743"/>
            <a:ext cx="435142" cy="34645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48</a:t>
            </a:r>
          </a:p>
        </p:txBody>
      </p:sp>
      <p:sp>
        <p:nvSpPr>
          <p:cNvPr id="49" name="Retângulo 48"/>
          <p:cNvSpPr/>
          <p:nvPr/>
        </p:nvSpPr>
        <p:spPr>
          <a:xfrm>
            <a:off x="6917424" y="2267082"/>
            <a:ext cx="473829" cy="259200"/>
          </a:xfrm>
          <a:prstGeom prst="rect">
            <a:avLst/>
          </a:prstGeom>
          <a:solidFill>
            <a:srgbClr val="40B49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BR" dirty="0"/>
          </a:p>
        </p:txBody>
      </p:sp>
      <p:sp>
        <p:nvSpPr>
          <p:cNvPr id="50" name="Espaço Reservado para Conteúdo 2"/>
          <p:cNvSpPr txBox="1">
            <a:spLocks/>
          </p:cNvSpPr>
          <p:nvPr/>
        </p:nvSpPr>
        <p:spPr>
          <a:xfrm>
            <a:off x="6908885" y="2042066"/>
            <a:ext cx="435142" cy="34645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3</a:t>
            </a:r>
          </a:p>
        </p:txBody>
      </p:sp>
      <p:cxnSp>
        <p:nvCxnSpPr>
          <p:cNvPr id="51" name="Conector reto 50"/>
          <p:cNvCxnSpPr/>
          <p:nvPr/>
        </p:nvCxnSpPr>
        <p:spPr>
          <a:xfrm>
            <a:off x="6333081" y="5071877"/>
            <a:ext cx="2700000" cy="0"/>
          </a:xfrm>
          <a:prstGeom prst="line">
            <a:avLst/>
          </a:prstGeom>
          <a:ln w="31750">
            <a:solidFill>
              <a:srgbClr val="CCCC00"/>
            </a:solidFill>
          </a:ln>
        </p:spPr>
        <p:style>
          <a:lnRef idx="1">
            <a:schemeClr val="accent1"/>
          </a:lnRef>
          <a:fillRef idx="0">
            <a:schemeClr val="accent1"/>
          </a:fillRef>
          <a:effectRef idx="0">
            <a:schemeClr val="accent1"/>
          </a:effectRef>
          <a:fontRef idx="minor">
            <a:schemeClr val="tx1"/>
          </a:fontRef>
        </p:style>
      </p:cxnSp>
      <p:cxnSp>
        <p:nvCxnSpPr>
          <p:cNvPr id="52" name="Conector reto 51"/>
          <p:cNvCxnSpPr/>
          <p:nvPr/>
        </p:nvCxnSpPr>
        <p:spPr>
          <a:xfrm flipV="1">
            <a:off x="6344920" y="2415176"/>
            <a:ext cx="978" cy="2667364"/>
          </a:xfrm>
          <a:prstGeom prst="line">
            <a:avLst/>
          </a:prstGeom>
          <a:ln w="31750">
            <a:solidFill>
              <a:srgbClr val="CCCC00"/>
            </a:solidFill>
          </a:ln>
        </p:spPr>
        <p:style>
          <a:lnRef idx="1">
            <a:schemeClr val="accent1"/>
          </a:lnRef>
          <a:fillRef idx="0">
            <a:schemeClr val="accent1"/>
          </a:fillRef>
          <a:effectRef idx="0">
            <a:schemeClr val="accent1"/>
          </a:effectRef>
          <a:fontRef idx="minor">
            <a:schemeClr val="tx1"/>
          </a:fontRef>
        </p:style>
      </p:cxnSp>
      <p:sp>
        <p:nvSpPr>
          <p:cNvPr id="59" name="Espaço Reservado para Conteúdo 2"/>
          <p:cNvSpPr txBox="1">
            <a:spLocks/>
          </p:cNvSpPr>
          <p:nvPr/>
        </p:nvSpPr>
        <p:spPr>
          <a:xfrm>
            <a:off x="7543290" y="3914481"/>
            <a:ext cx="1727885" cy="27872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a:solidFill>
                  <a:schemeClr val="tx1">
                    <a:lumMod val="50000"/>
                    <a:lumOff val="50000"/>
                  </a:schemeClr>
                </a:solidFill>
              </a:rPr>
              <a:t>EXECUÇÃO FISCAL</a:t>
            </a:r>
          </a:p>
        </p:txBody>
      </p:sp>
      <p:sp>
        <p:nvSpPr>
          <p:cNvPr id="60" name="Retângulo 59"/>
          <p:cNvSpPr/>
          <p:nvPr/>
        </p:nvSpPr>
        <p:spPr>
          <a:xfrm>
            <a:off x="6329388" y="2270336"/>
            <a:ext cx="473829" cy="259200"/>
          </a:xfrm>
          <a:prstGeom prst="rect">
            <a:avLst/>
          </a:prstGeom>
          <a:solidFill>
            <a:srgbClr val="CCCC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BR" dirty="0"/>
          </a:p>
        </p:txBody>
      </p:sp>
      <p:sp>
        <p:nvSpPr>
          <p:cNvPr id="61" name="Espaço Reservado para Conteúdo 2"/>
          <p:cNvSpPr txBox="1">
            <a:spLocks/>
          </p:cNvSpPr>
          <p:nvPr/>
        </p:nvSpPr>
        <p:spPr>
          <a:xfrm>
            <a:off x="6322901" y="2044878"/>
            <a:ext cx="435142" cy="34645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1</a:t>
            </a:r>
          </a:p>
        </p:txBody>
      </p:sp>
      <p:sp>
        <p:nvSpPr>
          <p:cNvPr id="56" name="Título 4">
            <a:extLst>
              <a:ext uri="{FF2B5EF4-FFF2-40B4-BE49-F238E27FC236}">
                <a16:creationId xmlns:a16="http://schemas.microsoft.com/office/drawing/2014/main" xmlns="" id="{16372197-24F4-4A72-8A24-3C3986A14DAE}"/>
              </a:ext>
            </a:extLst>
          </p:cNvPr>
          <p:cNvSpPr>
            <a:spLocks noGrp="1"/>
          </p:cNvSpPr>
          <p:nvPr>
            <p:ph type="title"/>
          </p:nvPr>
        </p:nvSpPr>
        <p:spPr>
          <a:xfrm>
            <a:off x="505202" y="364297"/>
            <a:ext cx="8743599"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Gestão de riscos e controles internos</a:t>
            </a:r>
          </a:p>
        </p:txBody>
      </p:sp>
      <p:sp>
        <p:nvSpPr>
          <p:cNvPr id="67" name="Espaço Reservado para Conteúdo 2"/>
          <p:cNvSpPr txBox="1">
            <a:spLocks/>
          </p:cNvSpPr>
          <p:nvPr/>
        </p:nvSpPr>
        <p:spPr>
          <a:xfrm>
            <a:off x="1331643" y="1981200"/>
            <a:ext cx="1638252" cy="21183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PESSOA JURÍDICA</a:t>
            </a:r>
          </a:p>
        </p:txBody>
      </p:sp>
      <p:cxnSp>
        <p:nvCxnSpPr>
          <p:cNvPr id="68" name="Conector reto 67"/>
          <p:cNvCxnSpPr/>
          <p:nvPr/>
        </p:nvCxnSpPr>
        <p:spPr>
          <a:xfrm flipV="1">
            <a:off x="3051688" y="2199020"/>
            <a:ext cx="0" cy="1368000"/>
          </a:xfrm>
          <a:prstGeom prst="line">
            <a:avLst/>
          </a:prstGeom>
          <a:ln w="31750">
            <a:solidFill>
              <a:srgbClr val="FFDE75"/>
            </a:solidFill>
          </a:ln>
        </p:spPr>
        <p:style>
          <a:lnRef idx="1">
            <a:schemeClr val="accent1"/>
          </a:lnRef>
          <a:fillRef idx="0">
            <a:schemeClr val="accent1"/>
          </a:fillRef>
          <a:effectRef idx="0">
            <a:schemeClr val="accent1"/>
          </a:effectRef>
          <a:fontRef idx="minor">
            <a:schemeClr val="tx1"/>
          </a:fontRef>
        </p:style>
      </p:cxnSp>
      <p:cxnSp>
        <p:nvCxnSpPr>
          <p:cNvPr id="69" name="Conector reto 68"/>
          <p:cNvCxnSpPr/>
          <p:nvPr/>
        </p:nvCxnSpPr>
        <p:spPr>
          <a:xfrm>
            <a:off x="1417320" y="2194560"/>
            <a:ext cx="1651028" cy="2280"/>
          </a:xfrm>
          <a:prstGeom prst="line">
            <a:avLst/>
          </a:prstGeom>
          <a:ln w="31750">
            <a:solidFill>
              <a:srgbClr val="FFDE75"/>
            </a:solidFill>
          </a:ln>
        </p:spPr>
        <p:style>
          <a:lnRef idx="1">
            <a:schemeClr val="accent1"/>
          </a:lnRef>
          <a:fillRef idx="0">
            <a:schemeClr val="accent1"/>
          </a:fillRef>
          <a:effectRef idx="0">
            <a:schemeClr val="accent1"/>
          </a:effectRef>
          <a:fontRef idx="minor">
            <a:schemeClr val="tx1"/>
          </a:fontRef>
        </p:style>
      </p:cxnSp>
      <p:sp>
        <p:nvSpPr>
          <p:cNvPr id="70" name="Retângulo 69"/>
          <p:cNvSpPr/>
          <p:nvPr/>
        </p:nvSpPr>
        <p:spPr>
          <a:xfrm>
            <a:off x="2595176" y="3557993"/>
            <a:ext cx="473829" cy="407271"/>
          </a:xfrm>
          <a:prstGeom prst="rect">
            <a:avLst/>
          </a:prstGeom>
          <a:solidFill>
            <a:srgbClr val="FFDE7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t-BR" dirty="0"/>
          </a:p>
        </p:txBody>
      </p:sp>
      <p:sp>
        <p:nvSpPr>
          <p:cNvPr id="71" name="Espaço Reservado para Conteúdo 2"/>
          <p:cNvSpPr txBox="1">
            <a:spLocks/>
          </p:cNvSpPr>
          <p:nvPr/>
        </p:nvSpPr>
        <p:spPr>
          <a:xfrm>
            <a:off x="2586853" y="3300594"/>
            <a:ext cx="435142" cy="34645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0</a:t>
            </a:r>
          </a:p>
        </p:txBody>
      </p:sp>
      <p:sp>
        <p:nvSpPr>
          <p:cNvPr id="86" name="Espaço Reservado para Conteúdo 2"/>
          <p:cNvSpPr txBox="1">
            <a:spLocks/>
          </p:cNvSpPr>
          <p:nvPr/>
        </p:nvSpPr>
        <p:spPr>
          <a:xfrm>
            <a:off x="708660" y="1054303"/>
            <a:ext cx="8587740" cy="37825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500" b="1" dirty="0">
                <a:solidFill>
                  <a:schemeClr val="bg1">
                    <a:lumMod val="50000"/>
                  </a:schemeClr>
                </a:solidFill>
              </a:rPr>
              <a:t>O CAU/AL não possui nenhum processos trabalhista</a:t>
            </a:r>
            <a:endParaRPr lang="pt-BR" sz="1800" b="1" dirty="0">
              <a:solidFill>
                <a:schemeClr val="bg1">
                  <a:lumMod val="50000"/>
                </a:schemeClr>
              </a:solidFill>
            </a:endParaRPr>
          </a:p>
        </p:txBody>
      </p:sp>
      <p:sp>
        <p:nvSpPr>
          <p:cNvPr id="34" name="Espaço Reservado para Número de Slide 33"/>
          <p:cNvSpPr>
            <a:spLocks noGrp="1"/>
          </p:cNvSpPr>
          <p:nvPr>
            <p:ph type="sldNum" sz="quarter" idx="12"/>
          </p:nvPr>
        </p:nvSpPr>
        <p:spPr/>
        <p:txBody>
          <a:bodyPr/>
          <a:lstStyle/>
          <a:p>
            <a:pPr rtl="0"/>
            <a:fld id="{5A4A7955-6230-48B4-BD8B-A7C460F75945}" type="slidenum">
              <a:rPr lang="pt-BR" noProof="0" smtClean="0"/>
              <a:pPr rtl="0"/>
              <a:t>22</a:t>
            </a:fld>
            <a:endParaRPr lang="pt-BR" noProof="0"/>
          </a:p>
        </p:txBody>
      </p:sp>
      <p:sp>
        <p:nvSpPr>
          <p:cNvPr id="38" name="objeto 7" descr="Retângulo bege">
            <a:extLst>
              <a:ext uri="{FF2B5EF4-FFF2-40B4-BE49-F238E27FC236}">
                <a16:creationId xmlns:a16="http://schemas.microsoft.com/office/drawing/2014/main" xmlns="" id="{1185C7A9-8E52-408E-B19E-E5A1EB33971B}"/>
              </a:ext>
            </a:extLst>
          </p:cNvPr>
          <p:cNvSpPr/>
          <p:nvPr/>
        </p:nvSpPr>
        <p:spPr bwMode="white">
          <a:xfrm flipV="1">
            <a:off x="0" y="963680"/>
            <a:ext cx="9906000"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a:solidFill>
                <a:schemeClr val="tx2">
                  <a:lumMod val="50000"/>
                </a:schemeClr>
              </a:solidFill>
            </a:endParaRPr>
          </a:p>
        </p:txBody>
      </p:sp>
    </p:spTree>
    <p:extLst>
      <p:ext uri="{BB962C8B-B14F-4D97-AF65-F5344CB8AC3E}">
        <p14:creationId xmlns:p14="http://schemas.microsoft.com/office/powerpoint/2010/main" xmlns="" val="12240725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0000"/>
            <a:lum/>
          </a:blip>
          <a:srcRect/>
          <a:stretch>
            <a:fillRect l="-1000" r="-1000"/>
          </a:stretch>
        </a:blipFill>
        <a:effectLst/>
      </p:bgPr>
    </p:bg>
    <p:spTree>
      <p:nvGrpSpPr>
        <p:cNvPr id="1" name=""/>
        <p:cNvGrpSpPr/>
        <p:nvPr/>
      </p:nvGrpSpPr>
      <p:grpSpPr>
        <a:xfrm>
          <a:off x="0" y="0"/>
          <a:ext cx="0" cy="0"/>
          <a:chOff x="0" y="0"/>
          <a:chExt cx="0" cy="0"/>
        </a:xfrm>
      </p:grpSpPr>
      <p:sp>
        <p:nvSpPr>
          <p:cNvPr id="8" name="Caixa de texto 7">
            <a:extLst>
              <a:ext uri="{FF2B5EF4-FFF2-40B4-BE49-F238E27FC236}">
                <a16:creationId xmlns:a16="http://schemas.microsoft.com/office/drawing/2014/main" xmlns="" id="{3DC4CCBA-12AD-4433-A381-A03661E3D927}"/>
              </a:ext>
            </a:extLst>
          </p:cNvPr>
          <p:cNvSpPr txBox="1"/>
          <p:nvPr/>
        </p:nvSpPr>
        <p:spPr>
          <a:xfrm>
            <a:off x="625070" y="2813447"/>
            <a:ext cx="9644742" cy="1231106"/>
          </a:xfrm>
          <a:prstGeom prst="rect">
            <a:avLst/>
          </a:prstGeom>
          <a:noFill/>
        </p:spPr>
        <p:txBody>
          <a:bodyPr wrap="square" lIns="0" tIns="0" rIns="0" bIns="0" rtlCol="0" anchor="ctr">
            <a:spAutoFit/>
          </a:bodyPr>
          <a:lstStyle/>
          <a:p>
            <a:pPr>
              <a:defRPr/>
            </a:pPr>
            <a:r>
              <a:rPr lang="pt-BR" sz="4000" b="1">
                <a:solidFill>
                  <a:srgbClr val="455F51">
                    <a:lumMod val="50000"/>
                  </a:srgbClr>
                </a:solidFill>
                <a:latin typeface="Arial" panose="020B0604020202020204" pitchFamily="34" charset="0"/>
                <a:cs typeface="Arial" panose="020B0604020202020204" pitchFamily="34" charset="0"/>
              </a:rPr>
              <a:t>4. RESULTADOS E </a:t>
            </a:r>
          </a:p>
          <a:p>
            <a:pPr>
              <a:defRPr/>
            </a:pPr>
            <a:r>
              <a:rPr lang="pt-BR" sz="4000" b="1">
                <a:solidFill>
                  <a:srgbClr val="455F51">
                    <a:lumMod val="50000"/>
                  </a:srgbClr>
                </a:solidFill>
                <a:latin typeface="Arial" panose="020B0604020202020204" pitchFamily="34" charset="0"/>
                <a:cs typeface="Arial" panose="020B0604020202020204" pitchFamily="34" charset="0"/>
              </a:rPr>
              <a:t>DESEMPENHO DA GESTÃO</a:t>
            </a:r>
            <a:endParaRPr lang="pt-BR" sz="4000">
              <a:solidFill>
                <a:srgbClr val="455F51">
                  <a:lumMod val="50000"/>
                </a:srgbClr>
              </a:solidFill>
              <a:latin typeface="Arial" panose="020B0604020202020204" pitchFamily="34" charset="0"/>
              <a:cs typeface="Arial" panose="020B0604020202020204" pitchFamily="34" charset="0"/>
            </a:endParaRPr>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a:t>Slide de </a:t>
            </a:r>
            <a:r>
              <a:rPr lang="pt-BR" err="1"/>
              <a:t>balanced</a:t>
            </a:r>
            <a:r>
              <a:rPr lang="pt-BR"/>
              <a:t> </a:t>
            </a:r>
            <a:r>
              <a:rPr lang="pt-BR" err="1"/>
              <a:t>scorecard</a:t>
            </a:r>
            <a:r>
              <a:rPr lang="pt-BR"/>
              <a:t> 1</a:t>
            </a:r>
          </a:p>
        </p:txBody>
      </p:sp>
      <p:pic>
        <p:nvPicPr>
          <p:cNvPr id="4" name="Picture 2" descr="C:\Users\Rodrigo\OneDrive - CONSELHO DE ARQUITETURA E URBANISMO DE ALAGOAS CAU AL(1)\A - CAU-AL - DIVERSOS\PAPELARIA CAU_AL\Logos CAU-AL\CAU-AL-logo-negativo-03.jpg"/>
          <p:cNvPicPr>
            <a:picLocks noChangeAspect="1" noChangeArrowheads="1"/>
          </p:cNvPicPr>
          <p:nvPr/>
        </p:nvPicPr>
        <p:blipFill>
          <a:blip r:embed="rId4" cstate="print"/>
          <a:srcRect/>
          <a:stretch>
            <a:fillRect/>
          </a:stretch>
        </p:blipFill>
        <p:spPr bwMode="auto">
          <a:xfrm>
            <a:off x="6950075" y="0"/>
            <a:ext cx="2955925" cy="1239837"/>
          </a:xfrm>
          <a:prstGeom prst="rect">
            <a:avLst/>
          </a:prstGeom>
          <a:noFill/>
        </p:spPr>
      </p:pic>
      <p:sp>
        <p:nvSpPr>
          <p:cNvPr id="6" name="Espaço Reservado para Número de Slide 5"/>
          <p:cNvSpPr>
            <a:spLocks noGrp="1"/>
          </p:cNvSpPr>
          <p:nvPr>
            <p:ph type="sldNum" sz="quarter" idx="12"/>
          </p:nvPr>
        </p:nvSpPr>
        <p:spPr/>
        <p:txBody>
          <a:bodyPr/>
          <a:lstStyle/>
          <a:p>
            <a:pPr rtl="0"/>
            <a:fld id="{5A4A7955-6230-48B4-BD8B-A7C460F75945}" type="slidenum">
              <a:rPr lang="pt-BR" noProof="0" smtClean="0"/>
              <a:pPr rtl="0"/>
              <a:t>23</a:t>
            </a:fld>
            <a:endParaRPr lang="pt-BR" noProof="0"/>
          </a:p>
        </p:txBody>
      </p:sp>
    </p:spTree>
    <p:extLst>
      <p:ext uri="{BB962C8B-B14F-4D97-AF65-F5344CB8AC3E}">
        <p14:creationId xmlns:p14="http://schemas.microsoft.com/office/powerpoint/2010/main" xmlns="" val="25105978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aixaDeTexto 50"/>
          <p:cNvSpPr txBox="1"/>
          <p:nvPr/>
        </p:nvSpPr>
        <p:spPr>
          <a:xfrm>
            <a:off x="1799771" y="4724383"/>
            <a:ext cx="3251200" cy="1384995"/>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Quantidade de serviços fiscalizados pelo CAU/AL no ano</a:t>
            </a:r>
          </a:p>
          <a:p>
            <a:r>
              <a:rPr lang="pt-BR" sz="1400" dirty="0">
                <a:latin typeface="Arial" panose="020B0604020202020204" pitchFamily="34" charset="0"/>
                <a:cs typeface="Arial" panose="020B0604020202020204" pitchFamily="34" charset="0"/>
              </a:rPr>
              <a:t>___________________________x100</a:t>
            </a:r>
          </a:p>
          <a:p>
            <a:endParaRPr lang="pt-BR" sz="1400" dirty="0">
              <a:latin typeface="Arial" panose="020B0604020202020204" pitchFamily="34" charset="0"/>
              <a:cs typeface="Arial" panose="020B0604020202020204" pitchFamily="34" charset="0"/>
            </a:endParaRPr>
          </a:p>
          <a:p>
            <a:r>
              <a:rPr lang="pt-BR" sz="1400" dirty="0">
                <a:latin typeface="Arial" panose="020B0604020202020204" pitchFamily="34" charset="0"/>
                <a:cs typeface="Arial" panose="020B0604020202020204" pitchFamily="34" charset="0"/>
              </a:rPr>
              <a:t>Número de serviços fiscalizados pelo CAU/AL</a:t>
            </a:r>
            <a:endParaRPr lang="pt-BR" sz="1400" dirty="0"/>
          </a:p>
        </p:txBody>
      </p:sp>
      <p:grpSp>
        <p:nvGrpSpPr>
          <p:cNvPr id="2" name="Grupo 42">
            <a:extLst>
              <a:ext uri="{FF2B5EF4-FFF2-40B4-BE49-F238E27FC236}">
                <a16:creationId xmlns:a16="http://schemas.microsoft.com/office/drawing/2014/main" xmlns="" id="{91550221-8258-42F2-8C5D-7698C3085D53}"/>
              </a:ext>
              <a:ext uri="{C183D7F6-B498-43B3-948B-1728B52AA6E4}">
                <adec:decorative xmlns:adec="http://schemas.microsoft.com/office/drawing/2017/decorative" xmlns="" val="1"/>
              </a:ext>
            </a:extLst>
          </p:cNvPr>
          <p:cNvGrpSpPr/>
          <p:nvPr/>
        </p:nvGrpSpPr>
        <p:grpSpPr>
          <a:xfrm>
            <a:off x="337837" y="1490620"/>
            <a:ext cx="2966820" cy="1923542"/>
            <a:chOff x="304800" y="1577182"/>
            <a:chExt cx="3419021" cy="2214588"/>
          </a:xfrm>
          <a:effectLst>
            <a:outerShdw blurRad="50800" dist="38100" dir="5400000" algn="t" rotWithShape="0">
              <a:prstClr val="black">
                <a:alpha val="20000"/>
              </a:prstClr>
            </a:outerShdw>
          </a:effectLst>
        </p:grpSpPr>
        <p:sp>
          <p:nvSpPr>
            <p:cNvPr id="5" name="Retângulo 4">
              <a:extLst>
                <a:ext uri="{FF2B5EF4-FFF2-40B4-BE49-F238E27FC236}">
                  <a16:creationId xmlns:a16="http://schemas.microsoft.com/office/drawing/2014/main" xmlns="" id="{CDADA208-E23E-4B7A-8B30-503644571020}"/>
                </a:ext>
              </a:extLst>
            </p:cNvPr>
            <p:cNvSpPr/>
            <p:nvPr/>
          </p:nvSpPr>
          <p:spPr>
            <a:xfrm>
              <a:off x="304800" y="1577182"/>
              <a:ext cx="3419021" cy="1795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400" b="1" dirty="0">
                  <a:solidFill>
                    <a:schemeClr val="bg1"/>
                  </a:solidFill>
                  <a:latin typeface="Arial" panose="020B0604020202020204" pitchFamily="34" charset="0"/>
                  <a:cs typeface="Arial" panose="020B0604020202020204" pitchFamily="34" charset="0"/>
                </a:rPr>
                <a:t>R$ 326.594,07</a:t>
              </a:r>
            </a:p>
          </p:txBody>
        </p:sp>
        <p:sp>
          <p:nvSpPr>
            <p:cNvPr id="7" name="Retângulo 6">
              <a:extLst>
                <a:ext uri="{FF2B5EF4-FFF2-40B4-BE49-F238E27FC236}">
                  <a16:creationId xmlns:a16="http://schemas.microsoft.com/office/drawing/2014/main" xmlns="" id="{35AF9DE5-C8D3-43F1-8647-AA7713F1FCEF}"/>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chemeClr val="accent1">
                      <a:lumMod val="75000"/>
                    </a:schemeClr>
                  </a:solidFill>
                  <a:latin typeface="Arial" panose="020B0604020202020204" pitchFamily="34" charset="0"/>
                  <a:cs typeface="Arial" panose="020B0604020202020204" pitchFamily="34" charset="0"/>
                </a:rPr>
                <a:t>INVESTIMENTO REALIZADO</a:t>
              </a:r>
            </a:p>
          </p:txBody>
        </p:sp>
      </p:grpSp>
      <p:sp>
        <p:nvSpPr>
          <p:cNvPr id="6" name="Oval 5">
            <a:extLst>
              <a:ext uri="{FF2B5EF4-FFF2-40B4-BE49-F238E27FC236}">
                <a16:creationId xmlns:a16="http://schemas.microsoft.com/office/drawing/2014/main" xmlns="" id="{97C50A8E-3918-4827-975A-99A3EAB66BFA}"/>
              </a:ext>
              <a:ext uri="{C183D7F6-B498-43B3-948B-1728B52AA6E4}">
                <adec:decorative xmlns:adec="http://schemas.microsoft.com/office/drawing/2017/decorative" xmlns="" val="1"/>
              </a:ext>
            </a:extLst>
          </p:cNvPr>
          <p:cNvSpPr/>
          <p:nvPr/>
        </p:nvSpPr>
        <p:spPr>
          <a:xfrm>
            <a:off x="1570171" y="1265469"/>
            <a:ext cx="578196" cy="559566"/>
          </a:xfrm>
          <a:prstGeom prst="ellipse">
            <a:avLst/>
          </a:prstGeom>
          <a:solidFill>
            <a:schemeClr val="accent1">
              <a:lumMod val="60000"/>
              <a:lumOff val="40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grpSp>
        <p:nvGrpSpPr>
          <p:cNvPr id="3" name="Grupo 44">
            <a:extLst>
              <a:ext uri="{FF2B5EF4-FFF2-40B4-BE49-F238E27FC236}">
                <a16:creationId xmlns:a16="http://schemas.microsoft.com/office/drawing/2014/main" xmlns="" id="{82DC834D-A801-489D-B18E-A3C9646F4D2E}"/>
              </a:ext>
              <a:ext uri="{C183D7F6-B498-43B3-948B-1728B52AA6E4}">
                <adec:decorative xmlns:adec="http://schemas.microsoft.com/office/drawing/2017/decorative" xmlns="" val="1"/>
              </a:ext>
            </a:extLst>
          </p:cNvPr>
          <p:cNvGrpSpPr/>
          <p:nvPr/>
        </p:nvGrpSpPr>
        <p:grpSpPr>
          <a:xfrm>
            <a:off x="3376666" y="1505095"/>
            <a:ext cx="3204594" cy="1929562"/>
            <a:chOff x="304800" y="1577182"/>
            <a:chExt cx="3419021" cy="2214588"/>
          </a:xfrm>
          <a:effectLst>
            <a:outerShdw blurRad="50800" dist="38100" dir="5400000" algn="t" rotWithShape="0">
              <a:prstClr val="black">
                <a:alpha val="20000"/>
              </a:prstClr>
            </a:outerShdw>
          </a:effectLst>
        </p:grpSpPr>
        <p:sp>
          <p:nvSpPr>
            <p:cNvPr id="46" name="Retângulo 45">
              <a:extLst>
                <a:ext uri="{FF2B5EF4-FFF2-40B4-BE49-F238E27FC236}">
                  <a16:creationId xmlns:a16="http://schemas.microsoft.com/office/drawing/2014/main" xmlns="" id="{0A0A31DB-DD27-4F64-AB8C-EC7887B70CFD}"/>
                </a:ext>
              </a:extLst>
            </p:cNvPr>
            <p:cNvSpPr/>
            <p:nvPr/>
          </p:nvSpPr>
          <p:spPr>
            <a:xfrm>
              <a:off x="304800" y="1577182"/>
              <a:ext cx="3419021" cy="17954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200" b="1" dirty="0">
                  <a:latin typeface="+mj-lt"/>
                </a:rPr>
                <a:t>32,8 %</a:t>
              </a:r>
            </a:p>
          </p:txBody>
        </p:sp>
        <p:sp>
          <p:nvSpPr>
            <p:cNvPr id="47" name="Retângulo 46">
              <a:extLst>
                <a:ext uri="{FF2B5EF4-FFF2-40B4-BE49-F238E27FC236}">
                  <a16:creationId xmlns:a16="http://schemas.microsoft.com/office/drawing/2014/main" xmlns="" id="{AC6A4160-8BE0-4F42-8528-A692DB7BDCCE}"/>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chemeClr val="tx2">
                      <a:lumMod val="50000"/>
                    </a:schemeClr>
                  </a:solidFill>
                  <a:latin typeface="Arial" panose="020B0604020202020204" pitchFamily="34" charset="0"/>
                  <a:cs typeface="Arial" panose="020B0604020202020204" pitchFamily="34" charset="0"/>
                </a:rPr>
                <a:t>LIMITE ALCANÇADO</a:t>
              </a:r>
            </a:p>
          </p:txBody>
        </p:sp>
      </p:grpSp>
      <p:sp>
        <p:nvSpPr>
          <p:cNvPr id="48" name="Oval 47">
            <a:extLst>
              <a:ext uri="{FF2B5EF4-FFF2-40B4-BE49-F238E27FC236}">
                <a16:creationId xmlns:a16="http://schemas.microsoft.com/office/drawing/2014/main" xmlns="" id="{151F8D54-5195-4686-B421-E1F7E4D42652}"/>
              </a:ext>
              <a:ext uri="{C183D7F6-B498-43B3-948B-1728B52AA6E4}">
                <adec:decorative xmlns:adec="http://schemas.microsoft.com/office/drawing/2017/decorative" xmlns="" val="1"/>
              </a:ext>
            </a:extLst>
          </p:cNvPr>
          <p:cNvSpPr/>
          <p:nvPr/>
        </p:nvSpPr>
        <p:spPr>
          <a:xfrm>
            <a:off x="4478791" y="1205793"/>
            <a:ext cx="616007" cy="572638"/>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44" name="Retângulo 43">
            <a:extLst>
              <a:ext uri="{FF2B5EF4-FFF2-40B4-BE49-F238E27FC236}">
                <a16:creationId xmlns:a16="http://schemas.microsoft.com/office/drawing/2014/main" xmlns="" id="{0168AE60-C71A-4B80-811C-CAC02ADD32C2}"/>
              </a:ext>
            </a:extLst>
          </p:cNvPr>
          <p:cNvSpPr/>
          <p:nvPr/>
        </p:nvSpPr>
        <p:spPr>
          <a:xfrm>
            <a:off x="3698279" y="2696913"/>
            <a:ext cx="2642579" cy="314967"/>
          </a:xfrm>
          <a:prstGeom prst="rect">
            <a:avLst/>
          </a:prstGeom>
        </p:spPr>
        <p:txBody>
          <a:bodyPr wrap="square" rtlCol="0">
            <a:spAutoFit/>
          </a:bodyPr>
          <a:lstStyle/>
          <a:p>
            <a:pPr marL="174625" indent="-174625">
              <a:spcBef>
                <a:spcPts val="600"/>
              </a:spcBef>
            </a:pPr>
            <a:r>
              <a:rPr lang="pt-BR" sz="1400" dirty="0">
                <a:solidFill>
                  <a:schemeClr val="bg1"/>
                </a:solidFill>
              </a:rPr>
              <a:t>15 % da Receita Líquida</a:t>
            </a:r>
          </a:p>
        </p:txBody>
      </p:sp>
      <p:sp>
        <p:nvSpPr>
          <p:cNvPr id="87" name="Retângulo 86">
            <a:extLst>
              <a:ext uri="{FF2B5EF4-FFF2-40B4-BE49-F238E27FC236}">
                <a16:creationId xmlns:a16="http://schemas.microsoft.com/office/drawing/2014/main" xmlns="" id="{BF061177-3A0B-4D94-95FF-46770B8B2E9B}"/>
              </a:ext>
            </a:extLst>
          </p:cNvPr>
          <p:cNvSpPr/>
          <p:nvPr/>
        </p:nvSpPr>
        <p:spPr>
          <a:xfrm>
            <a:off x="6637595" y="1506144"/>
            <a:ext cx="3021894" cy="8314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2000" b="1" dirty="0">
                <a:latin typeface="Arial" panose="020B0604020202020204" pitchFamily="34" charset="0"/>
                <a:cs typeface="Arial" panose="020B0604020202020204" pitchFamily="34" charset="0"/>
              </a:rPr>
              <a:t>PRINCIPAIS PROJETOS</a:t>
            </a:r>
          </a:p>
        </p:txBody>
      </p:sp>
      <p:sp>
        <p:nvSpPr>
          <p:cNvPr id="96" name="Retângulo 95">
            <a:extLst>
              <a:ext uri="{FF2B5EF4-FFF2-40B4-BE49-F238E27FC236}">
                <a16:creationId xmlns:a16="http://schemas.microsoft.com/office/drawing/2014/main" xmlns="" id="{C14F284B-6377-4804-9C82-CA1083F54D5A}"/>
              </a:ext>
            </a:extLst>
          </p:cNvPr>
          <p:cNvSpPr/>
          <p:nvPr/>
        </p:nvSpPr>
        <p:spPr>
          <a:xfrm>
            <a:off x="6637595" y="2561695"/>
            <a:ext cx="3021894" cy="3619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pt-BR" sz="2100" b="1" dirty="0">
                <a:solidFill>
                  <a:schemeClr val="bg1"/>
                </a:solidFill>
                <a:latin typeface="Arial" panose="020B0604020202020204" pitchFamily="34" charset="0"/>
                <a:cs typeface="Arial" panose="020B0604020202020204" pitchFamily="34" charset="0"/>
              </a:rPr>
              <a:t>Projeto 01</a:t>
            </a:r>
          </a:p>
        </p:txBody>
      </p:sp>
      <p:sp>
        <p:nvSpPr>
          <p:cNvPr id="100" name="Retângulo 99">
            <a:extLst>
              <a:ext uri="{FF2B5EF4-FFF2-40B4-BE49-F238E27FC236}">
                <a16:creationId xmlns:a16="http://schemas.microsoft.com/office/drawing/2014/main" xmlns="" id="{C4B4557E-2EE3-41E0-8A59-E60F50BDB6EC}"/>
              </a:ext>
            </a:extLst>
          </p:cNvPr>
          <p:cNvSpPr/>
          <p:nvPr/>
        </p:nvSpPr>
        <p:spPr>
          <a:xfrm>
            <a:off x="9146707" y="3243011"/>
            <a:ext cx="808190" cy="292416"/>
          </a:xfrm>
          <a:prstGeom prst="rect">
            <a:avLst/>
          </a:prstGeom>
        </p:spPr>
        <p:txBody>
          <a:bodyPr wrap="none" rtlCol="0" anchor="ctr">
            <a:normAutofit fontScale="92500" lnSpcReduction="20000"/>
          </a:bodyPr>
          <a:lstStyle/>
          <a:p>
            <a:pPr algn="r">
              <a:spcBef>
                <a:spcPts val="600"/>
              </a:spcBef>
            </a:pPr>
            <a:r>
              <a:rPr lang="pt-BR" sz="1600" dirty="0">
                <a:solidFill>
                  <a:schemeClr val="bg1"/>
                </a:solidFill>
              </a:rPr>
              <a:t>RNON</a:t>
            </a:r>
          </a:p>
        </p:txBody>
      </p:sp>
      <p:sp>
        <p:nvSpPr>
          <p:cNvPr id="194" name="Forma Livre 154" descr="Isto é o logotipo do Facebook.">
            <a:extLst>
              <a:ext uri="{FF2B5EF4-FFF2-40B4-BE49-F238E27FC236}">
                <a16:creationId xmlns:a16="http://schemas.microsoft.com/office/drawing/2014/main" xmlns="" id="{BA54671E-ACFD-4428-B4B7-A37E5BA61CB3}"/>
              </a:ext>
            </a:extLst>
          </p:cNvPr>
          <p:cNvSpPr>
            <a:spLocks/>
          </p:cNvSpPr>
          <p:nvPr/>
        </p:nvSpPr>
        <p:spPr bwMode="auto">
          <a:xfrm>
            <a:off x="6978709" y="4039885"/>
            <a:ext cx="122285" cy="223548"/>
          </a:xfrm>
          <a:custGeom>
            <a:avLst/>
            <a:gdLst>
              <a:gd name="T0" fmla="*/ 49 w 49"/>
              <a:gd name="T1" fmla="*/ 28 h 92"/>
              <a:gd name="T2" fmla="*/ 32 w 49"/>
              <a:gd name="T3" fmla="*/ 28 h 92"/>
              <a:gd name="T4" fmla="*/ 32 w 49"/>
              <a:gd name="T5" fmla="*/ 20 h 92"/>
              <a:gd name="T6" fmla="*/ 36 w 49"/>
              <a:gd name="T7" fmla="*/ 16 h 92"/>
              <a:gd name="T8" fmla="*/ 48 w 49"/>
              <a:gd name="T9" fmla="*/ 16 h 92"/>
              <a:gd name="T10" fmla="*/ 48 w 49"/>
              <a:gd name="T11" fmla="*/ 0 h 92"/>
              <a:gd name="T12" fmla="*/ 31 w 49"/>
              <a:gd name="T13" fmla="*/ 0 h 92"/>
              <a:gd name="T14" fmla="*/ 12 w 49"/>
              <a:gd name="T15" fmla="*/ 19 h 92"/>
              <a:gd name="T16" fmla="*/ 12 w 49"/>
              <a:gd name="T17" fmla="*/ 28 h 92"/>
              <a:gd name="T18" fmla="*/ 0 w 49"/>
              <a:gd name="T19" fmla="*/ 28 h 92"/>
              <a:gd name="T20" fmla="*/ 0 w 49"/>
              <a:gd name="T21" fmla="*/ 44 h 92"/>
              <a:gd name="T22" fmla="*/ 12 w 49"/>
              <a:gd name="T23" fmla="*/ 44 h 92"/>
              <a:gd name="T24" fmla="*/ 12 w 49"/>
              <a:gd name="T25" fmla="*/ 92 h 92"/>
              <a:gd name="T26" fmla="*/ 32 w 49"/>
              <a:gd name="T27" fmla="*/ 92 h 92"/>
              <a:gd name="T28" fmla="*/ 32 w 49"/>
              <a:gd name="T29" fmla="*/ 44 h 92"/>
              <a:gd name="T30" fmla="*/ 47 w 49"/>
              <a:gd name="T31" fmla="*/ 44 h 92"/>
              <a:gd name="T32" fmla="*/ 49 w 49"/>
              <a:gd name="T33"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92">
                <a:moveTo>
                  <a:pt x="49" y="28"/>
                </a:moveTo>
                <a:cubicBezTo>
                  <a:pt x="32" y="28"/>
                  <a:pt x="32" y="28"/>
                  <a:pt x="32" y="28"/>
                </a:cubicBezTo>
                <a:cubicBezTo>
                  <a:pt x="32" y="20"/>
                  <a:pt x="32" y="20"/>
                  <a:pt x="32" y="20"/>
                </a:cubicBezTo>
                <a:cubicBezTo>
                  <a:pt x="32" y="17"/>
                  <a:pt x="34" y="16"/>
                  <a:pt x="36" y="16"/>
                </a:cubicBezTo>
                <a:cubicBezTo>
                  <a:pt x="38" y="16"/>
                  <a:pt x="48" y="16"/>
                  <a:pt x="48" y="16"/>
                </a:cubicBezTo>
                <a:cubicBezTo>
                  <a:pt x="48" y="0"/>
                  <a:pt x="48" y="0"/>
                  <a:pt x="48" y="0"/>
                </a:cubicBezTo>
                <a:cubicBezTo>
                  <a:pt x="31" y="0"/>
                  <a:pt x="31" y="0"/>
                  <a:pt x="31" y="0"/>
                </a:cubicBezTo>
                <a:cubicBezTo>
                  <a:pt x="15" y="0"/>
                  <a:pt x="12" y="12"/>
                  <a:pt x="12" y="19"/>
                </a:cubicBezTo>
                <a:cubicBezTo>
                  <a:pt x="12" y="28"/>
                  <a:pt x="12" y="28"/>
                  <a:pt x="12" y="28"/>
                </a:cubicBezTo>
                <a:cubicBezTo>
                  <a:pt x="0" y="28"/>
                  <a:pt x="0" y="28"/>
                  <a:pt x="0" y="28"/>
                </a:cubicBezTo>
                <a:cubicBezTo>
                  <a:pt x="0" y="44"/>
                  <a:pt x="0" y="44"/>
                  <a:pt x="0" y="44"/>
                </a:cubicBezTo>
                <a:cubicBezTo>
                  <a:pt x="12" y="44"/>
                  <a:pt x="12" y="44"/>
                  <a:pt x="12" y="44"/>
                </a:cubicBezTo>
                <a:cubicBezTo>
                  <a:pt x="12" y="65"/>
                  <a:pt x="12" y="92"/>
                  <a:pt x="12" y="92"/>
                </a:cubicBezTo>
                <a:cubicBezTo>
                  <a:pt x="32" y="92"/>
                  <a:pt x="32" y="92"/>
                  <a:pt x="32" y="92"/>
                </a:cubicBezTo>
                <a:cubicBezTo>
                  <a:pt x="32" y="92"/>
                  <a:pt x="32" y="64"/>
                  <a:pt x="32" y="44"/>
                </a:cubicBezTo>
                <a:cubicBezTo>
                  <a:pt x="47" y="44"/>
                  <a:pt x="47" y="44"/>
                  <a:pt x="47" y="44"/>
                </a:cubicBezTo>
                <a:lnTo>
                  <a:pt x="49" y="28"/>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pt-BR" dirty="0"/>
          </a:p>
        </p:txBody>
      </p:sp>
      <p:sp>
        <p:nvSpPr>
          <p:cNvPr id="196" name="Forma Livre 162" descr="Isto é o logotipo do Twitter.">
            <a:extLst>
              <a:ext uri="{FF2B5EF4-FFF2-40B4-BE49-F238E27FC236}">
                <a16:creationId xmlns:a16="http://schemas.microsoft.com/office/drawing/2014/main" xmlns="" id="{8AD2DF00-0982-4B28-B4A0-DF7B4B6DA358}"/>
              </a:ext>
            </a:extLst>
          </p:cNvPr>
          <p:cNvSpPr>
            <a:spLocks/>
          </p:cNvSpPr>
          <p:nvPr/>
        </p:nvSpPr>
        <p:spPr bwMode="auto">
          <a:xfrm>
            <a:off x="6916653" y="4875329"/>
            <a:ext cx="224540" cy="175129"/>
          </a:xfrm>
          <a:custGeom>
            <a:avLst/>
            <a:gdLst>
              <a:gd name="T0" fmla="*/ 90 w 90"/>
              <a:gd name="T1" fmla="*/ 9 h 72"/>
              <a:gd name="T2" fmla="*/ 81 w 90"/>
              <a:gd name="T3" fmla="*/ 9 h 72"/>
              <a:gd name="T4" fmla="*/ 86 w 90"/>
              <a:gd name="T5" fmla="*/ 1 h 72"/>
              <a:gd name="T6" fmla="*/ 75 w 90"/>
              <a:gd name="T7" fmla="*/ 6 h 72"/>
              <a:gd name="T8" fmla="*/ 61 w 90"/>
              <a:gd name="T9" fmla="*/ 0 h 72"/>
              <a:gd name="T10" fmla="*/ 43 w 90"/>
              <a:gd name="T11" fmla="*/ 18 h 72"/>
              <a:gd name="T12" fmla="*/ 44 w 90"/>
              <a:gd name="T13" fmla="*/ 22 h 72"/>
              <a:gd name="T14" fmla="*/ 6 w 90"/>
              <a:gd name="T15" fmla="*/ 3 h 72"/>
              <a:gd name="T16" fmla="*/ 4 w 90"/>
              <a:gd name="T17" fmla="*/ 12 h 72"/>
              <a:gd name="T18" fmla="*/ 12 w 90"/>
              <a:gd name="T19" fmla="*/ 28 h 72"/>
              <a:gd name="T20" fmla="*/ 4 w 90"/>
              <a:gd name="T21" fmla="*/ 25 h 72"/>
              <a:gd name="T22" fmla="*/ 4 w 90"/>
              <a:gd name="T23" fmla="*/ 26 h 72"/>
              <a:gd name="T24" fmla="*/ 18 w 90"/>
              <a:gd name="T25" fmla="*/ 43 h 72"/>
              <a:gd name="T26" fmla="*/ 10 w 90"/>
              <a:gd name="T27" fmla="*/ 44 h 72"/>
              <a:gd name="T28" fmla="*/ 27 w 90"/>
              <a:gd name="T29" fmla="*/ 56 h 72"/>
              <a:gd name="T30" fmla="*/ 0 w 90"/>
              <a:gd name="T31" fmla="*/ 64 h 72"/>
              <a:gd name="T32" fmla="*/ 28 w 90"/>
              <a:gd name="T33" fmla="*/ 72 h 72"/>
              <a:gd name="T34" fmla="*/ 80 w 90"/>
              <a:gd name="T35" fmla="*/ 20 h 72"/>
              <a:gd name="T36" fmla="*/ 80 w 90"/>
              <a:gd name="T37" fmla="*/ 18 h 72"/>
              <a:gd name="T38" fmla="*/ 90 w 90"/>
              <a:gd name="T39" fmla="*/ 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72">
                <a:moveTo>
                  <a:pt x="90" y="9"/>
                </a:moveTo>
                <a:cubicBezTo>
                  <a:pt x="87" y="11"/>
                  <a:pt x="84" y="11"/>
                  <a:pt x="81" y="9"/>
                </a:cubicBezTo>
                <a:cubicBezTo>
                  <a:pt x="85" y="7"/>
                  <a:pt x="85" y="6"/>
                  <a:pt x="86" y="1"/>
                </a:cubicBezTo>
                <a:cubicBezTo>
                  <a:pt x="83" y="3"/>
                  <a:pt x="79" y="5"/>
                  <a:pt x="75" y="6"/>
                </a:cubicBezTo>
                <a:cubicBezTo>
                  <a:pt x="71" y="2"/>
                  <a:pt x="67" y="0"/>
                  <a:pt x="61" y="0"/>
                </a:cubicBezTo>
                <a:cubicBezTo>
                  <a:pt x="51" y="0"/>
                  <a:pt x="43" y="8"/>
                  <a:pt x="43" y="18"/>
                </a:cubicBezTo>
                <a:cubicBezTo>
                  <a:pt x="43" y="20"/>
                  <a:pt x="43" y="21"/>
                  <a:pt x="44" y="22"/>
                </a:cubicBezTo>
                <a:cubicBezTo>
                  <a:pt x="29" y="22"/>
                  <a:pt x="15" y="14"/>
                  <a:pt x="6" y="3"/>
                </a:cubicBezTo>
                <a:cubicBezTo>
                  <a:pt x="5" y="6"/>
                  <a:pt x="4" y="9"/>
                  <a:pt x="4" y="12"/>
                </a:cubicBezTo>
                <a:cubicBezTo>
                  <a:pt x="4" y="19"/>
                  <a:pt x="7" y="24"/>
                  <a:pt x="12" y="28"/>
                </a:cubicBezTo>
                <a:cubicBezTo>
                  <a:pt x="9" y="27"/>
                  <a:pt x="6" y="27"/>
                  <a:pt x="4" y="25"/>
                </a:cubicBezTo>
                <a:cubicBezTo>
                  <a:pt x="4" y="25"/>
                  <a:pt x="4" y="25"/>
                  <a:pt x="4" y="26"/>
                </a:cubicBezTo>
                <a:cubicBezTo>
                  <a:pt x="4" y="34"/>
                  <a:pt x="10" y="42"/>
                  <a:pt x="18" y="43"/>
                </a:cubicBezTo>
                <a:cubicBezTo>
                  <a:pt x="15" y="44"/>
                  <a:pt x="13" y="44"/>
                  <a:pt x="10" y="44"/>
                </a:cubicBezTo>
                <a:cubicBezTo>
                  <a:pt x="12" y="51"/>
                  <a:pt x="19" y="56"/>
                  <a:pt x="27" y="56"/>
                </a:cubicBezTo>
                <a:cubicBezTo>
                  <a:pt x="19" y="62"/>
                  <a:pt x="9" y="65"/>
                  <a:pt x="0" y="64"/>
                </a:cubicBezTo>
                <a:cubicBezTo>
                  <a:pt x="8" y="69"/>
                  <a:pt x="18" y="72"/>
                  <a:pt x="28" y="72"/>
                </a:cubicBezTo>
                <a:cubicBezTo>
                  <a:pt x="61" y="72"/>
                  <a:pt x="80" y="44"/>
                  <a:pt x="80" y="20"/>
                </a:cubicBezTo>
                <a:cubicBezTo>
                  <a:pt x="80" y="19"/>
                  <a:pt x="80" y="19"/>
                  <a:pt x="80" y="18"/>
                </a:cubicBezTo>
                <a:cubicBezTo>
                  <a:pt x="83" y="15"/>
                  <a:pt x="87" y="13"/>
                  <a:pt x="90" y="9"/>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pt-BR" dirty="0"/>
          </a:p>
        </p:txBody>
      </p:sp>
      <p:grpSp>
        <p:nvGrpSpPr>
          <p:cNvPr id="4" name="Grupo 196" descr="Isto é o logotipo do Instagram.">
            <a:extLst>
              <a:ext uri="{FF2B5EF4-FFF2-40B4-BE49-F238E27FC236}">
                <a16:creationId xmlns:a16="http://schemas.microsoft.com/office/drawing/2014/main" xmlns="" id="{105EB04D-523A-471B-94D7-64FDA15599AA}"/>
              </a:ext>
            </a:extLst>
          </p:cNvPr>
          <p:cNvGrpSpPr/>
          <p:nvPr/>
        </p:nvGrpSpPr>
        <p:grpSpPr>
          <a:xfrm>
            <a:off x="7363800" y="5860867"/>
            <a:ext cx="257106" cy="254809"/>
            <a:chOff x="3406775" y="2181225"/>
            <a:chExt cx="330200" cy="331788"/>
          </a:xfrm>
          <a:solidFill>
            <a:schemeClr val="bg1"/>
          </a:solidFill>
        </p:grpSpPr>
        <p:sp>
          <p:nvSpPr>
            <p:cNvPr id="198" name="Oval 190">
              <a:extLst>
                <a:ext uri="{FF2B5EF4-FFF2-40B4-BE49-F238E27FC236}">
                  <a16:creationId xmlns:a16="http://schemas.microsoft.com/office/drawing/2014/main" xmlns="" id="{BD285FB7-C65E-4A4F-9730-2C7BDE08556D}"/>
                </a:ext>
              </a:extLst>
            </p:cNvPr>
            <p:cNvSpPr>
              <a:spLocks noChangeArrowheads="1"/>
            </p:cNvSpPr>
            <p:nvPr/>
          </p:nvSpPr>
          <p:spPr bwMode="auto">
            <a:xfrm>
              <a:off x="3481388" y="2257425"/>
              <a:ext cx="180975" cy="17938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dirty="0"/>
            </a:p>
          </p:txBody>
        </p:sp>
        <p:sp>
          <p:nvSpPr>
            <p:cNvPr id="199" name="Forma Livre 191">
              <a:extLst>
                <a:ext uri="{FF2B5EF4-FFF2-40B4-BE49-F238E27FC236}">
                  <a16:creationId xmlns:a16="http://schemas.microsoft.com/office/drawing/2014/main" xmlns="" id="{BBC06FF8-9B23-4376-9786-14D97DD1D8A5}"/>
                </a:ext>
              </a:extLst>
            </p:cNvPr>
            <p:cNvSpPr>
              <a:spLocks/>
            </p:cNvSpPr>
            <p:nvPr/>
          </p:nvSpPr>
          <p:spPr bwMode="auto">
            <a:xfrm>
              <a:off x="3436938" y="2181225"/>
              <a:ext cx="14288" cy="112713"/>
            </a:xfrm>
            <a:custGeom>
              <a:avLst/>
              <a:gdLst>
                <a:gd name="T0" fmla="*/ 4 w 4"/>
                <a:gd name="T1" fmla="*/ 0 h 30"/>
                <a:gd name="T2" fmla="*/ 0 w 4"/>
                <a:gd name="T3" fmla="*/ 1 h 30"/>
                <a:gd name="T4" fmla="*/ 0 w 4"/>
                <a:gd name="T5" fmla="*/ 30 h 30"/>
                <a:gd name="T6" fmla="*/ 4 w 4"/>
                <a:gd name="T7" fmla="*/ 30 h 30"/>
                <a:gd name="T8" fmla="*/ 4 w 4"/>
                <a:gd name="T9" fmla="*/ 0 h 30"/>
              </a:gdLst>
              <a:ahLst/>
              <a:cxnLst>
                <a:cxn ang="0">
                  <a:pos x="T0" y="T1"/>
                </a:cxn>
                <a:cxn ang="0">
                  <a:pos x="T2" y="T3"/>
                </a:cxn>
                <a:cxn ang="0">
                  <a:pos x="T4" y="T5"/>
                </a:cxn>
                <a:cxn ang="0">
                  <a:pos x="T6" y="T7"/>
                </a:cxn>
                <a:cxn ang="0">
                  <a:pos x="T8" y="T9"/>
                </a:cxn>
              </a:cxnLst>
              <a:rect l="0" t="0" r="r" b="b"/>
              <a:pathLst>
                <a:path w="4" h="30">
                  <a:moveTo>
                    <a:pt x="4" y="0"/>
                  </a:moveTo>
                  <a:cubicBezTo>
                    <a:pt x="3" y="0"/>
                    <a:pt x="1" y="1"/>
                    <a:pt x="0" y="1"/>
                  </a:cubicBezTo>
                  <a:cubicBezTo>
                    <a:pt x="0" y="30"/>
                    <a:pt x="0" y="30"/>
                    <a:pt x="0" y="30"/>
                  </a:cubicBezTo>
                  <a:cubicBezTo>
                    <a:pt x="4" y="30"/>
                    <a:pt x="4" y="30"/>
                    <a:pt x="4" y="30"/>
                  </a:cubicBezTo>
                  <a:lnTo>
                    <a:pt x="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dirty="0"/>
            </a:p>
          </p:txBody>
        </p:sp>
        <p:sp>
          <p:nvSpPr>
            <p:cNvPr id="200" name="Forma Livre 192">
              <a:extLst>
                <a:ext uri="{FF2B5EF4-FFF2-40B4-BE49-F238E27FC236}">
                  <a16:creationId xmlns:a16="http://schemas.microsoft.com/office/drawing/2014/main" xmlns="" id="{C6700C49-7AD6-494F-83F0-8DEBBC73A8F4}"/>
                </a:ext>
              </a:extLst>
            </p:cNvPr>
            <p:cNvSpPr>
              <a:spLocks/>
            </p:cNvSpPr>
            <p:nvPr/>
          </p:nvSpPr>
          <p:spPr bwMode="auto">
            <a:xfrm>
              <a:off x="3467100" y="2181225"/>
              <a:ext cx="14288" cy="112713"/>
            </a:xfrm>
            <a:custGeom>
              <a:avLst/>
              <a:gdLst>
                <a:gd name="T0" fmla="*/ 4 w 4"/>
                <a:gd name="T1" fmla="*/ 30 h 30"/>
                <a:gd name="T2" fmla="*/ 4 w 4"/>
                <a:gd name="T3" fmla="*/ 0 h 30"/>
                <a:gd name="T4" fmla="*/ 0 w 4"/>
                <a:gd name="T5" fmla="*/ 0 h 30"/>
                <a:gd name="T6" fmla="*/ 0 w 4"/>
                <a:gd name="T7" fmla="*/ 30 h 30"/>
                <a:gd name="T8" fmla="*/ 4 w 4"/>
                <a:gd name="T9" fmla="*/ 30 h 30"/>
                <a:gd name="T10" fmla="*/ 4 w 4"/>
                <a:gd name="T11" fmla="*/ 30 h 30"/>
              </a:gdLst>
              <a:ahLst/>
              <a:cxnLst>
                <a:cxn ang="0">
                  <a:pos x="T0" y="T1"/>
                </a:cxn>
                <a:cxn ang="0">
                  <a:pos x="T2" y="T3"/>
                </a:cxn>
                <a:cxn ang="0">
                  <a:pos x="T4" y="T5"/>
                </a:cxn>
                <a:cxn ang="0">
                  <a:pos x="T6" y="T7"/>
                </a:cxn>
                <a:cxn ang="0">
                  <a:pos x="T8" y="T9"/>
                </a:cxn>
                <a:cxn ang="0">
                  <a:pos x="T10" y="T11"/>
                </a:cxn>
              </a:cxnLst>
              <a:rect l="0" t="0" r="r" b="b"/>
              <a:pathLst>
                <a:path w="4" h="30">
                  <a:moveTo>
                    <a:pt x="4" y="30"/>
                  </a:moveTo>
                  <a:cubicBezTo>
                    <a:pt x="4" y="0"/>
                    <a:pt x="4" y="0"/>
                    <a:pt x="4" y="0"/>
                  </a:cubicBezTo>
                  <a:cubicBezTo>
                    <a:pt x="0" y="0"/>
                    <a:pt x="0" y="0"/>
                    <a:pt x="0" y="0"/>
                  </a:cubicBezTo>
                  <a:cubicBezTo>
                    <a:pt x="0" y="30"/>
                    <a:pt x="0" y="30"/>
                    <a:pt x="0" y="30"/>
                  </a:cubicBezTo>
                  <a:cubicBezTo>
                    <a:pt x="4" y="30"/>
                    <a:pt x="4" y="30"/>
                    <a:pt x="4" y="30"/>
                  </a:cubicBezTo>
                  <a:cubicBezTo>
                    <a:pt x="4" y="30"/>
                    <a:pt x="4" y="30"/>
                    <a:pt x="4" y="3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dirty="0"/>
            </a:p>
          </p:txBody>
        </p:sp>
        <p:sp>
          <p:nvSpPr>
            <p:cNvPr id="201" name="Forma Livre 193">
              <a:extLst>
                <a:ext uri="{FF2B5EF4-FFF2-40B4-BE49-F238E27FC236}">
                  <a16:creationId xmlns:a16="http://schemas.microsoft.com/office/drawing/2014/main" xmlns="" id="{4134947C-4D7B-463E-A659-A8F440E310BD}"/>
                </a:ext>
              </a:extLst>
            </p:cNvPr>
            <p:cNvSpPr>
              <a:spLocks noEditPoints="1"/>
            </p:cNvSpPr>
            <p:nvPr/>
          </p:nvSpPr>
          <p:spPr bwMode="auto">
            <a:xfrm>
              <a:off x="3406775" y="2181225"/>
              <a:ext cx="330200" cy="331788"/>
            </a:xfrm>
            <a:custGeom>
              <a:avLst/>
              <a:gdLst>
                <a:gd name="T0" fmla="*/ 88 w 88"/>
                <a:gd name="T1" fmla="*/ 71 h 88"/>
                <a:gd name="T2" fmla="*/ 88 w 88"/>
                <a:gd name="T3" fmla="*/ 30 h 88"/>
                <a:gd name="T4" fmla="*/ 88 w 88"/>
                <a:gd name="T5" fmla="*/ 17 h 88"/>
                <a:gd name="T6" fmla="*/ 88 w 88"/>
                <a:gd name="T7" fmla="*/ 14 h 88"/>
                <a:gd name="T8" fmla="*/ 74 w 88"/>
                <a:gd name="T9" fmla="*/ 0 h 88"/>
                <a:gd name="T10" fmla="*/ 24 w 88"/>
                <a:gd name="T11" fmla="*/ 0 h 88"/>
                <a:gd name="T12" fmla="*/ 24 w 88"/>
                <a:gd name="T13" fmla="*/ 24 h 88"/>
                <a:gd name="T14" fmla="*/ 44 w 88"/>
                <a:gd name="T15" fmla="*/ 16 h 88"/>
                <a:gd name="T16" fmla="*/ 68 w 88"/>
                <a:gd name="T17" fmla="*/ 30 h 88"/>
                <a:gd name="T18" fmla="*/ 84 w 88"/>
                <a:gd name="T19" fmla="*/ 30 h 88"/>
                <a:gd name="T20" fmla="*/ 84 w 88"/>
                <a:gd name="T21" fmla="*/ 71 h 88"/>
                <a:gd name="T22" fmla="*/ 71 w 88"/>
                <a:gd name="T23" fmla="*/ 84 h 88"/>
                <a:gd name="T24" fmla="*/ 17 w 88"/>
                <a:gd name="T25" fmla="*/ 84 h 88"/>
                <a:gd name="T26" fmla="*/ 4 w 88"/>
                <a:gd name="T27" fmla="*/ 71 h 88"/>
                <a:gd name="T28" fmla="*/ 4 w 88"/>
                <a:gd name="T29" fmla="*/ 30 h 88"/>
                <a:gd name="T30" fmla="*/ 4 w 88"/>
                <a:gd name="T31" fmla="*/ 17 h 88"/>
                <a:gd name="T32" fmla="*/ 4 w 88"/>
                <a:gd name="T33" fmla="*/ 4 h 88"/>
                <a:gd name="T34" fmla="*/ 0 w 88"/>
                <a:gd name="T35" fmla="*/ 14 h 88"/>
                <a:gd name="T36" fmla="*/ 0 w 88"/>
                <a:gd name="T37" fmla="*/ 17 h 88"/>
                <a:gd name="T38" fmla="*/ 0 w 88"/>
                <a:gd name="T39" fmla="*/ 30 h 88"/>
                <a:gd name="T40" fmla="*/ 0 w 88"/>
                <a:gd name="T41" fmla="*/ 71 h 88"/>
                <a:gd name="T42" fmla="*/ 17 w 88"/>
                <a:gd name="T43" fmla="*/ 88 h 88"/>
                <a:gd name="T44" fmla="*/ 71 w 88"/>
                <a:gd name="T45" fmla="*/ 88 h 88"/>
                <a:gd name="T46" fmla="*/ 88 w 88"/>
                <a:gd name="T47" fmla="*/ 71 h 88"/>
                <a:gd name="T48" fmla="*/ 82 w 88"/>
                <a:gd name="T49" fmla="*/ 24 h 88"/>
                <a:gd name="T50" fmla="*/ 70 w 88"/>
                <a:gd name="T51" fmla="*/ 24 h 88"/>
                <a:gd name="T52" fmla="*/ 68 w 88"/>
                <a:gd name="T53" fmla="*/ 22 h 88"/>
                <a:gd name="T54" fmla="*/ 68 w 88"/>
                <a:gd name="T55" fmla="*/ 10 h 88"/>
                <a:gd name="T56" fmla="*/ 70 w 88"/>
                <a:gd name="T57" fmla="*/ 8 h 88"/>
                <a:gd name="T58" fmla="*/ 82 w 88"/>
                <a:gd name="T59" fmla="*/ 8 h 88"/>
                <a:gd name="T60" fmla="*/ 84 w 88"/>
                <a:gd name="T61" fmla="*/ 10 h 88"/>
                <a:gd name="T62" fmla="*/ 84 w 88"/>
                <a:gd name="T63" fmla="*/ 17 h 88"/>
                <a:gd name="T64" fmla="*/ 84 w 88"/>
                <a:gd name="T65" fmla="*/ 22 h 88"/>
                <a:gd name="T66" fmla="*/ 82 w 88"/>
                <a:gd name="T67" fmla="*/ 2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8">
                  <a:moveTo>
                    <a:pt x="88" y="71"/>
                  </a:moveTo>
                  <a:cubicBezTo>
                    <a:pt x="88" y="30"/>
                    <a:pt x="88" y="30"/>
                    <a:pt x="88" y="30"/>
                  </a:cubicBezTo>
                  <a:cubicBezTo>
                    <a:pt x="88" y="17"/>
                    <a:pt x="88" y="17"/>
                    <a:pt x="88" y="17"/>
                  </a:cubicBezTo>
                  <a:cubicBezTo>
                    <a:pt x="88" y="14"/>
                    <a:pt x="88" y="14"/>
                    <a:pt x="88" y="14"/>
                  </a:cubicBezTo>
                  <a:cubicBezTo>
                    <a:pt x="88" y="6"/>
                    <a:pt x="82" y="0"/>
                    <a:pt x="74" y="0"/>
                  </a:cubicBezTo>
                  <a:cubicBezTo>
                    <a:pt x="24" y="0"/>
                    <a:pt x="24" y="0"/>
                    <a:pt x="24" y="0"/>
                  </a:cubicBezTo>
                  <a:cubicBezTo>
                    <a:pt x="24" y="24"/>
                    <a:pt x="24" y="24"/>
                    <a:pt x="24" y="24"/>
                  </a:cubicBezTo>
                  <a:cubicBezTo>
                    <a:pt x="29" y="19"/>
                    <a:pt x="36" y="16"/>
                    <a:pt x="44" y="16"/>
                  </a:cubicBezTo>
                  <a:cubicBezTo>
                    <a:pt x="54" y="16"/>
                    <a:pt x="63" y="22"/>
                    <a:pt x="68" y="30"/>
                  </a:cubicBezTo>
                  <a:cubicBezTo>
                    <a:pt x="84" y="30"/>
                    <a:pt x="84" y="30"/>
                    <a:pt x="84" y="30"/>
                  </a:cubicBezTo>
                  <a:cubicBezTo>
                    <a:pt x="84" y="71"/>
                    <a:pt x="84" y="71"/>
                    <a:pt x="84" y="71"/>
                  </a:cubicBezTo>
                  <a:cubicBezTo>
                    <a:pt x="84" y="78"/>
                    <a:pt x="78" y="84"/>
                    <a:pt x="71" y="84"/>
                  </a:cubicBezTo>
                  <a:cubicBezTo>
                    <a:pt x="17" y="84"/>
                    <a:pt x="17" y="84"/>
                    <a:pt x="17" y="84"/>
                  </a:cubicBezTo>
                  <a:cubicBezTo>
                    <a:pt x="10" y="84"/>
                    <a:pt x="4" y="78"/>
                    <a:pt x="4" y="71"/>
                  </a:cubicBezTo>
                  <a:cubicBezTo>
                    <a:pt x="4" y="30"/>
                    <a:pt x="4" y="30"/>
                    <a:pt x="4" y="30"/>
                  </a:cubicBezTo>
                  <a:cubicBezTo>
                    <a:pt x="4" y="17"/>
                    <a:pt x="4" y="17"/>
                    <a:pt x="4" y="17"/>
                  </a:cubicBezTo>
                  <a:cubicBezTo>
                    <a:pt x="4" y="4"/>
                    <a:pt x="4" y="4"/>
                    <a:pt x="4" y="4"/>
                  </a:cubicBezTo>
                  <a:cubicBezTo>
                    <a:pt x="2" y="7"/>
                    <a:pt x="0" y="10"/>
                    <a:pt x="0" y="14"/>
                  </a:cubicBezTo>
                  <a:cubicBezTo>
                    <a:pt x="0" y="17"/>
                    <a:pt x="0" y="17"/>
                    <a:pt x="0" y="17"/>
                  </a:cubicBezTo>
                  <a:cubicBezTo>
                    <a:pt x="0" y="30"/>
                    <a:pt x="0" y="30"/>
                    <a:pt x="0" y="30"/>
                  </a:cubicBezTo>
                  <a:cubicBezTo>
                    <a:pt x="0" y="71"/>
                    <a:pt x="0" y="71"/>
                    <a:pt x="0" y="71"/>
                  </a:cubicBezTo>
                  <a:cubicBezTo>
                    <a:pt x="0" y="81"/>
                    <a:pt x="7" y="88"/>
                    <a:pt x="17" y="88"/>
                  </a:cubicBezTo>
                  <a:cubicBezTo>
                    <a:pt x="71" y="88"/>
                    <a:pt x="71" y="88"/>
                    <a:pt x="71" y="88"/>
                  </a:cubicBezTo>
                  <a:cubicBezTo>
                    <a:pt x="81" y="88"/>
                    <a:pt x="88" y="81"/>
                    <a:pt x="88" y="71"/>
                  </a:cubicBezTo>
                  <a:close/>
                  <a:moveTo>
                    <a:pt x="82" y="24"/>
                  </a:moveTo>
                  <a:cubicBezTo>
                    <a:pt x="70" y="24"/>
                    <a:pt x="70" y="24"/>
                    <a:pt x="70" y="24"/>
                  </a:cubicBezTo>
                  <a:cubicBezTo>
                    <a:pt x="69" y="24"/>
                    <a:pt x="68" y="23"/>
                    <a:pt x="68" y="22"/>
                  </a:cubicBezTo>
                  <a:cubicBezTo>
                    <a:pt x="68" y="10"/>
                    <a:pt x="68" y="10"/>
                    <a:pt x="68" y="10"/>
                  </a:cubicBezTo>
                  <a:cubicBezTo>
                    <a:pt x="68" y="9"/>
                    <a:pt x="69" y="8"/>
                    <a:pt x="70" y="8"/>
                  </a:cubicBezTo>
                  <a:cubicBezTo>
                    <a:pt x="82" y="8"/>
                    <a:pt x="82" y="8"/>
                    <a:pt x="82" y="8"/>
                  </a:cubicBezTo>
                  <a:cubicBezTo>
                    <a:pt x="83" y="8"/>
                    <a:pt x="84" y="9"/>
                    <a:pt x="84" y="10"/>
                  </a:cubicBezTo>
                  <a:cubicBezTo>
                    <a:pt x="84" y="17"/>
                    <a:pt x="84" y="17"/>
                    <a:pt x="84" y="17"/>
                  </a:cubicBezTo>
                  <a:cubicBezTo>
                    <a:pt x="84" y="22"/>
                    <a:pt x="84" y="22"/>
                    <a:pt x="84" y="22"/>
                  </a:cubicBezTo>
                  <a:cubicBezTo>
                    <a:pt x="84" y="23"/>
                    <a:pt x="83" y="24"/>
                    <a:pt x="82"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dirty="0"/>
            </a:p>
          </p:txBody>
        </p:sp>
      </p:grpSp>
      <p:sp>
        <p:nvSpPr>
          <p:cNvPr id="202" name="Retângulo 201">
            <a:extLst>
              <a:ext uri="{FF2B5EF4-FFF2-40B4-BE49-F238E27FC236}">
                <a16:creationId xmlns:a16="http://schemas.microsoft.com/office/drawing/2014/main" xmlns="" id="{70D38E9A-94A7-447A-89C1-EB62E888BD09}"/>
              </a:ext>
            </a:extLst>
          </p:cNvPr>
          <p:cNvSpPr/>
          <p:nvPr/>
        </p:nvSpPr>
        <p:spPr>
          <a:xfrm>
            <a:off x="6645925" y="2989687"/>
            <a:ext cx="2773846" cy="507831"/>
          </a:xfrm>
          <a:prstGeom prst="rect">
            <a:avLst/>
          </a:prstGeom>
        </p:spPr>
        <p:txBody>
          <a:bodyPr wrap="square" lIns="0" tIns="0" rIns="0" bIns="0" rtlCol="0" anchor="ctr">
            <a:spAutoFit/>
          </a:bodyPr>
          <a:lstStyle/>
          <a:p>
            <a:pPr>
              <a:spcBef>
                <a:spcPts val="600"/>
              </a:spcBef>
            </a:pPr>
            <a:r>
              <a:rPr lang="pt-BR" sz="1400" b="1" dirty="0">
                <a:solidFill>
                  <a:schemeClr val="tx1">
                    <a:lumMod val="75000"/>
                    <a:lumOff val="25000"/>
                  </a:schemeClr>
                </a:solidFill>
                <a:latin typeface="Arial" pitchFamily="34" charset="0"/>
                <a:cs typeface="Arial" pitchFamily="34" charset="0"/>
              </a:rPr>
              <a:t>FISCALIZAÇÃO SISTEMÁTICA</a:t>
            </a:r>
          </a:p>
          <a:p>
            <a:pPr>
              <a:spcBef>
                <a:spcPts val="600"/>
              </a:spcBef>
            </a:pPr>
            <a:r>
              <a:rPr lang="pt-BR" sz="1400" dirty="0">
                <a:solidFill>
                  <a:schemeClr val="tx1">
                    <a:lumMod val="75000"/>
                    <a:lumOff val="25000"/>
                  </a:schemeClr>
                </a:solidFill>
              </a:rPr>
              <a:t> </a:t>
            </a:r>
          </a:p>
        </p:txBody>
      </p:sp>
      <p:sp>
        <p:nvSpPr>
          <p:cNvPr id="181" name="Título 4">
            <a:extLst>
              <a:ext uri="{FF2B5EF4-FFF2-40B4-BE49-F238E27FC236}">
                <a16:creationId xmlns:a16="http://schemas.microsoft.com/office/drawing/2014/main" xmlns="" id="{DA7833B2-AFE4-4B4F-A0DB-99ED6E44AB7C}"/>
              </a:ext>
            </a:extLst>
          </p:cNvPr>
          <p:cNvSpPr>
            <a:spLocks noGrp="1"/>
          </p:cNvSpPr>
          <p:nvPr>
            <p:ph type="title"/>
          </p:nvPr>
        </p:nvSpPr>
        <p:spPr>
          <a:xfrm>
            <a:off x="518801" y="368551"/>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Fiscalização </a:t>
            </a:r>
          </a:p>
        </p:txBody>
      </p:sp>
      <p:pic>
        <p:nvPicPr>
          <p:cNvPr id="50" name="Gráfico 49" descr="Dólar">
            <a:extLst>
              <a:ext uri="{FF2B5EF4-FFF2-40B4-BE49-F238E27FC236}">
                <a16:creationId xmlns:a16="http://schemas.microsoft.com/office/drawing/2014/main" xmlns="" id="{B45FA135-8167-4C82-B006-9F8C02C3E1B7}"/>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615814" y="1287391"/>
            <a:ext cx="486910" cy="486910"/>
          </a:xfrm>
          <a:prstGeom prst="rect">
            <a:avLst/>
          </a:prstGeom>
        </p:spPr>
      </p:pic>
      <p:sp>
        <p:nvSpPr>
          <p:cNvPr id="195" name="Retângulo 194">
            <a:extLst>
              <a:ext uri="{FF2B5EF4-FFF2-40B4-BE49-F238E27FC236}">
                <a16:creationId xmlns:a16="http://schemas.microsoft.com/office/drawing/2014/main" xmlns="" id="{4F5EC200-CE6C-4375-9A4E-8538E8752769}"/>
              </a:ext>
            </a:extLst>
          </p:cNvPr>
          <p:cNvSpPr/>
          <p:nvPr/>
        </p:nvSpPr>
        <p:spPr>
          <a:xfrm>
            <a:off x="832261" y="2769706"/>
            <a:ext cx="2446505" cy="298285"/>
          </a:xfrm>
          <a:prstGeom prst="rect">
            <a:avLst/>
          </a:prstGeom>
        </p:spPr>
        <p:txBody>
          <a:bodyPr wrap="square" rtlCol="0">
            <a:spAutoFit/>
          </a:bodyPr>
          <a:lstStyle/>
          <a:p>
            <a:pPr marL="174625" indent="-174625">
              <a:spcBef>
                <a:spcPts val="600"/>
              </a:spcBef>
            </a:pPr>
            <a:r>
              <a:rPr lang="pt-BR" sz="1300" dirty="0">
                <a:solidFill>
                  <a:schemeClr val="bg1"/>
                </a:solidFill>
                <a:latin typeface="Arial" panose="020B0604020202020204" pitchFamily="34" charset="0"/>
                <a:cs typeface="Arial" panose="020B0604020202020204" pitchFamily="34" charset="0"/>
              </a:rPr>
              <a:t>94,87 % do previsto</a:t>
            </a:r>
          </a:p>
        </p:txBody>
      </p:sp>
      <p:pic>
        <p:nvPicPr>
          <p:cNvPr id="52" name="Gráfico 51" descr="Alvo">
            <a:extLst>
              <a:ext uri="{FF2B5EF4-FFF2-40B4-BE49-F238E27FC236}">
                <a16:creationId xmlns:a16="http://schemas.microsoft.com/office/drawing/2014/main" xmlns="" id="{9F4D7BC5-9EF7-49B5-99A1-7582FA81A64C}"/>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4510328" y="1213908"/>
            <a:ext cx="552932" cy="552932"/>
          </a:xfrm>
          <a:prstGeom prst="rect">
            <a:avLst/>
          </a:prstGeom>
        </p:spPr>
      </p:pic>
      <p:sp>
        <p:nvSpPr>
          <p:cNvPr id="205" name="Retângulo 204">
            <a:extLst>
              <a:ext uri="{FF2B5EF4-FFF2-40B4-BE49-F238E27FC236}">
                <a16:creationId xmlns:a16="http://schemas.microsoft.com/office/drawing/2014/main" xmlns="" id="{44EE23D6-8ADE-48D8-9E25-90E8179E7EB6}"/>
              </a:ext>
            </a:extLst>
          </p:cNvPr>
          <p:cNvSpPr/>
          <p:nvPr/>
        </p:nvSpPr>
        <p:spPr>
          <a:xfrm>
            <a:off x="6649151" y="4337078"/>
            <a:ext cx="3021894" cy="3619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pt-BR" sz="2100" b="1" dirty="0">
                <a:solidFill>
                  <a:schemeClr val="bg1"/>
                </a:solidFill>
                <a:latin typeface="Arial" panose="020B0604020202020204" pitchFamily="34" charset="0"/>
                <a:cs typeface="Arial" panose="020B0604020202020204" pitchFamily="34" charset="0"/>
              </a:rPr>
              <a:t>Projeto 02</a:t>
            </a:r>
          </a:p>
        </p:txBody>
      </p:sp>
      <p:sp>
        <p:nvSpPr>
          <p:cNvPr id="206" name="Retângulo 205">
            <a:extLst>
              <a:ext uri="{FF2B5EF4-FFF2-40B4-BE49-F238E27FC236}">
                <a16:creationId xmlns:a16="http://schemas.microsoft.com/office/drawing/2014/main" xmlns="" id="{254A0779-0B41-44E7-8FF5-2694966427C8}"/>
              </a:ext>
            </a:extLst>
          </p:cNvPr>
          <p:cNvSpPr/>
          <p:nvPr/>
        </p:nvSpPr>
        <p:spPr>
          <a:xfrm>
            <a:off x="6657008" y="4840247"/>
            <a:ext cx="2402355" cy="1092607"/>
          </a:xfrm>
          <a:prstGeom prst="rect">
            <a:avLst/>
          </a:prstGeom>
        </p:spPr>
        <p:txBody>
          <a:bodyPr wrap="square" lIns="0" tIns="0" rIns="0" bIns="0" rtlCol="0" anchor="ctr">
            <a:spAutoFit/>
          </a:bodyPr>
          <a:lstStyle/>
          <a:p>
            <a:pPr>
              <a:spcBef>
                <a:spcPts val="600"/>
              </a:spcBef>
            </a:pPr>
            <a:r>
              <a:rPr lang="pt-BR" sz="1400" b="1" dirty="0">
                <a:solidFill>
                  <a:schemeClr val="tx1">
                    <a:lumMod val="75000"/>
                    <a:lumOff val="25000"/>
                  </a:schemeClr>
                </a:solidFill>
                <a:latin typeface="Arial" pitchFamily="34" charset="0"/>
                <a:cs typeface="Arial" pitchFamily="34" charset="0"/>
              </a:rPr>
              <a:t>BOLETIM INFORMATIVO</a:t>
            </a:r>
          </a:p>
          <a:p>
            <a:pPr>
              <a:spcBef>
                <a:spcPts val="600"/>
              </a:spcBef>
            </a:pPr>
            <a:r>
              <a:rPr lang="pt-BR" sz="1400" b="1" dirty="0">
                <a:solidFill>
                  <a:schemeClr val="tx1">
                    <a:lumMod val="75000"/>
                    <a:lumOff val="25000"/>
                  </a:schemeClr>
                </a:solidFill>
                <a:latin typeface="Arial" pitchFamily="34" charset="0"/>
                <a:cs typeface="Arial" pitchFamily="34" charset="0"/>
              </a:rPr>
              <a:t>TIRA-DÚVIDAS CAU</a:t>
            </a:r>
          </a:p>
          <a:p>
            <a:pPr>
              <a:spcBef>
                <a:spcPts val="600"/>
              </a:spcBef>
            </a:pPr>
            <a:endParaRPr lang="pt-BR" sz="1400" dirty="0">
              <a:solidFill>
                <a:schemeClr val="tx1">
                  <a:lumMod val="75000"/>
                  <a:lumOff val="25000"/>
                </a:schemeClr>
              </a:solidFill>
              <a:cs typeface="Calibri Light"/>
            </a:endParaRPr>
          </a:p>
          <a:p>
            <a:pPr>
              <a:spcBef>
                <a:spcPts val="600"/>
              </a:spcBef>
            </a:pPr>
            <a:endParaRPr lang="pt-BR" sz="1400" dirty="0">
              <a:solidFill>
                <a:schemeClr val="tx1">
                  <a:lumMod val="75000"/>
                  <a:lumOff val="25000"/>
                </a:schemeClr>
              </a:solidFill>
              <a:cs typeface="Calibri Light"/>
            </a:endParaRPr>
          </a:p>
        </p:txBody>
      </p:sp>
      <p:sp>
        <p:nvSpPr>
          <p:cNvPr id="53" name="Retângulo 52">
            <a:extLst>
              <a:ext uri="{FF2B5EF4-FFF2-40B4-BE49-F238E27FC236}">
                <a16:creationId xmlns:a16="http://schemas.microsoft.com/office/drawing/2014/main" xmlns="" id="{9CFFF09D-96F9-453A-AC93-BC01E504D3BB}"/>
              </a:ext>
            </a:extLst>
          </p:cNvPr>
          <p:cNvSpPr/>
          <p:nvPr/>
        </p:nvSpPr>
        <p:spPr>
          <a:xfrm>
            <a:off x="1841696" y="3962396"/>
            <a:ext cx="2966820" cy="78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b="1" dirty="0">
                <a:solidFill>
                  <a:schemeClr val="tx2">
                    <a:lumMod val="50000"/>
                  </a:schemeClr>
                </a:solidFill>
                <a:latin typeface="Arial" panose="020B0604020202020204" pitchFamily="34" charset="0"/>
                <a:cs typeface="Arial" panose="020B0604020202020204" pitchFamily="34" charset="0"/>
              </a:rPr>
              <a:t>INDICADOR  1</a:t>
            </a:r>
            <a:br>
              <a:rPr lang="pt-BR" b="1" dirty="0">
                <a:solidFill>
                  <a:schemeClr val="tx2">
                    <a:lumMod val="50000"/>
                  </a:schemeClr>
                </a:solidFill>
                <a:latin typeface="Arial" panose="020B0604020202020204" pitchFamily="34" charset="0"/>
                <a:cs typeface="Arial" panose="020B0604020202020204" pitchFamily="34" charset="0"/>
              </a:rPr>
            </a:br>
            <a:r>
              <a:rPr lang="pt-BR" sz="1400" b="1" dirty="0">
                <a:solidFill>
                  <a:schemeClr val="tx2">
                    <a:lumMod val="50000"/>
                  </a:schemeClr>
                </a:solidFill>
                <a:latin typeface="Arial" panose="020B0604020202020204" pitchFamily="34" charset="0"/>
                <a:cs typeface="Arial" panose="020B0604020202020204" pitchFamily="34" charset="0"/>
              </a:rPr>
              <a:t>Índice de capacidade de fiscalização (%)</a:t>
            </a:r>
          </a:p>
        </p:txBody>
      </p:sp>
      <p:sp>
        <p:nvSpPr>
          <p:cNvPr id="55" name="Retângulo 54"/>
          <p:cNvSpPr/>
          <p:nvPr/>
        </p:nvSpPr>
        <p:spPr>
          <a:xfrm>
            <a:off x="1741714" y="3817257"/>
            <a:ext cx="3367315" cy="24529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objeto 7" descr="Retângulo bege">
            <a:extLst>
              <a:ext uri="{FF2B5EF4-FFF2-40B4-BE49-F238E27FC236}">
                <a16:creationId xmlns:a16="http://schemas.microsoft.com/office/drawing/2014/main" xmlns="" id="{1185C7A9-8E52-408E-B19E-E5A1EB33971B}"/>
              </a:ext>
            </a:extLst>
          </p:cNvPr>
          <p:cNvSpPr/>
          <p:nvPr/>
        </p:nvSpPr>
        <p:spPr bwMode="white">
          <a:xfrm flipV="1">
            <a:off x="0" y="978978"/>
            <a:ext cx="9906000" cy="1513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34" name="Espaço Reservado para Número de Slide 33"/>
          <p:cNvSpPr>
            <a:spLocks noGrp="1"/>
          </p:cNvSpPr>
          <p:nvPr>
            <p:ph type="sldNum" sz="quarter" idx="12"/>
          </p:nvPr>
        </p:nvSpPr>
        <p:spPr/>
        <p:txBody>
          <a:bodyPr/>
          <a:lstStyle/>
          <a:p>
            <a:pPr rtl="0"/>
            <a:fld id="{5A4A7955-6230-48B4-BD8B-A7C460F75945}" type="slidenum">
              <a:rPr lang="pt-BR" noProof="0" smtClean="0"/>
              <a:pPr rtl="0"/>
              <a:t>24</a:t>
            </a:fld>
            <a:endParaRPr lang="pt-BR" noProof="0"/>
          </a:p>
        </p:txBody>
      </p:sp>
    </p:spTree>
    <p:extLst>
      <p:ext uri="{BB962C8B-B14F-4D97-AF65-F5344CB8AC3E}">
        <p14:creationId xmlns:p14="http://schemas.microsoft.com/office/powerpoint/2010/main" xmlns="" val="9584501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457237" y="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Fiscalização</a:t>
            </a:r>
          </a:p>
        </p:txBody>
      </p:sp>
      <p:sp>
        <p:nvSpPr>
          <p:cNvPr id="9" name="Retângulo 8">
            <a:extLst>
              <a:ext uri="{FF2B5EF4-FFF2-40B4-BE49-F238E27FC236}">
                <a16:creationId xmlns:a16="http://schemas.microsoft.com/office/drawing/2014/main" xmlns="" id="{9CADA698-3A74-4807-979E-1E9DED5D2873}"/>
              </a:ext>
            </a:extLst>
          </p:cNvPr>
          <p:cNvSpPr/>
          <p:nvPr/>
        </p:nvSpPr>
        <p:spPr>
          <a:xfrm>
            <a:off x="428209" y="2065688"/>
            <a:ext cx="8743600" cy="4431983"/>
          </a:xfrm>
          <a:prstGeom prst="rect">
            <a:avLst/>
          </a:prstGeom>
          <a:noFill/>
        </p:spPr>
        <p:txBody>
          <a:bodyPr wrap="square" anchor="t">
            <a:spAutoFit/>
          </a:bodyPr>
          <a:lstStyle/>
          <a:p>
            <a:pPr algn="just"/>
            <a:endParaRPr lang="pt-BR" sz="1200" dirty="0">
              <a:latin typeface="Arial" pitchFamily="34" charset="0"/>
              <a:cs typeface="Arial" pitchFamily="34" charset="0"/>
            </a:endParaRPr>
          </a:p>
          <a:p>
            <a:pPr algn="just"/>
            <a:r>
              <a:rPr lang="pt-BR" sz="1200" dirty="0">
                <a:latin typeface="Arial"/>
                <a:cs typeface="Arial"/>
              </a:rPr>
              <a:t>	</a:t>
            </a:r>
            <a:r>
              <a:rPr lang="pt-BR" sz="1200" dirty="0">
                <a:latin typeface="Arial" pitchFamily="34" charset="0"/>
                <a:cs typeface="Arial" pitchFamily="34" charset="0"/>
              </a:rPr>
              <a:t>O Conselho de Arquitetura e Urbanismo de Alagoas - CAU/AL, criado pela Lei nº 12.378 de 31 de dezembro de 2010, com jurisdição em todo o território do Estado de Alagoas, é uma Autarquia Federal que regulamenta o exercício profissional da Arquitetura e Urbanismo, e tem como função orientar, disciplinar e fiscalizar o exercício da profissão de Arquitetura e Urbanismo, zelar pela fiel observância dos princípios de ética e disciplina da classe e pelo aperfeiçoamento do exercício da Arquitetura e Urbanismo, visando o desenvolvimento regional e urbano sustentável e a preservação do patrimônio histórico, cultural, artístico, paisagístico, edificado e ambiental.</a:t>
            </a:r>
          </a:p>
          <a:p>
            <a:pPr algn="just"/>
            <a:endParaRPr lang="pt-BR" sz="1200" dirty="0">
              <a:latin typeface="Arial" pitchFamily="34" charset="0"/>
              <a:cs typeface="Arial" pitchFamily="34" charset="0"/>
            </a:endParaRPr>
          </a:p>
          <a:p>
            <a:pPr algn="just"/>
            <a:r>
              <a:rPr lang="pt-BR" sz="1200" dirty="0">
                <a:latin typeface="Arial" pitchFamily="34" charset="0"/>
                <a:cs typeface="Arial" pitchFamily="34" charset="0"/>
              </a:rPr>
              <a:t>	Por ser um Conselho pequeno, o CAU conta com apenas um projeto dentro da fiscalização, denominado: FISCALIZAÇÃO SISTEMÁTICA. Nela, temos a programação para atender de forma eficiente o estado de alagoas, apurando denúncias, tendo fiscalização de rotina, visitas a </a:t>
            </a:r>
            <a:r>
              <a:rPr lang="pt-BR" sz="1200" dirty="0" err="1">
                <a:latin typeface="Arial" pitchFamily="34" charset="0"/>
                <a:cs typeface="Arial" pitchFamily="34" charset="0"/>
              </a:rPr>
              <a:t>edf</a:t>
            </a:r>
            <a:r>
              <a:rPr lang="pt-BR" sz="1200" dirty="0">
                <a:latin typeface="Arial" pitchFamily="34" charset="0"/>
                <a:cs typeface="Arial" pitchFamily="34" charset="0"/>
              </a:rPr>
              <a:t>. Verticais, seja comercial ou residencial, condomínios horizontais, viagens para o interior, fiscalização de editais, postagens de redes sociais, articulação com órgãos públicos e ações educativas e </a:t>
            </a:r>
            <a:r>
              <a:rPr lang="pt-BR" sz="1200" dirty="0" err="1">
                <a:latin typeface="Arial" pitchFamily="34" charset="0"/>
                <a:cs typeface="Arial" pitchFamily="34" charset="0"/>
              </a:rPr>
              <a:t>orientativas</a:t>
            </a:r>
            <a:r>
              <a:rPr lang="pt-BR" sz="1200" dirty="0">
                <a:latin typeface="Arial" pitchFamily="34" charset="0"/>
                <a:cs typeface="Arial" pitchFamily="34" charset="0"/>
              </a:rPr>
              <a:t>.  </a:t>
            </a:r>
          </a:p>
          <a:p>
            <a:pPr algn="just"/>
            <a:endParaRPr lang="pt-BR" sz="1200" dirty="0">
              <a:latin typeface="Arial" pitchFamily="34" charset="0"/>
              <a:cs typeface="Arial" pitchFamily="34" charset="0"/>
            </a:endParaRPr>
          </a:p>
          <a:p>
            <a:pPr algn="just"/>
            <a:r>
              <a:rPr lang="pt-BR" sz="1200" dirty="0">
                <a:latin typeface="Arial" pitchFamily="34" charset="0"/>
                <a:cs typeface="Arial" pitchFamily="34" charset="0"/>
              </a:rPr>
              <a:t>	Dentro do planejamento, o CAU/AL priorizou em 2019 interiorizar suas ações, tendo como meta, dobrar a presença do CAU nos municípios alagoanos (28 cidades em 2019). </a:t>
            </a:r>
          </a:p>
          <a:p>
            <a:pPr algn="just"/>
            <a:endParaRPr lang="pt-BR" sz="1200" dirty="0">
              <a:latin typeface="Arial" pitchFamily="34" charset="0"/>
              <a:cs typeface="Arial" pitchFamily="34" charset="0"/>
            </a:endParaRPr>
          </a:p>
          <a:p>
            <a:pPr algn="just"/>
            <a:r>
              <a:rPr lang="pt-BR" sz="1200" dirty="0">
                <a:latin typeface="Arial" pitchFamily="34" charset="0"/>
                <a:cs typeface="Arial" pitchFamily="34" charset="0"/>
              </a:rPr>
              <a:t>	Denúncias sempre foram prioridades, com foco em 100% delas serem apuradas. Condomínios verticais, horizontais, feiras e eventos, fiscalização de rua são as principais atuações da equipe. O CAU/AL tem como meta fiscalizar 35% das obras conhecidas na capital e no interior. </a:t>
            </a:r>
          </a:p>
          <a:p>
            <a:pPr algn="just"/>
            <a:endParaRPr lang="pt-BR" sz="1000" dirty="0">
              <a:latin typeface="Arial" pitchFamily="34" charset="0"/>
              <a:cs typeface="Arial" pitchFamily="34" charset="0"/>
            </a:endParaRPr>
          </a:p>
          <a:p>
            <a:pPr algn="just"/>
            <a:endParaRPr lang="pt-BR" sz="1000" dirty="0">
              <a:latin typeface="Arial" pitchFamily="34" charset="0"/>
              <a:cs typeface="Arial" pitchFamily="34" charset="0"/>
            </a:endParaRPr>
          </a:p>
          <a:p>
            <a:pPr algn="just"/>
            <a:endParaRPr lang="pt-BR" sz="1000" dirty="0">
              <a:latin typeface="Arial"/>
              <a:cs typeface="Arial"/>
            </a:endParaRPr>
          </a:p>
          <a:p>
            <a:endParaRPr lang="pt-BR" sz="1200" dirty="0">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xmlns="" id="{955408AD-B14C-4A25-BC8E-939A5BEB29D5}"/>
              </a:ext>
            </a:extLst>
          </p:cNvPr>
          <p:cNvPicPr>
            <a:picLocks noChangeAspect="1"/>
          </p:cNvPicPr>
          <p:nvPr/>
        </p:nvPicPr>
        <p:blipFill rotWithShape="1">
          <a:blip r:embed="rId3" cstate="print"/>
          <a:srcRect l="34599" t="47924" r="56769" b="35724"/>
          <a:stretch/>
        </p:blipFill>
        <p:spPr>
          <a:xfrm>
            <a:off x="471473" y="927406"/>
            <a:ext cx="913684" cy="1121434"/>
          </a:xfrm>
          <a:prstGeom prst="rect">
            <a:avLst/>
          </a:prstGeom>
        </p:spPr>
      </p:pic>
      <p:sp>
        <p:nvSpPr>
          <p:cNvPr id="8" name="Título 4">
            <a:extLst>
              <a:ext uri="{FF2B5EF4-FFF2-40B4-BE49-F238E27FC236}">
                <a16:creationId xmlns:a16="http://schemas.microsoft.com/office/drawing/2014/main" xmlns="" id="{A0579480-F087-4A09-8224-AB412D6307AE}"/>
              </a:ext>
            </a:extLst>
          </p:cNvPr>
          <p:cNvSpPr txBox="1">
            <a:spLocks/>
          </p:cNvSpPr>
          <p:nvPr/>
        </p:nvSpPr>
        <p:spPr>
          <a:xfrm>
            <a:off x="1308139" y="995041"/>
            <a:ext cx="4390988" cy="9861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200" b="1" dirty="0">
                <a:solidFill>
                  <a:schemeClr val="bg1">
                    <a:lumMod val="50000"/>
                  </a:schemeClr>
                </a:solidFill>
                <a:latin typeface="Arial" panose="020B0604020202020204" pitchFamily="34" charset="0"/>
                <a:cs typeface="Arial" panose="020B0604020202020204" pitchFamily="34" charset="0"/>
              </a:rPr>
              <a:t>OBJETIVO ESTRATÉGICO</a:t>
            </a:r>
          </a:p>
          <a:p>
            <a:r>
              <a:rPr lang="pt-BR" sz="1200" b="1" dirty="0">
                <a:solidFill>
                  <a:schemeClr val="bg1">
                    <a:lumMod val="50000"/>
                  </a:schemeClr>
                </a:solidFill>
                <a:latin typeface="Arial" panose="020B0604020202020204" pitchFamily="34" charset="0"/>
                <a:cs typeface="Arial" panose="020B0604020202020204" pitchFamily="34" charset="0"/>
              </a:rPr>
              <a:t>Tornar </a:t>
            </a:r>
            <a:r>
              <a:rPr lang="pt-BR" sz="1600" b="1" dirty="0">
                <a:solidFill>
                  <a:srgbClr val="026F74"/>
                </a:solidFill>
                <a:latin typeface="Arial" panose="020B0604020202020204" pitchFamily="34" charset="0"/>
                <a:cs typeface="Arial" panose="020B0604020202020204" pitchFamily="34" charset="0"/>
              </a:rPr>
              <a:t>a fiscalização </a:t>
            </a:r>
            <a:r>
              <a:rPr lang="pt-BR" sz="1200" b="1" dirty="0">
                <a:solidFill>
                  <a:schemeClr val="bg1">
                    <a:lumMod val="50000"/>
                  </a:schemeClr>
                </a:solidFill>
                <a:latin typeface="Arial" panose="020B0604020202020204" pitchFamily="34" charset="0"/>
                <a:cs typeface="Arial" panose="020B0604020202020204" pitchFamily="34" charset="0"/>
              </a:rPr>
              <a:t>um vetor de melhoria do </a:t>
            </a:r>
            <a:r>
              <a:rPr lang="pt-BR" sz="1600" b="1" dirty="0">
                <a:solidFill>
                  <a:srgbClr val="026F74"/>
                </a:solidFill>
                <a:latin typeface="Arial" panose="020B0604020202020204" pitchFamily="34" charset="0"/>
                <a:cs typeface="Arial" panose="020B0604020202020204" pitchFamily="34" charset="0"/>
              </a:rPr>
              <a:t>exercício da Arquitetura e Urbanismo</a:t>
            </a:r>
            <a:endParaRPr lang="pt-BR" sz="1200" b="1" dirty="0">
              <a:solidFill>
                <a:srgbClr val="026F74"/>
              </a:solidFill>
              <a:latin typeface="Arial" panose="020B0604020202020204" pitchFamily="34" charset="0"/>
              <a:cs typeface="Arial" panose="020B0604020202020204" pitchFamily="34" charset="0"/>
            </a:endParaRPr>
          </a:p>
        </p:txBody>
      </p:sp>
      <p:sp>
        <p:nvSpPr>
          <p:cNvPr id="10" name="objeto 7" descr="Retângulo bege">
            <a:extLst>
              <a:ext uri="{FF2B5EF4-FFF2-40B4-BE49-F238E27FC236}">
                <a16:creationId xmlns:a16="http://schemas.microsoft.com/office/drawing/2014/main" xmlns="" id="{1185C7A9-8E52-408E-B19E-E5A1EB33971B}"/>
              </a:ext>
            </a:extLst>
          </p:cNvPr>
          <p:cNvSpPr/>
          <p:nvPr/>
        </p:nvSpPr>
        <p:spPr bwMode="white">
          <a:xfrm flipV="1">
            <a:off x="0" y="610678"/>
            <a:ext cx="9906000" cy="1640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12" name="Espaço Reservado para Número de Slide 11"/>
          <p:cNvSpPr>
            <a:spLocks noGrp="1"/>
          </p:cNvSpPr>
          <p:nvPr>
            <p:ph type="sldNum" sz="quarter" idx="12"/>
          </p:nvPr>
        </p:nvSpPr>
        <p:spPr/>
        <p:txBody>
          <a:bodyPr/>
          <a:lstStyle/>
          <a:p>
            <a:pPr rtl="0"/>
            <a:fld id="{5A4A7955-6230-48B4-BD8B-A7C460F75945}" type="slidenum">
              <a:rPr lang="pt-BR" noProof="0" smtClean="0"/>
              <a:pPr rtl="0"/>
              <a:t>25</a:t>
            </a:fld>
            <a:endParaRPr lang="pt-BR" noProof="0"/>
          </a:p>
        </p:txBody>
      </p:sp>
    </p:spTree>
    <p:extLst>
      <p:ext uri="{BB962C8B-B14F-4D97-AF65-F5344CB8AC3E}">
        <p14:creationId xmlns:p14="http://schemas.microsoft.com/office/powerpoint/2010/main" xmlns="" val="19917760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457237" y="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Fiscalização</a:t>
            </a:r>
          </a:p>
        </p:txBody>
      </p:sp>
      <p:sp>
        <p:nvSpPr>
          <p:cNvPr id="9" name="Retângulo 8">
            <a:extLst>
              <a:ext uri="{FF2B5EF4-FFF2-40B4-BE49-F238E27FC236}">
                <a16:creationId xmlns:a16="http://schemas.microsoft.com/office/drawing/2014/main" xmlns="" id="{9CADA698-3A74-4807-979E-1E9DED5D2873}"/>
              </a:ext>
            </a:extLst>
          </p:cNvPr>
          <p:cNvSpPr/>
          <p:nvPr/>
        </p:nvSpPr>
        <p:spPr>
          <a:xfrm>
            <a:off x="457237" y="904545"/>
            <a:ext cx="8743600" cy="5139869"/>
          </a:xfrm>
          <a:prstGeom prst="rect">
            <a:avLst/>
          </a:prstGeom>
          <a:noFill/>
        </p:spPr>
        <p:txBody>
          <a:bodyPr wrap="square" anchor="t">
            <a:spAutoFit/>
          </a:bodyPr>
          <a:lstStyle/>
          <a:p>
            <a:endParaRPr lang="pt-BR" sz="1000" b="1" dirty="0">
              <a:latin typeface="Arial" pitchFamily="34" charset="0"/>
              <a:cs typeface="Arial" pitchFamily="34" charset="0"/>
            </a:endParaRPr>
          </a:p>
          <a:p>
            <a:pPr algn="ctr"/>
            <a:r>
              <a:rPr lang="pt-BR" b="1" dirty="0">
                <a:solidFill>
                  <a:schemeClr val="accent5">
                    <a:lumMod val="75000"/>
                  </a:schemeClr>
                </a:solidFill>
                <a:latin typeface="Arial" pitchFamily="34" charset="0"/>
                <a:cs typeface="Arial" pitchFamily="34" charset="0"/>
              </a:rPr>
              <a:t>TIPOS DE AÇÕES FISCALIZATÓRIAS ADOTAS </a:t>
            </a:r>
          </a:p>
          <a:p>
            <a:endParaRPr lang="pt-BR" sz="1000" u="sng" dirty="0">
              <a:latin typeface="Arial" pitchFamily="34" charset="0"/>
              <a:cs typeface="Arial" pitchFamily="34" charset="0"/>
            </a:endParaRPr>
          </a:p>
          <a:p>
            <a:pPr marL="514350" indent="-514350" algn="just">
              <a:buFont typeface="+mj-lt"/>
              <a:buAutoNum type="romanUcPeriod"/>
            </a:pPr>
            <a:r>
              <a:rPr lang="pt-BR" sz="1000" dirty="0">
                <a:latin typeface="Arial" pitchFamily="34" charset="0"/>
                <a:cs typeface="Arial" pitchFamily="34" charset="0"/>
              </a:rPr>
              <a:t>ROTINA</a:t>
            </a:r>
          </a:p>
          <a:p>
            <a:pPr marL="1714500" lvl="3" indent="-342900" algn="just">
              <a:buFont typeface="Arial" pitchFamily="34" charset="0"/>
              <a:buChar char="•"/>
            </a:pPr>
            <a:r>
              <a:rPr lang="pt-BR" sz="1000" dirty="0">
                <a:latin typeface="Arial" pitchFamily="34" charset="0"/>
                <a:cs typeface="Arial" pitchFamily="34" charset="0"/>
              </a:rPr>
              <a:t>Rua (residencial, comércio, serviço, etc.);</a:t>
            </a:r>
          </a:p>
          <a:p>
            <a:pPr marL="1714500" lvl="3" indent="-342900" algn="just">
              <a:buFont typeface="Arial" pitchFamily="34" charset="0"/>
              <a:buChar char="•"/>
            </a:pPr>
            <a:r>
              <a:rPr lang="pt-BR" sz="1000" dirty="0">
                <a:latin typeface="Arial" pitchFamily="34" charset="0"/>
                <a:cs typeface="Arial" pitchFamily="34" charset="0"/>
              </a:rPr>
              <a:t>Condomínios horizontais;</a:t>
            </a:r>
          </a:p>
          <a:p>
            <a:pPr marL="1714500" lvl="3" indent="-342900" algn="just">
              <a:buFont typeface="Arial" pitchFamily="34" charset="0"/>
              <a:buChar char="•"/>
            </a:pPr>
            <a:r>
              <a:rPr lang="pt-BR" sz="1000" dirty="0">
                <a:latin typeface="Arial" pitchFamily="34" charset="0"/>
                <a:cs typeface="Arial" pitchFamily="34" charset="0"/>
              </a:rPr>
              <a:t>Condomínios verticais (residenciais e comerciais);</a:t>
            </a:r>
          </a:p>
          <a:p>
            <a:pPr marL="1714500" lvl="3" indent="-342900" algn="just">
              <a:buFont typeface="Arial" pitchFamily="34" charset="0"/>
              <a:buChar char="•"/>
            </a:pPr>
            <a:r>
              <a:rPr lang="pt-BR" sz="1000" dirty="0">
                <a:latin typeface="Arial" pitchFamily="34" charset="0"/>
                <a:cs typeface="Arial" pitchFamily="34" charset="0"/>
              </a:rPr>
              <a:t>Shows, mostras, eventos, etc.  	</a:t>
            </a:r>
          </a:p>
          <a:p>
            <a:pPr marL="1714500" lvl="3" indent="-342900" algn="just"/>
            <a:r>
              <a:rPr lang="pt-BR" sz="1000" dirty="0">
                <a:latin typeface="Arial" pitchFamily="34" charset="0"/>
                <a:cs typeface="Arial" pitchFamily="34" charset="0"/>
              </a:rPr>
              <a:t>	</a:t>
            </a:r>
          </a:p>
          <a:p>
            <a:pPr marL="457200" indent="-457200" algn="just">
              <a:buFont typeface="+mj-lt"/>
              <a:buAutoNum type="romanUcPeriod"/>
            </a:pPr>
            <a:r>
              <a:rPr lang="pt-BR" sz="1000" dirty="0">
                <a:latin typeface="Arial" pitchFamily="34" charset="0"/>
                <a:cs typeface="Arial" pitchFamily="34" charset="0"/>
              </a:rPr>
              <a:t>MÍDIAS SOCIAIS</a:t>
            </a:r>
          </a:p>
          <a:p>
            <a:pPr marL="1714500" lvl="3" indent="-342900" algn="just">
              <a:buFont typeface="Arial" pitchFamily="34" charset="0"/>
              <a:buChar char="•"/>
            </a:pPr>
            <a:r>
              <a:rPr lang="pt-BR" sz="1000" dirty="0" err="1">
                <a:latin typeface="Arial"/>
                <a:cs typeface="Arial"/>
              </a:rPr>
              <a:t>Facebook</a:t>
            </a:r>
            <a:r>
              <a:rPr lang="pt-BR" sz="1000" dirty="0">
                <a:latin typeface="Arial"/>
                <a:cs typeface="Arial"/>
              </a:rPr>
              <a:t>;</a:t>
            </a:r>
          </a:p>
          <a:p>
            <a:pPr marL="1714500" lvl="3" indent="-342900" algn="just">
              <a:buFont typeface="Arial" pitchFamily="34" charset="0"/>
              <a:buChar char="•"/>
            </a:pPr>
            <a:r>
              <a:rPr lang="pt-BR" sz="1000" dirty="0" err="1">
                <a:latin typeface="Arial"/>
                <a:cs typeface="Arial"/>
              </a:rPr>
              <a:t>Instagram</a:t>
            </a:r>
            <a:r>
              <a:rPr lang="pt-BR" sz="1000" dirty="0">
                <a:latin typeface="Arial"/>
                <a:cs typeface="Arial"/>
              </a:rPr>
              <a:t>;</a:t>
            </a:r>
          </a:p>
          <a:p>
            <a:pPr marL="1714500" lvl="3" indent="-342900" algn="just">
              <a:buFont typeface="Arial" pitchFamily="34" charset="0"/>
              <a:buChar char="•"/>
            </a:pPr>
            <a:r>
              <a:rPr lang="pt-BR" sz="1000" dirty="0" err="1">
                <a:latin typeface="Arial"/>
                <a:cs typeface="Arial"/>
              </a:rPr>
              <a:t>LinkedIn</a:t>
            </a:r>
            <a:r>
              <a:rPr lang="pt-BR" sz="1000" dirty="0">
                <a:latin typeface="Arial"/>
                <a:cs typeface="Arial"/>
              </a:rPr>
              <a:t>;</a:t>
            </a:r>
          </a:p>
          <a:p>
            <a:pPr marL="1714500" lvl="3" indent="-342900" algn="just">
              <a:buFont typeface="Arial" pitchFamily="34" charset="0"/>
              <a:buChar char="•"/>
            </a:pPr>
            <a:r>
              <a:rPr lang="pt-BR" sz="1000" dirty="0">
                <a:latin typeface="Arial" pitchFamily="34" charset="0"/>
                <a:cs typeface="Arial" pitchFamily="34" charset="0"/>
              </a:rPr>
              <a:t>Etc.</a:t>
            </a:r>
          </a:p>
          <a:p>
            <a:pPr marL="1714500" lvl="3" indent="-342900" algn="just"/>
            <a:endParaRPr lang="pt-BR" sz="1000" dirty="0">
              <a:latin typeface="Arial" pitchFamily="34" charset="0"/>
              <a:cs typeface="Arial" pitchFamily="34" charset="0"/>
            </a:endParaRPr>
          </a:p>
          <a:p>
            <a:pPr marL="457200" indent="-457200" algn="just">
              <a:buFont typeface="+mj-lt"/>
              <a:buAutoNum type="romanUcPeriod"/>
            </a:pPr>
            <a:r>
              <a:rPr lang="pt-BR" sz="1000" dirty="0">
                <a:latin typeface="Arial" pitchFamily="34" charset="0"/>
                <a:cs typeface="Arial" pitchFamily="34" charset="0"/>
              </a:rPr>
              <a:t>EDITAIS DE LICITAÇÃO E CONCURSO</a:t>
            </a:r>
          </a:p>
          <a:p>
            <a:pPr marL="1828800" lvl="6" indent="-457200" algn="just">
              <a:buFont typeface="Arial" pitchFamily="34" charset="0"/>
              <a:buChar char="•"/>
            </a:pPr>
            <a:r>
              <a:rPr lang="pt-BR" sz="1000" dirty="0">
                <a:latin typeface="Arial" pitchFamily="34" charset="0"/>
                <a:cs typeface="Arial" pitchFamily="34" charset="0"/>
              </a:rPr>
              <a:t>Empresas participantes;</a:t>
            </a:r>
          </a:p>
          <a:p>
            <a:pPr marL="1828800" lvl="6" indent="-457200" algn="just">
              <a:buFont typeface="Arial" pitchFamily="34" charset="0"/>
              <a:buChar char="•"/>
            </a:pPr>
            <a:r>
              <a:rPr lang="pt-BR" sz="1000" dirty="0">
                <a:latin typeface="Arial" pitchFamily="34" charset="0"/>
                <a:cs typeface="Arial" pitchFamily="34" charset="0"/>
              </a:rPr>
              <a:t>Salário mínimo profissional;</a:t>
            </a:r>
          </a:p>
          <a:p>
            <a:pPr marL="1828800" lvl="6" indent="-457200" algn="just">
              <a:buFont typeface="Arial" pitchFamily="34" charset="0"/>
              <a:buChar char="•"/>
            </a:pPr>
            <a:r>
              <a:rPr lang="pt-BR" sz="1000" dirty="0">
                <a:latin typeface="Arial" pitchFamily="34" charset="0"/>
                <a:cs typeface="Arial" pitchFamily="34" charset="0"/>
              </a:rPr>
              <a:t>Cargos compartilhados.</a:t>
            </a:r>
          </a:p>
          <a:p>
            <a:pPr marL="1828800" lvl="6" indent="-457200" algn="just"/>
            <a:endParaRPr lang="pt-BR" sz="1000" dirty="0">
              <a:latin typeface="Arial" pitchFamily="34" charset="0"/>
              <a:cs typeface="Arial" pitchFamily="34" charset="0"/>
            </a:endParaRPr>
          </a:p>
          <a:p>
            <a:pPr marL="514350" indent="-514350" algn="just">
              <a:buFont typeface="+mj-lt"/>
              <a:buAutoNum type="romanUcPeriod" startAt="4"/>
            </a:pPr>
            <a:r>
              <a:rPr lang="pt-BR" sz="1000" dirty="0">
                <a:latin typeface="Arial" pitchFamily="34" charset="0"/>
                <a:cs typeface="Arial" pitchFamily="34" charset="0"/>
              </a:rPr>
              <a:t>INTERNA (SICCAU)</a:t>
            </a:r>
          </a:p>
          <a:p>
            <a:pPr marL="1714500" lvl="3" indent="-342900" algn="just">
              <a:buFont typeface="Arial" pitchFamily="34" charset="0"/>
              <a:buChar char="•"/>
            </a:pPr>
            <a:r>
              <a:rPr lang="pt-BR" sz="1000" dirty="0" err="1">
                <a:latin typeface="Arial"/>
                <a:cs typeface="Arial"/>
              </a:rPr>
              <a:t>RRTs</a:t>
            </a:r>
            <a:r>
              <a:rPr lang="pt-BR" sz="1000" dirty="0">
                <a:latin typeface="Arial"/>
                <a:cs typeface="Arial"/>
              </a:rPr>
              <a:t> Excluídos;</a:t>
            </a:r>
          </a:p>
          <a:p>
            <a:pPr marL="1714500" lvl="3" indent="-342900" algn="just">
              <a:buFont typeface="Arial" pitchFamily="34" charset="0"/>
              <a:buChar char="•"/>
            </a:pPr>
            <a:r>
              <a:rPr lang="pt-BR" sz="1000" dirty="0">
                <a:latin typeface="Arial" pitchFamily="34" charset="0"/>
                <a:cs typeface="Arial" pitchFamily="34" charset="0"/>
              </a:rPr>
              <a:t>Denúncias pelo SICCAU, telefone, e-mail , ou presencial;</a:t>
            </a:r>
          </a:p>
          <a:p>
            <a:pPr marL="1714500" lvl="3" indent="-342900" algn="just">
              <a:buFont typeface="Arial" pitchFamily="34" charset="0"/>
              <a:buChar char="•"/>
            </a:pPr>
            <a:r>
              <a:rPr lang="pt-BR" sz="1000" dirty="0">
                <a:latin typeface="Arial" pitchFamily="34" charset="0"/>
                <a:cs typeface="Arial" pitchFamily="34" charset="0"/>
              </a:rPr>
              <a:t>IGEO.</a:t>
            </a:r>
          </a:p>
          <a:p>
            <a:pPr marL="1714500" lvl="3" indent="-342900" algn="just">
              <a:buFont typeface="Arial" pitchFamily="34" charset="0"/>
              <a:buChar char="•"/>
            </a:pPr>
            <a:endParaRPr lang="pt-BR" sz="1000" dirty="0">
              <a:latin typeface="Arial" pitchFamily="34" charset="0"/>
              <a:cs typeface="Arial" pitchFamily="34" charset="0"/>
            </a:endParaRPr>
          </a:p>
          <a:p>
            <a:pPr marL="457200" indent="-457200" algn="just">
              <a:buFont typeface="+mj-lt"/>
              <a:buAutoNum type="romanUcPeriod" startAt="4"/>
            </a:pPr>
            <a:r>
              <a:rPr lang="pt-BR" sz="1000" dirty="0">
                <a:latin typeface="Arial" pitchFamily="34" charset="0"/>
                <a:cs typeface="Arial" pitchFamily="34" charset="0"/>
              </a:rPr>
              <a:t>EVENTOS/CAMPANHAS</a:t>
            </a:r>
          </a:p>
          <a:p>
            <a:pPr marL="1714500" lvl="3" indent="-342900" algn="just">
              <a:buFont typeface="Arial" pitchFamily="34" charset="0"/>
              <a:buChar char="•"/>
            </a:pPr>
            <a:r>
              <a:rPr lang="pt-BR" sz="1000" dirty="0" err="1">
                <a:latin typeface="Arial"/>
                <a:cs typeface="Arial"/>
              </a:rPr>
              <a:t>CaravanaCAU</a:t>
            </a:r>
            <a:r>
              <a:rPr lang="pt-BR" sz="1000" dirty="0">
                <a:latin typeface="Arial"/>
                <a:cs typeface="Arial"/>
              </a:rPr>
              <a:t>;</a:t>
            </a:r>
          </a:p>
          <a:p>
            <a:pPr marL="1714500" lvl="3" indent="-342900" algn="just">
              <a:buFont typeface="Arial" pitchFamily="34" charset="0"/>
              <a:buChar char="•"/>
            </a:pPr>
            <a:r>
              <a:rPr lang="pt-BR" sz="1000" dirty="0" err="1">
                <a:latin typeface="Arial"/>
                <a:cs typeface="Arial"/>
              </a:rPr>
              <a:t>CAUniversitário</a:t>
            </a:r>
            <a:r>
              <a:rPr lang="pt-BR" sz="1000" dirty="0">
                <a:latin typeface="Arial"/>
                <a:cs typeface="Arial"/>
              </a:rPr>
              <a:t>;</a:t>
            </a:r>
          </a:p>
          <a:p>
            <a:pPr marL="1714500" lvl="3" indent="-342900" algn="just">
              <a:buFont typeface="Arial" pitchFamily="34" charset="0"/>
              <a:buChar char="•"/>
            </a:pPr>
            <a:r>
              <a:rPr lang="pt-BR" sz="1000" dirty="0">
                <a:latin typeface="Arial" pitchFamily="34" charset="0"/>
                <a:cs typeface="Arial" pitchFamily="34" charset="0"/>
              </a:rPr>
              <a:t>Caderno voltado aos síndicos e condomínios;</a:t>
            </a:r>
          </a:p>
          <a:p>
            <a:pPr marL="1714500" lvl="3" indent="-342900" algn="just">
              <a:buFont typeface="Arial" pitchFamily="34" charset="0"/>
              <a:buChar char="•"/>
            </a:pPr>
            <a:r>
              <a:rPr lang="pt-BR" sz="1000" dirty="0">
                <a:latin typeface="Arial" pitchFamily="34" charset="0"/>
                <a:cs typeface="Arial" pitchFamily="34" charset="0"/>
              </a:rPr>
              <a:t>Campanha de valorização do RRT.</a:t>
            </a:r>
          </a:p>
          <a:p>
            <a:pPr marL="1714500" lvl="3" indent="-342900" algn="just"/>
            <a:r>
              <a:rPr lang="pt-BR" sz="2000" b="1" dirty="0">
                <a:latin typeface="DaxCondensed"/>
              </a:rPr>
              <a:t>	</a:t>
            </a:r>
            <a:endParaRPr lang="pt-BR" sz="1200" dirty="0">
              <a:latin typeface="DaxCondensed"/>
              <a:cs typeface="Arial" panose="020B0604020202020204" pitchFamily="34" charset="0"/>
            </a:endParaRPr>
          </a:p>
        </p:txBody>
      </p:sp>
      <p:sp>
        <p:nvSpPr>
          <p:cNvPr id="10" name="Espaço Reservado para Conteúdo 2"/>
          <p:cNvSpPr txBox="1">
            <a:spLocks/>
          </p:cNvSpPr>
          <p:nvPr/>
        </p:nvSpPr>
        <p:spPr>
          <a:xfrm>
            <a:off x="5744094" y="2155498"/>
            <a:ext cx="2447406" cy="111605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800" b="1" dirty="0">
                <a:solidFill>
                  <a:srgbClr val="008080"/>
                </a:solidFill>
              </a:rPr>
              <a:t>R$ 326.597,07Mil</a:t>
            </a:r>
          </a:p>
          <a:p>
            <a:pPr marL="0" indent="0">
              <a:lnSpc>
                <a:spcPct val="100000"/>
              </a:lnSpc>
              <a:spcBef>
                <a:spcPts val="0"/>
              </a:spcBef>
              <a:buNone/>
            </a:pPr>
            <a:r>
              <a:rPr lang="pt-BR" b="1" dirty="0">
                <a:solidFill>
                  <a:schemeClr val="bg1">
                    <a:lumMod val="50000"/>
                  </a:schemeClr>
                </a:solidFill>
              </a:rPr>
              <a:t>Valor gasto em Ações de Fiscalização </a:t>
            </a:r>
          </a:p>
          <a:p>
            <a:pPr marL="0" indent="0">
              <a:lnSpc>
                <a:spcPct val="100000"/>
              </a:lnSpc>
              <a:spcBef>
                <a:spcPts val="0"/>
              </a:spcBef>
              <a:buNone/>
            </a:pPr>
            <a:r>
              <a:rPr lang="pt-BR" sz="1500" b="1" dirty="0">
                <a:solidFill>
                  <a:srgbClr val="008080"/>
                </a:solidFill>
              </a:rPr>
              <a:t>2019</a:t>
            </a:r>
          </a:p>
        </p:txBody>
      </p:sp>
      <p:sp>
        <p:nvSpPr>
          <p:cNvPr id="11" name="Espaço Reservado para Conteúdo 2"/>
          <p:cNvSpPr txBox="1">
            <a:spLocks/>
          </p:cNvSpPr>
          <p:nvPr/>
        </p:nvSpPr>
        <p:spPr>
          <a:xfrm>
            <a:off x="7120690" y="3115641"/>
            <a:ext cx="2213810" cy="111605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800" b="1" dirty="0">
                <a:solidFill>
                  <a:srgbClr val="008080"/>
                </a:solidFill>
              </a:rPr>
              <a:t>R$ 313.099,00 Mil</a:t>
            </a:r>
          </a:p>
          <a:p>
            <a:pPr marL="0" indent="0">
              <a:lnSpc>
                <a:spcPct val="100000"/>
              </a:lnSpc>
              <a:spcBef>
                <a:spcPts val="0"/>
              </a:spcBef>
              <a:buNone/>
            </a:pPr>
            <a:r>
              <a:rPr lang="pt-BR" b="1" dirty="0">
                <a:solidFill>
                  <a:schemeClr val="bg1">
                    <a:lumMod val="50000"/>
                  </a:schemeClr>
                </a:solidFill>
              </a:rPr>
              <a:t>Na comparação com o </a:t>
            </a:r>
            <a:r>
              <a:rPr lang="pt-BR" sz="1500" b="1" dirty="0">
                <a:solidFill>
                  <a:srgbClr val="008080"/>
                </a:solidFill>
              </a:rPr>
              <a:t>mesmo período do Ano Anterior</a:t>
            </a:r>
          </a:p>
        </p:txBody>
      </p:sp>
      <p:sp>
        <p:nvSpPr>
          <p:cNvPr id="12" name="Elipse 11"/>
          <p:cNvSpPr/>
          <p:nvPr/>
        </p:nvSpPr>
        <p:spPr>
          <a:xfrm>
            <a:off x="6102616" y="3328887"/>
            <a:ext cx="612000" cy="612000"/>
          </a:xfrm>
          <a:prstGeom prst="ellipse">
            <a:avLst/>
          </a:prstGeom>
          <a:solidFill>
            <a:schemeClr val="bg1">
              <a:lumMod val="95000"/>
            </a:schemeClr>
          </a:solidFill>
          <a:ln>
            <a:no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6143626" y="3473304"/>
            <a:ext cx="623889" cy="323165"/>
          </a:xfrm>
          <a:prstGeom prst="rect">
            <a:avLst/>
          </a:prstGeom>
        </p:spPr>
        <p:txBody>
          <a:bodyPr wrap="none">
            <a:spAutoFit/>
          </a:bodyPr>
          <a:lstStyle/>
          <a:p>
            <a:r>
              <a:rPr lang="pt-BR" sz="1500" b="1" dirty="0">
                <a:solidFill>
                  <a:schemeClr val="bg1">
                    <a:lumMod val="50000"/>
                  </a:schemeClr>
                </a:solidFill>
                <a:latin typeface="arial)"/>
              </a:rPr>
              <a:t>4,3%</a:t>
            </a:r>
          </a:p>
        </p:txBody>
      </p:sp>
      <p:sp>
        <p:nvSpPr>
          <p:cNvPr id="14" name="Seta para cima 13"/>
          <p:cNvSpPr/>
          <p:nvPr/>
        </p:nvSpPr>
        <p:spPr>
          <a:xfrm>
            <a:off x="5678578" y="3396582"/>
            <a:ext cx="357455" cy="423450"/>
          </a:xfrm>
          <a:prstGeom prst="upArrow">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objeto 7" descr="Retângulo bege">
            <a:extLst>
              <a:ext uri="{FF2B5EF4-FFF2-40B4-BE49-F238E27FC236}">
                <a16:creationId xmlns:a16="http://schemas.microsoft.com/office/drawing/2014/main" xmlns="" id="{1185C7A9-8E52-408E-B19E-E5A1EB33971B}"/>
              </a:ext>
            </a:extLst>
          </p:cNvPr>
          <p:cNvSpPr/>
          <p:nvPr/>
        </p:nvSpPr>
        <p:spPr bwMode="white">
          <a:xfrm flipV="1">
            <a:off x="0" y="610678"/>
            <a:ext cx="9906000" cy="1259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17" name="Espaço Reservado para Número de Slide 16"/>
          <p:cNvSpPr>
            <a:spLocks noGrp="1"/>
          </p:cNvSpPr>
          <p:nvPr>
            <p:ph type="sldNum" sz="quarter" idx="12"/>
          </p:nvPr>
        </p:nvSpPr>
        <p:spPr/>
        <p:txBody>
          <a:bodyPr/>
          <a:lstStyle/>
          <a:p>
            <a:pPr rtl="0"/>
            <a:fld id="{5A4A7955-6230-48B4-BD8B-A7C460F75945}" type="slidenum">
              <a:rPr lang="pt-BR" noProof="0" smtClean="0"/>
              <a:pPr rtl="0"/>
              <a:t>26</a:t>
            </a:fld>
            <a:endParaRPr lang="pt-BR" noProof="0"/>
          </a:p>
        </p:txBody>
      </p:sp>
    </p:spTree>
    <p:extLst>
      <p:ext uri="{BB962C8B-B14F-4D97-AF65-F5344CB8AC3E}">
        <p14:creationId xmlns:p14="http://schemas.microsoft.com/office/powerpoint/2010/main" xmlns="" val="40478906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eta: Curva para Cima 11">
            <a:extLst>
              <a:ext uri="{FF2B5EF4-FFF2-40B4-BE49-F238E27FC236}">
                <a16:creationId xmlns:a16="http://schemas.microsoft.com/office/drawing/2014/main" xmlns="" id="{F13162E8-20FD-4249-AB78-3967CA0B1241}"/>
              </a:ext>
            </a:extLst>
          </p:cNvPr>
          <p:cNvSpPr/>
          <p:nvPr/>
        </p:nvSpPr>
        <p:spPr>
          <a:xfrm rot="7444596" flipV="1">
            <a:off x="7625421" y="5087210"/>
            <a:ext cx="1214227" cy="737269"/>
          </a:xfrm>
          <a:prstGeom prst="curvedUpArrow">
            <a:avLst/>
          </a:prstGeom>
          <a:solidFill>
            <a:srgbClr val="0068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457237" y="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Fiscalização</a:t>
            </a:r>
          </a:p>
        </p:txBody>
      </p:sp>
      <p:sp>
        <p:nvSpPr>
          <p:cNvPr id="8" name="Retângulo 7"/>
          <p:cNvSpPr/>
          <p:nvPr/>
        </p:nvSpPr>
        <p:spPr>
          <a:xfrm>
            <a:off x="720609" y="1410421"/>
            <a:ext cx="3865905" cy="3466379"/>
          </a:xfrm>
          <a:prstGeom prst="rect">
            <a:avLst/>
          </a:prstGeom>
          <a:solidFill>
            <a:srgbClr val="226E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rgbClr val="226E7B"/>
              </a:solidFill>
            </a:endParaRPr>
          </a:p>
        </p:txBody>
      </p:sp>
      <p:sp>
        <p:nvSpPr>
          <p:cNvPr id="11" name="Título 1"/>
          <p:cNvSpPr txBox="1">
            <a:spLocks/>
          </p:cNvSpPr>
          <p:nvPr/>
        </p:nvSpPr>
        <p:spPr>
          <a:xfrm>
            <a:off x="542134" y="1001231"/>
            <a:ext cx="8153401" cy="501651"/>
          </a:xfrm>
          <a:prstGeom prst="rect">
            <a:avLst/>
          </a:prstGeom>
        </p:spPr>
        <p:txBody>
          <a:bodyPr>
            <a:noAutofit/>
          </a:bodyPr>
          <a:lstStyle>
            <a:lvl1pPr algn="l" defTabSz="457200" rtl="0" eaLnBrk="1" fontAlgn="base" hangingPunct="1">
              <a:spcBef>
                <a:spcPct val="0"/>
              </a:spcBef>
              <a:spcAft>
                <a:spcPct val="0"/>
              </a:spcAft>
              <a:defRPr sz="2800" b="1" kern="1200">
                <a:solidFill>
                  <a:srgbClr val="92B3BC"/>
                </a:solidFill>
                <a:latin typeface="Arial"/>
                <a:ea typeface="ＭＳ Ｐゴシック" charset="-128"/>
                <a:cs typeface="Arial"/>
              </a:defRPr>
            </a:lvl1pPr>
            <a:lvl2pPr algn="l" defTabSz="457200" rtl="0" eaLnBrk="1" fontAlgn="base" hangingPunct="1">
              <a:spcBef>
                <a:spcPct val="0"/>
              </a:spcBef>
              <a:spcAft>
                <a:spcPct val="0"/>
              </a:spcAft>
              <a:defRPr sz="2800" b="1">
                <a:solidFill>
                  <a:srgbClr val="226E7B"/>
                </a:solidFill>
                <a:latin typeface="Arial" charset="0"/>
                <a:ea typeface="ＭＳ Ｐゴシック" charset="-128"/>
              </a:defRPr>
            </a:lvl2pPr>
            <a:lvl3pPr algn="l" defTabSz="457200" rtl="0" eaLnBrk="1" fontAlgn="base" hangingPunct="1">
              <a:spcBef>
                <a:spcPct val="0"/>
              </a:spcBef>
              <a:spcAft>
                <a:spcPct val="0"/>
              </a:spcAft>
              <a:defRPr sz="2800" b="1">
                <a:solidFill>
                  <a:srgbClr val="226E7B"/>
                </a:solidFill>
                <a:latin typeface="Arial" charset="0"/>
                <a:ea typeface="ＭＳ Ｐゴシック" charset="-128"/>
              </a:defRPr>
            </a:lvl3pPr>
            <a:lvl4pPr algn="l" defTabSz="457200" rtl="0" eaLnBrk="1" fontAlgn="base" hangingPunct="1">
              <a:spcBef>
                <a:spcPct val="0"/>
              </a:spcBef>
              <a:spcAft>
                <a:spcPct val="0"/>
              </a:spcAft>
              <a:defRPr sz="2800" b="1">
                <a:solidFill>
                  <a:srgbClr val="226E7B"/>
                </a:solidFill>
                <a:latin typeface="Arial" charset="0"/>
                <a:ea typeface="ＭＳ Ｐゴシック" charset="-128"/>
              </a:defRPr>
            </a:lvl4pPr>
            <a:lvl5pPr algn="l" defTabSz="457200" rtl="0" eaLnBrk="1" fontAlgn="base" hangingPunct="1">
              <a:spcBef>
                <a:spcPct val="0"/>
              </a:spcBef>
              <a:spcAft>
                <a:spcPct val="0"/>
              </a:spcAft>
              <a:defRPr sz="2800" b="1">
                <a:solidFill>
                  <a:srgbClr val="226E7B"/>
                </a:solidFill>
                <a:latin typeface="Arial" charset="0"/>
                <a:ea typeface="ＭＳ Ｐゴシック" charset="-128"/>
              </a:defRPr>
            </a:lvl5pPr>
            <a:lvl6pPr marL="457200" algn="l" defTabSz="457200" rtl="0" eaLnBrk="1" fontAlgn="base" hangingPunct="1">
              <a:spcBef>
                <a:spcPct val="0"/>
              </a:spcBef>
              <a:spcAft>
                <a:spcPct val="0"/>
              </a:spcAft>
              <a:defRPr sz="2800">
                <a:solidFill>
                  <a:srgbClr val="DF652C"/>
                </a:solidFill>
                <a:latin typeface="Museo 500" charset="0"/>
                <a:ea typeface="ＭＳ Ｐゴシック" charset="-128"/>
              </a:defRPr>
            </a:lvl6pPr>
            <a:lvl7pPr marL="914400" algn="l" defTabSz="457200" rtl="0" eaLnBrk="1" fontAlgn="base" hangingPunct="1">
              <a:spcBef>
                <a:spcPct val="0"/>
              </a:spcBef>
              <a:spcAft>
                <a:spcPct val="0"/>
              </a:spcAft>
              <a:defRPr sz="2800">
                <a:solidFill>
                  <a:srgbClr val="DF652C"/>
                </a:solidFill>
                <a:latin typeface="Museo 500" charset="0"/>
                <a:ea typeface="ＭＳ Ｐゴシック" charset="-128"/>
              </a:defRPr>
            </a:lvl7pPr>
            <a:lvl8pPr marL="1371600" algn="l" defTabSz="457200" rtl="0" eaLnBrk="1" fontAlgn="base" hangingPunct="1">
              <a:spcBef>
                <a:spcPct val="0"/>
              </a:spcBef>
              <a:spcAft>
                <a:spcPct val="0"/>
              </a:spcAft>
              <a:defRPr sz="2800">
                <a:solidFill>
                  <a:srgbClr val="DF652C"/>
                </a:solidFill>
                <a:latin typeface="Museo 500" charset="0"/>
                <a:ea typeface="ＭＳ Ｐゴシック" charset="-128"/>
              </a:defRPr>
            </a:lvl8pPr>
            <a:lvl9pPr marL="1828800" algn="l" defTabSz="457200" rtl="0" eaLnBrk="1" fontAlgn="base" hangingPunct="1">
              <a:spcBef>
                <a:spcPct val="0"/>
              </a:spcBef>
              <a:spcAft>
                <a:spcPct val="0"/>
              </a:spcAft>
              <a:defRPr sz="2800">
                <a:solidFill>
                  <a:srgbClr val="DF652C"/>
                </a:solidFill>
                <a:latin typeface="Museo 500" charset="0"/>
                <a:ea typeface="ＭＳ Ｐゴシック" charset="-128"/>
              </a:defRPr>
            </a:lvl9pPr>
          </a:lstStyle>
          <a:p>
            <a:pPr algn="ctr"/>
            <a:r>
              <a:rPr lang="pt-BR" sz="1400" dirty="0">
                <a:solidFill>
                  <a:schemeClr val="accent5">
                    <a:lumMod val="75000"/>
                  </a:schemeClr>
                </a:solidFill>
                <a:latin typeface="Arial" pitchFamily="34" charset="0"/>
                <a:cs typeface="Arial" pitchFamily="34" charset="0"/>
              </a:rPr>
              <a:t>FISCALIZAÇÃO SISTEMÁTICA</a:t>
            </a:r>
          </a:p>
        </p:txBody>
      </p:sp>
      <p:sp>
        <p:nvSpPr>
          <p:cNvPr id="12" name="CaixaDeTexto 11"/>
          <p:cNvSpPr txBox="1"/>
          <p:nvPr/>
        </p:nvSpPr>
        <p:spPr>
          <a:xfrm>
            <a:off x="740193" y="1475501"/>
            <a:ext cx="3570550" cy="2954655"/>
          </a:xfrm>
          <a:prstGeom prst="rect">
            <a:avLst/>
          </a:prstGeom>
          <a:noFill/>
        </p:spPr>
        <p:txBody>
          <a:bodyPr wrap="square" rtlCol="0">
            <a:spAutoFit/>
          </a:bodyPr>
          <a:lstStyle/>
          <a:p>
            <a:pPr marL="342900" indent="-342900" algn="just"/>
            <a:r>
              <a:rPr lang="pt-BR" sz="1000" b="1" dirty="0">
                <a:solidFill>
                  <a:schemeClr val="bg1"/>
                </a:solidFill>
                <a:latin typeface="Arial" pitchFamily="34" charset="0"/>
                <a:cs typeface="Arial" pitchFamily="34" charset="0"/>
              </a:rPr>
              <a:t>1.       PLANEJAMENTO X DADOS UTILIZADOS:</a:t>
            </a:r>
          </a:p>
          <a:p>
            <a:pPr marL="342900" indent="-342900" algn="just">
              <a:buFont typeface="+mj-lt"/>
              <a:buAutoNum type="arabicPeriod"/>
            </a:pPr>
            <a:endParaRPr lang="pt-BR" sz="1000" b="1" dirty="0">
              <a:solidFill>
                <a:schemeClr val="bg1"/>
              </a:solidFill>
              <a:latin typeface="Arial" pitchFamily="34" charset="0"/>
              <a:cs typeface="Arial" pitchFamily="34" charset="0"/>
            </a:endParaRPr>
          </a:p>
          <a:p>
            <a:pPr marL="177800" indent="177800" algn="just">
              <a:buFont typeface="Arial" pitchFamily="34" charset="0"/>
              <a:buChar char="•"/>
            </a:pPr>
            <a:r>
              <a:rPr lang="pt-BR" sz="1000" b="1" dirty="0">
                <a:solidFill>
                  <a:schemeClr val="bg1"/>
                </a:solidFill>
                <a:latin typeface="Arial" pitchFamily="34" charset="0"/>
                <a:cs typeface="Arial" pitchFamily="34" charset="0"/>
              </a:rPr>
              <a:t>Números de </a:t>
            </a:r>
            <a:r>
              <a:rPr lang="pt-BR" sz="1000" b="1" dirty="0" err="1">
                <a:solidFill>
                  <a:schemeClr val="bg1"/>
                </a:solidFill>
                <a:latin typeface="Arial" pitchFamily="34" charset="0"/>
                <a:cs typeface="Arial" pitchFamily="34" charset="0"/>
              </a:rPr>
              <a:t>RRTs</a:t>
            </a:r>
            <a:r>
              <a:rPr lang="pt-BR" sz="1000" b="1" dirty="0">
                <a:solidFill>
                  <a:schemeClr val="bg1"/>
                </a:solidFill>
                <a:latin typeface="Arial" pitchFamily="34" charset="0"/>
                <a:cs typeface="Arial" pitchFamily="34" charset="0"/>
              </a:rPr>
              <a:t>/município;</a:t>
            </a:r>
          </a:p>
          <a:p>
            <a:pPr marL="177800" indent="177800" algn="just">
              <a:buFont typeface="Arial" pitchFamily="34" charset="0"/>
              <a:buChar char="•"/>
            </a:pPr>
            <a:r>
              <a:rPr lang="pt-BR" sz="1000" b="1" dirty="0">
                <a:solidFill>
                  <a:schemeClr val="bg1"/>
                </a:solidFill>
                <a:latin typeface="Arial" pitchFamily="34" charset="0"/>
                <a:cs typeface="Arial" pitchFamily="34" charset="0"/>
              </a:rPr>
              <a:t>Renda per capita dos municípios;</a:t>
            </a:r>
          </a:p>
          <a:p>
            <a:pPr marL="177800" indent="177800" algn="just">
              <a:buFont typeface="Arial" pitchFamily="34" charset="0"/>
              <a:buChar char="•"/>
            </a:pPr>
            <a:r>
              <a:rPr lang="pt-BR" sz="1000" b="1" dirty="0">
                <a:solidFill>
                  <a:schemeClr val="bg1"/>
                </a:solidFill>
                <a:latin typeface="Arial" pitchFamily="34" charset="0"/>
                <a:cs typeface="Arial" pitchFamily="34" charset="0"/>
              </a:rPr>
              <a:t>Dados demográficos;</a:t>
            </a:r>
          </a:p>
          <a:p>
            <a:pPr marL="177800" indent="177800" algn="just">
              <a:buFont typeface="Arial" pitchFamily="34" charset="0"/>
              <a:buChar char="•"/>
            </a:pPr>
            <a:r>
              <a:rPr lang="pt-BR" sz="1000" b="1" dirty="0">
                <a:solidFill>
                  <a:schemeClr val="bg1"/>
                </a:solidFill>
                <a:latin typeface="Arial" pitchFamily="34" charset="0"/>
                <a:cs typeface="Arial" pitchFamily="34" charset="0"/>
              </a:rPr>
              <a:t>Quantidade de profissionais;</a:t>
            </a:r>
          </a:p>
          <a:p>
            <a:pPr marL="177800" indent="177800" algn="just">
              <a:buFont typeface="Arial" pitchFamily="34" charset="0"/>
              <a:buChar char="•"/>
            </a:pPr>
            <a:r>
              <a:rPr lang="pt-BR" sz="1000" b="1" dirty="0">
                <a:solidFill>
                  <a:schemeClr val="bg1"/>
                </a:solidFill>
                <a:latin typeface="Arial" pitchFamily="34" charset="0"/>
                <a:cs typeface="Arial" pitchFamily="34" charset="0"/>
              </a:rPr>
              <a:t>Denúncias;</a:t>
            </a:r>
          </a:p>
          <a:p>
            <a:pPr marL="177800" indent="177800" algn="just">
              <a:buFont typeface="Arial" pitchFamily="34" charset="0"/>
              <a:buChar char="•"/>
            </a:pPr>
            <a:r>
              <a:rPr lang="pt-BR" sz="1000" b="1" dirty="0">
                <a:solidFill>
                  <a:schemeClr val="bg1"/>
                </a:solidFill>
                <a:latin typeface="Arial" pitchFamily="34" charset="0"/>
                <a:cs typeface="Arial" pitchFamily="34" charset="0"/>
              </a:rPr>
              <a:t>Colaborações;</a:t>
            </a:r>
          </a:p>
          <a:p>
            <a:pPr marL="177800" indent="177800" algn="just">
              <a:buFont typeface="Arial" pitchFamily="34" charset="0"/>
              <a:buChar char="•"/>
            </a:pPr>
            <a:r>
              <a:rPr lang="pt-BR" sz="1000" b="1" dirty="0">
                <a:solidFill>
                  <a:schemeClr val="bg1"/>
                </a:solidFill>
                <a:latin typeface="Arial" pitchFamily="34" charset="0"/>
                <a:cs typeface="Arial" pitchFamily="34" charset="0"/>
              </a:rPr>
              <a:t>Mídias sociais.</a:t>
            </a:r>
          </a:p>
          <a:p>
            <a:pPr algn="just"/>
            <a:r>
              <a:rPr lang="pt-BR" sz="1000" b="1" dirty="0">
                <a:solidFill>
                  <a:schemeClr val="bg1"/>
                </a:solidFill>
                <a:latin typeface="Arial" pitchFamily="34" charset="0"/>
                <a:cs typeface="Arial" pitchFamily="34" charset="0"/>
              </a:rPr>
              <a:t>	</a:t>
            </a:r>
          </a:p>
          <a:p>
            <a:pPr marL="342900" indent="-342900" algn="just">
              <a:buFont typeface="+mj-lt"/>
              <a:buAutoNum type="arabicPeriod" startAt="2"/>
            </a:pPr>
            <a:r>
              <a:rPr lang="pt-BR" sz="1000" b="1" dirty="0">
                <a:solidFill>
                  <a:schemeClr val="bg1"/>
                </a:solidFill>
                <a:latin typeface="Arial" pitchFamily="34" charset="0"/>
                <a:cs typeface="Arial" pitchFamily="34" charset="0"/>
              </a:rPr>
              <a:t>OBJETOS DE FISCALIZAÇÃO:</a:t>
            </a:r>
          </a:p>
          <a:p>
            <a:pPr marL="342900" indent="-342900" algn="just">
              <a:buFont typeface="+mj-lt"/>
              <a:buAutoNum type="arabicPeriod" startAt="2"/>
            </a:pPr>
            <a:endParaRPr lang="pt-BR" sz="1000" b="1" dirty="0">
              <a:solidFill>
                <a:schemeClr val="bg1"/>
              </a:solidFill>
              <a:latin typeface="Arial" pitchFamily="34" charset="0"/>
              <a:cs typeface="Arial" pitchFamily="34" charset="0"/>
            </a:endParaRPr>
          </a:p>
          <a:p>
            <a:pPr marL="177800" indent="177800" algn="just">
              <a:buFont typeface="Arial" pitchFamily="34" charset="0"/>
              <a:buChar char="•"/>
            </a:pPr>
            <a:r>
              <a:rPr lang="pt-BR" sz="1000" b="1" dirty="0">
                <a:solidFill>
                  <a:schemeClr val="bg1"/>
                </a:solidFill>
                <a:latin typeface="Arial" pitchFamily="34" charset="0"/>
                <a:cs typeface="Arial" pitchFamily="34" charset="0"/>
              </a:rPr>
              <a:t>Obras de edifícios comerciais e residenciais;</a:t>
            </a:r>
          </a:p>
          <a:p>
            <a:pPr marL="177800" indent="177800" algn="just">
              <a:buFont typeface="Arial" pitchFamily="34" charset="0"/>
              <a:buChar char="•"/>
            </a:pPr>
            <a:r>
              <a:rPr lang="pt-BR" sz="1000" b="1" dirty="0">
                <a:solidFill>
                  <a:schemeClr val="bg1"/>
                </a:solidFill>
                <a:latin typeface="Arial" pitchFamily="34" charset="0"/>
                <a:cs typeface="Arial" pitchFamily="34" charset="0"/>
              </a:rPr>
              <a:t>Condomínios verticais e horizontais;</a:t>
            </a:r>
          </a:p>
          <a:p>
            <a:pPr marL="177800" indent="177800" algn="just">
              <a:buFont typeface="Arial" pitchFamily="34" charset="0"/>
              <a:buChar char="•"/>
            </a:pPr>
            <a:r>
              <a:rPr lang="pt-BR" sz="1000" b="1" dirty="0">
                <a:solidFill>
                  <a:schemeClr val="bg1"/>
                </a:solidFill>
                <a:latin typeface="Arial" pitchFamily="34" charset="0"/>
                <a:cs typeface="Arial" pitchFamily="34" charset="0"/>
              </a:rPr>
              <a:t>Feiras, mostras e eventos;</a:t>
            </a:r>
          </a:p>
          <a:p>
            <a:pPr marL="177800" indent="177800" algn="just">
              <a:buFont typeface="Arial" pitchFamily="34" charset="0"/>
              <a:buChar char="•"/>
            </a:pPr>
            <a:r>
              <a:rPr lang="pt-BR" sz="1000" b="1" dirty="0">
                <a:solidFill>
                  <a:schemeClr val="bg1"/>
                </a:solidFill>
                <a:latin typeface="Arial" pitchFamily="34" charset="0"/>
                <a:cs typeface="Arial" pitchFamily="34" charset="0"/>
              </a:rPr>
              <a:t>Editais de licitação;</a:t>
            </a:r>
          </a:p>
          <a:p>
            <a:pPr marL="177800" indent="177800" algn="just">
              <a:buFont typeface="Arial" pitchFamily="34" charset="0"/>
              <a:buChar char="•"/>
            </a:pPr>
            <a:r>
              <a:rPr lang="pt-BR" sz="1000" b="1" dirty="0">
                <a:solidFill>
                  <a:schemeClr val="bg1"/>
                </a:solidFill>
                <a:latin typeface="Arial" pitchFamily="34" charset="0"/>
                <a:cs typeface="Arial" pitchFamily="34" charset="0"/>
              </a:rPr>
              <a:t>Pareceres técnicos de aprovação de projetos;</a:t>
            </a:r>
          </a:p>
          <a:p>
            <a:pPr marL="177800" indent="177800" algn="just">
              <a:buFont typeface="Arial" pitchFamily="34" charset="0"/>
              <a:buChar char="•"/>
            </a:pPr>
            <a:r>
              <a:rPr lang="pt-BR" sz="1000" b="1" dirty="0">
                <a:solidFill>
                  <a:schemeClr val="bg1"/>
                </a:solidFill>
                <a:latin typeface="Arial" pitchFamily="34" charset="0"/>
                <a:cs typeface="Arial" pitchFamily="34" charset="0"/>
              </a:rPr>
              <a:t>Exercício de cargo e função na área.</a:t>
            </a:r>
          </a:p>
        </p:txBody>
      </p:sp>
      <p:pic>
        <p:nvPicPr>
          <p:cNvPr id="13" name="Picture 2" descr="C:\Users\Fiscal\Downloads\WhatsApp Image 2019-03-15 at 16.05.53.jpeg"/>
          <p:cNvPicPr>
            <a:picLocks noChangeAspect="1" noChangeArrowheads="1"/>
          </p:cNvPicPr>
          <p:nvPr/>
        </p:nvPicPr>
        <p:blipFill>
          <a:blip r:embed="rId3" cstate="print"/>
          <a:srcRect t="20665"/>
          <a:stretch>
            <a:fillRect/>
          </a:stretch>
        </p:blipFill>
        <p:spPr bwMode="auto">
          <a:xfrm>
            <a:off x="2251158" y="4965159"/>
            <a:ext cx="2801776" cy="1667870"/>
          </a:xfrm>
          <a:prstGeom prst="rect">
            <a:avLst/>
          </a:prstGeom>
          <a:noFill/>
        </p:spPr>
      </p:pic>
      <p:sp>
        <p:nvSpPr>
          <p:cNvPr id="14" name="Retângulo 13"/>
          <p:cNvSpPr/>
          <p:nvPr/>
        </p:nvSpPr>
        <p:spPr>
          <a:xfrm>
            <a:off x="5413578" y="1393371"/>
            <a:ext cx="4194880" cy="3541486"/>
          </a:xfrm>
          <a:prstGeom prst="rect">
            <a:avLst/>
          </a:prstGeom>
          <a:solidFill>
            <a:srgbClr val="226E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rgbClr val="226E7B"/>
              </a:solidFill>
            </a:endParaRPr>
          </a:p>
        </p:txBody>
      </p:sp>
      <p:sp>
        <p:nvSpPr>
          <p:cNvPr id="15" name="CaixaDeTexto 14"/>
          <p:cNvSpPr txBox="1"/>
          <p:nvPr/>
        </p:nvSpPr>
        <p:spPr>
          <a:xfrm>
            <a:off x="5572421" y="1516108"/>
            <a:ext cx="3789294" cy="2708434"/>
          </a:xfrm>
          <a:prstGeom prst="rect">
            <a:avLst/>
          </a:prstGeom>
          <a:noFill/>
        </p:spPr>
        <p:txBody>
          <a:bodyPr wrap="square" rtlCol="0">
            <a:spAutoFit/>
          </a:bodyPr>
          <a:lstStyle/>
          <a:p>
            <a:pPr algn="just"/>
            <a:r>
              <a:rPr lang="pt-BR" sz="1000" b="1" dirty="0">
                <a:solidFill>
                  <a:schemeClr val="bg1"/>
                </a:solidFill>
                <a:latin typeface="Arial" pitchFamily="34" charset="0"/>
                <a:cs typeface="Arial" pitchFamily="34" charset="0"/>
              </a:rPr>
              <a:t>O ROTEIRO DE FISCALIZAÇÃO É DEFINIDO ATRAVÉS DA COMPILAÇÃO DOS DADOS OBTIDOS, FOCANDO:</a:t>
            </a:r>
          </a:p>
          <a:p>
            <a:pPr algn="just"/>
            <a:endParaRPr lang="pt-BR" sz="1000" b="1" dirty="0">
              <a:solidFill>
                <a:schemeClr val="bg1"/>
              </a:solidFill>
              <a:latin typeface="Arial" pitchFamily="34" charset="0"/>
              <a:cs typeface="Arial" pitchFamily="34" charset="0"/>
            </a:endParaRPr>
          </a:p>
          <a:p>
            <a:pPr algn="just">
              <a:buFont typeface="Arial" pitchFamily="34" charset="0"/>
              <a:buChar char="•"/>
            </a:pPr>
            <a:r>
              <a:rPr lang="pt-BR" sz="1000" b="1" dirty="0">
                <a:solidFill>
                  <a:schemeClr val="bg1"/>
                </a:solidFill>
                <a:latin typeface="Arial" pitchFamily="34" charset="0"/>
                <a:cs typeface="Arial" pitchFamily="34" charset="0"/>
              </a:rPr>
              <a:t>   Tempo de resolução de denúncias;</a:t>
            </a:r>
          </a:p>
          <a:p>
            <a:pPr algn="just">
              <a:buFont typeface="Arial" pitchFamily="34" charset="0"/>
              <a:buChar char="•"/>
            </a:pPr>
            <a:endParaRPr lang="pt-BR" sz="1000" b="1" dirty="0">
              <a:solidFill>
                <a:schemeClr val="bg1"/>
              </a:solidFill>
              <a:latin typeface="Arial" pitchFamily="34" charset="0"/>
              <a:cs typeface="Arial" pitchFamily="34" charset="0"/>
            </a:endParaRPr>
          </a:p>
          <a:p>
            <a:pPr algn="just">
              <a:buFont typeface="Arial" pitchFamily="34" charset="0"/>
              <a:buChar char="•"/>
            </a:pPr>
            <a:r>
              <a:rPr lang="pt-BR" sz="1000" b="1" dirty="0">
                <a:solidFill>
                  <a:schemeClr val="bg1"/>
                </a:solidFill>
                <a:latin typeface="Arial" pitchFamily="34" charset="0"/>
                <a:cs typeface="Arial" pitchFamily="34" charset="0"/>
              </a:rPr>
              <a:t>   Abrangência das cidades com maiores</a:t>
            </a:r>
          </a:p>
          <a:p>
            <a:pPr algn="just">
              <a:buFont typeface="Arial" pitchFamily="34" charset="0"/>
              <a:buChar char="•"/>
            </a:pPr>
            <a:endParaRPr lang="pt-BR" sz="1000" b="1" dirty="0">
              <a:solidFill>
                <a:schemeClr val="bg1"/>
              </a:solidFill>
              <a:latin typeface="Arial" pitchFamily="34" charset="0"/>
              <a:cs typeface="Arial" pitchFamily="34" charset="0"/>
            </a:endParaRPr>
          </a:p>
          <a:p>
            <a:pPr algn="just">
              <a:buFont typeface="Arial" pitchFamily="34" charset="0"/>
              <a:buChar char="•"/>
            </a:pPr>
            <a:r>
              <a:rPr lang="pt-BR" sz="1000" b="1" dirty="0">
                <a:solidFill>
                  <a:schemeClr val="bg1"/>
                </a:solidFill>
                <a:latin typeface="Arial" pitchFamily="34" charset="0"/>
                <a:cs typeface="Arial" pitchFamily="34" charset="0"/>
              </a:rPr>
              <a:t>   números de atuação profissional e potencial econômico;</a:t>
            </a:r>
          </a:p>
          <a:p>
            <a:pPr algn="just">
              <a:buFont typeface="Arial" pitchFamily="34" charset="0"/>
              <a:buChar char="•"/>
            </a:pPr>
            <a:endParaRPr lang="pt-BR" sz="1000" b="1" dirty="0">
              <a:solidFill>
                <a:schemeClr val="bg1"/>
              </a:solidFill>
              <a:latin typeface="Arial" pitchFamily="34" charset="0"/>
              <a:cs typeface="Arial" pitchFamily="34" charset="0"/>
            </a:endParaRPr>
          </a:p>
          <a:p>
            <a:pPr algn="just">
              <a:buFont typeface="Arial" pitchFamily="34" charset="0"/>
              <a:buChar char="•"/>
            </a:pPr>
            <a:r>
              <a:rPr lang="pt-BR" sz="1000" b="1" dirty="0">
                <a:solidFill>
                  <a:schemeClr val="bg1"/>
                </a:solidFill>
                <a:latin typeface="Arial" pitchFamily="34" charset="0"/>
                <a:cs typeface="Arial" pitchFamily="34" charset="0"/>
              </a:rPr>
              <a:t>   Abrangência de todos os tipos de edificações;</a:t>
            </a:r>
          </a:p>
          <a:p>
            <a:pPr algn="just">
              <a:buFont typeface="Arial" pitchFamily="34" charset="0"/>
              <a:buChar char="•"/>
            </a:pPr>
            <a:endParaRPr lang="pt-BR" sz="1000" b="1" dirty="0">
              <a:solidFill>
                <a:schemeClr val="bg1"/>
              </a:solidFill>
              <a:latin typeface="Arial" pitchFamily="34" charset="0"/>
              <a:cs typeface="Arial" pitchFamily="34" charset="0"/>
            </a:endParaRPr>
          </a:p>
          <a:p>
            <a:pPr algn="just">
              <a:buFont typeface="Arial" pitchFamily="34" charset="0"/>
              <a:buChar char="•"/>
            </a:pPr>
            <a:r>
              <a:rPr lang="pt-BR" sz="1000" b="1" dirty="0">
                <a:solidFill>
                  <a:schemeClr val="bg1"/>
                </a:solidFill>
                <a:latin typeface="Arial" pitchFamily="34" charset="0"/>
                <a:cs typeface="Arial" pitchFamily="34" charset="0"/>
              </a:rPr>
              <a:t>   Necessidade de estreitamento de relações com prefeituras;</a:t>
            </a:r>
          </a:p>
          <a:p>
            <a:pPr algn="just">
              <a:buFont typeface="Arial" pitchFamily="34" charset="0"/>
              <a:buChar char="•"/>
            </a:pPr>
            <a:endParaRPr lang="pt-BR" sz="1000" b="1" dirty="0">
              <a:solidFill>
                <a:schemeClr val="bg1"/>
              </a:solidFill>
              <a:latin typeface="Arial" pitchFamily="34" charset="0"/>
              <a:cs typeface="Arial" pitchFamily="34" charset="0"/>
            </a:endParaRPr>
          </a:p>
          <a:p>
            <a:pPr algn="just">
              <a:buFont typeface="Arial" pitchFamily="34" charset="0"/>
              <a:buChar char="•"/>
            </a:pPr>
            <a:r>
              <a:rPr lang="pt-BR" sz="1000" b="1" dirty="0">
                <a:solidFill>
                  <a:schemeClr val="bg1"/>
                </a:solidFill>
                <a:latin typeface="Arial" pitchFamily="34" charset="0"/>
                <a:cs typeface="Arial" pitchFamily="34" charset="0"/>
              </a:rPr>
              <a:t>   Cidades com alta incidência de irregularidades em obras constatadas;</a:t>
            </a:r>
          </a:p>
          <a:p>
            <a:endParaRPr lang="pt-BR" sz="1000" dirty="0">
              <a:latin typeface="Arial" pitchFamily="34" charset="0"/>
              <a:cs typeface="Arial" pitchFamily="34" charset="0"/>
            </a:endParaRPr>
          </a:p>
        </p:txBody>
      </p:sp>
      <p:grpSp>
        <p:nvGrpSpPr>
          <p:cNvPr id="2" name="Grupo 15"/>
          <p:cNvGrpSpPr/>
          <p:nvPr/>
        </p:nvGrpSpPr>
        <p:grpSpPr>
          <a:xfrm>
            <a:off x="5009489" y="4963887"/>
            <a:ext cx="2654054" cy="1676398"/>
            <a:chOff x="5996462" y="1470443"/>
            <a:chExt cx="3795988" cy="2112289"/>
          </a:xfrm>
        </p:grpSpPr>
        <p:pic>
          <p:nvPicPr>
            <p:cNvPr id="17" name="Picture 2"/>
            <p:cNvPicPr>
              <a:picLocks noChangeAspect="1" noChangeArrowheads="1"/>
            </p:cNvPicPr>
            <p:nvPr/>
          </p:nvPicPr>
          <p:blipFill>
            <a:blip r:embed="rId4" cstate="print"/>
            <a:srcRect l="14639" t="18817" r="20251" b="11959"/>
            <a:stretch>
              <a:fillRect/>
            </a:stretch>
          </p:blipFill>
          <p:spPr bwMode="auto">
            <a:xfrm>
              <a:off x="5996462" y="1470443"/>
              <a:ext cx="3533775" cy="2112289"/>
            </a:xfrm>
            <a:prstGeom prst="rect">
              <a:avLst/>
            </a:prstGeom>
            <a:noFill/>
            <a:ln w="9525">
              <a:noFill/>
              <a:miter lim="800000"/>
              <a:headEnd/>
              <a:tailEnd/>
            </a:ln>
          </p:spPr>
        </p:pic>
        <p:pic>
          <p:nvPicPr>
            <p:cNvPr id="18" name="Picture 6" descr="Resultado de imagem para gif localizaÃ§Ã£o"/>
            <p:cNvPicPr>
              <a:picLocks noChangeAspect="1" noChangeArrowheads="1" noCrop="1"/>
            </p:cNvPicPr>
            <p:nvPr/>
          </p:nvPicPr>
          <p:blipFill>
            <a:blip r:embed="rId5" cstate="print"/>
            <a:srcRect/>
            <a:stretch>
              <a:fillRect/>
            </a:stretch>
          </p:blipFill>
          <p:spPr bwMode="auto">
            <a:xfrm>
              <a:off x="6557537" y="1623553"/>
              <a:ext cx="1205813" cy="1200932"/>
            </a:xfrm>
            <a:prstGeom prst="rect">
              <a:avLst/>
            </a:prstGeom>
            <a:noFill/>
          </p:spPr>
        </p:pic>
        <p:pic>
          <p:nvPicPr>
            <p:cNvPr id="19" name="Picture 6" descr="Resultado de imagem para gif localizaÃ§Ã£o"/>
            <p:cNvPicPr>
              <a:picLocks noChangeAspect="1" noChangeArrowheads="1" noCrop="1"/>
            </p:cNvPicPr>
            <p:nvPr/>
          </p:nvPicPr>
          <p:blipFill>
            <a:blip r:embed="rId5" cstate="print"/>
            <a:srcRect/>
            <a:stretch>
              <a:fillRect/>
            </a:stretch>
          </p:blipFill>
          <p:spPr bwMode="auto">
            <a:xfrm>
              <a:off x="7572087" y="1470443"/>
              <a:ext cx="1205813" cy="1200932"/>
            </a:xfrm>
            <a:prstGeom prst="rect">
              <a:avLst/>
            </a:prstGeom>
            <a:noFill/>
          </p:spPr>
        </p:pic>
        <p:pic>
          <p:nvPicPr>
            <p:cNvPr id="20" name="Picture 6" descr="Resultado de imagem para gif localizaÃ§Ã£o"/>
            <p:cNvPicPr>
              <a:picLocks noChangeAspect="1" noChangeArrowheads="1" noCrop="1"/>
            </p:cNvPicPr>
            <p:nvPr/>
          </p:nvPicPr>
          <p:blipFill>
            <a:blip r:embed="rId5" cstate="print"/>
            <a:srcRect/>
            <a:stretch>
              <a:fillRect/>
            </a:stretch>
          </p:blipFill>
          <p:spPr bwMode="auto">
            <a:xfrm>
              <a:off x="8586637" y="1623553"/>
              <a:ext cx="1205813" cy="1200932"/>
            </a:xfrm>
            <a:prstGeom prst="rect">
              <a:avLst/>
            </a:prstGeom>
            <a:noFill/>
          </p:spPr>
        </p:pic>
      </p:grpSp>
      <p:sp>
        <p:nvSpPr>
          <p:cNvPr id="22" name="Seta: Curva para Cima 11">
            <a:extLst>
              <a:ext uri="{FF2B5EF4-FFF2-40B4-BE49-F238E27FC236}">
                <a16:creationId xmlns:a16="http://schemas.microsoft.com/office/drawing/2014/main" xmlns="" id="{F13162E8-20FD-4249-AB78-3967CA0B1241}"/>
              </a:ext>
            </a:extLst>
          </p:cNvPr>
          <p:cNvSpPr/>
          <p:nvPr/>
        </p:nvSpPr>
        <p:spPr>
          <a:xfrm rot="4037147">
            <a:off x="888878" y="5073333"/>
            <a:ext cx="1214227" cy="733777"/>
          </a:xfrm>
          <a:prstGeom prst="curvedUpArrow">
            <a:avLst/>
          </a:prstGeom>
          <a:solidFill>
            <a:srgbClr val="0068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3" name="objeto 7" descr="Retângulo bege">
            <a:extLst>
              <a:ext uri="{FF2B5EF4-FFF2-40B4-BE49-F238E27FC236}">
                <a16:creationId xmlns:a16="http://schemas.microsoft.com/office/drawing/2014/main" xmlns="" id="{1185C7A9-8E52-408E-B19E-E5A1EB33971B}"/>
              </a:ext>
            </a:extLst>
          </p:cNvPr>
          <p:cNvSpPr/>
          <p:nvPr/>
        </p:nvSpPr>
        <p:spPr bwMode="white">
          <a:xfrm flipV="1">
            <a:off x="0" y="610678"/>
            <a:ext cx="9906000" cy="1513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25" name="Espaço Reservado para Número de Slide 24"/>
          <p:cNvSpPr>
            <a:spLocks noGrp="1"/>
          </p:cNvSpPr>
          <p:nvPr>
            <p:ph type="sldNum" sz="quarter" idx="12"/>
          </p:nvPr>
        </p:nvSpPr>
        <p:spPr/>
        <p:txBody>
          <a:bodyPr/>
          <a:lstStyle/>
          <a:p>
            <a:pPr rtl="0"/>
            <a:fld id="{5A4A7955-6230-48B4-BD8B-A7C460F75945}" type="slidenum">
              <a:rPr lang="pt-BR" noProof="0" smtClean="0"/>
              <a:pPr rtl="0"/>
              <a:t>27</a:t>
            </a:fld>
            <a:endParaRPr lang="pt-BR" noProof="0"/>
          </a:p>
        </p:txBody>
      </p:sp>
    </p:spTree>
    <p:extLst>
      <p:ext uri="{BB962C8B-B14F-4D97-AF65-F5344CB8AC3E}">
        <p14:creationId xmlns:p14="http://schemas.microsoft.com/office/powerpoint/2010/main" xmlns="" val="15730720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Espaço Reservado para Conteúdo 7">
            <a:extLst>
              <a:ext uri="{FF2B5EF4-FFF2-40B4-BE49-F238E27FC236}">
                <a16:creationId xmlns:a16="http://schemas.microsoft.com/office/drawing/2014/main" xmlns="" id="{0437602C-A8F9-4381-BCB9-571BAD2719DC}"/>
              </a:ext>
            </a:extLst>
          </p:cNvPr>
          <p:cNvGraphicFramePr>
            <a:graphicFrameLocks noGrp="1"/>
          </p:cNvGraphicFramePr>
          <p:nvPr>
            <p:ph sz="half" idx="1"/>
            <p:extLst>
              <p:ext uri="{D42A27DB-BD31-4B8C-83A1-F6EECF244321}">
                <p14:modId xmlns:p14="http://schemas.microsoft.com/office/powerpoint/2010/main" xmlns="" val="4102709173"/>
              </p:ext>
            </p:extLst>
          </p:nvPr>
        </p:nvGraphicFramePr>
        <p:xfrm>
          <a:off x="3025358" y="3038984"/>
          <a:ext cx="9807897" cy="2243543"/>
        </p:xfrm>
        <a:graphic>
          <a:graphicData uri="http://schemas.openxmlformats.org/drawingml/2006/chart">
            <c:chart xmlns:c="http://schemas.openxmlformats.org/drawingml/2006/chart" xmlns:r="http://schemas.openxmlformats.org/officeDocument/2006/relationships" r:id="rId3"/>
          </a:graphicData>
        </a:graphic>
      </p:graphicFrame>
      <p:sp>
        <p:nvSpPr>
          <p:cNvPr id="3" name="Marcador de Posição do Número do Diapositivo 2"/>
          <p:cNvSpPr>
            <a:spLocks noGrp="1"/>
          </p:cNvSpPr>
          <p:nvPr>
            <p:ph type="sldNum" sz="quarter" idx="12"/>
          </p:nvPr>
        </p:nvSpPr>
        <p:spPr/>
        <p:txBody>
          <a:bodyPr/>
          <a:lstStyle/>
          <a:p>
            <a:pPr rtl="0"/>
            <a:fld id="{5A4A7955-6230-48B4-BD8B-A7C460F75945}" type="slidenum">
              <a:rPr lang="pt-BR" noProof="0" smtClean="0"/>
              <a:pPr rtl="0"/>
              <a:t>28</a:t>
            </a:fld>
            <a:endParaRPr lang="pt-BR" noProof="0" dirty="0"/>
          </a:p>
        </p:txBody>
      </p:sp>
      <p:sp>
        <p:nvSpPr>
          <p:cNvPr id="48" name="Espaço Reservado para Conteúdo 2">
            <a:extLst>
              <a:ext uri="{FF2B5EF4-FFF2-40B4-BE49-F238E27FC236}">
                <a16:creationId xmlns:a16="http://schemas.microsoft.com/office/drawing/2014/main" xmlns="" id="{5B143308-7174-41CC-AEB7-F3F409A9AEE4}"/>
              </a:ext>
            </a:extLst>
          </p:cNvPr>
          <p:cNvSpPr txBox="1">
            <a:spLocks/>
          </p:cNvSpPr>
          <p:nvPr/>
        </p:nvSpPr>
        <p:spPr>
          <a:xfrm>
            <a:off x="3211507" y="2292439"/>
            <a:ext cx="2403395"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a:solidFill>
                  <a:schemeClr val="tx1">
                    <a:lumMod val="50000"/>
                    <a:lumOff val="50000"/>
                  </a:schemeClr>
                </a:solidFill>
              </a:rPr>
              <a:t>RELATÓRIOS DE FISCALIZAÇÃO</a:t>
            </a:r>
          </a:p>
        </p:txBody>
      </p:sp>
      <p:sp>
        <p:nvSpPr>
          <p:cNvPr id="49" name="Espaço Reservado para Conteúdo 2">
            <a:extLst>
              <a:ext uri="{FF2B5EF4-FFF2-40B4-BE49-F238E27FC236}">
                <a16:creationId xmlns:a16="http://schemas.microsoft.com/office/drawing/2014/main" xmlns="" id="{6FCF5848-4B14-4E33-8DF2-07A9684DEF7F}"/>
              </a:ext>
            </a:extLst>
          </p:cNvPr>
          <p:cNvSpPr txBox="1">
            <a:spLocks/>
          </p:cNvSpPr>
          <p:nvPr/>
        </p:nvSpPr>
        <p:spPr>
          <a:xfrm>
            <a:off x="3875973" y="2761763"/>
            <a:ext cx="1124268"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a:solidFill>
                  <a:schemeClr val="tx1">
                    <a:lumMod val="50000"/>
                    <a:lumOff val="50000"/>
                  </a:schemeClr>
                </a:solidFill>
              </a:rPr>
              <a:t>DENÚNCIAS</a:t>
            </a:r>
          </a:p>
        </p:txBody>
      </p:sp>
      <p:sp>
        <p:nvSpPr>
          <p:cNvPr id="50" name="Espaço Reservado para Conteúdo 2">
            <a:extLst>
              <a:ext uri="{FF2B5EF4-FFF2-40B4-BE49-F238E27FC236}">
                <a16:creationId xmlns:a16="http://schemas.microsoft.com/office/drawing/2014/main" xmlns="" id="{60831A59-E41C-4DB6-974D-115648E67104}"/>
              </a:ext>
            </a:extLst>
          </p:cNvPr>
          <p:cNvSpPr txBox="1">
            <a:spLocks/>
          </p:cNvSpPr>
          <p:nvPr/>
        </p:nvSpPr>
        <p:spPr>
          <a:xfrm>
            <a:off x="3607730" y="4699944"/>
            <a:ext cx="1584801"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VISTORIAS IN LOCO</a:t>
            </a:r>
          </a:p>
        </p:txBody>
      </p:sp>
      <p:sp>
        <p:nvSpPr>
          <p:cNvPr id="51" name="Espaço Reservado para Conteúdo 2">
            <a:extLst>
              <a:ext uri="{FF2B5EF4-FFF2-40B4-BE49-F238E27FC236}">
                <a16:creationId xmlns:a16="http://schemas.microsoft.com/office/drawing/2014/main" xmlns="" id="{85CB2BD9-5304-4A98-9782-E9DD8EB5730A}"/>
              </a:ext>
            </a:extLst>
          </p:cNvPr>
          <p:cNvSpPr txBox="1">
            <a:spLocks/>
          </p:cNvSpPr>
          <p:nvPr/>
        </p:nvSpPr>
        <p:spPr>
          <a:xfrm>
            <a:off x="4071797" y="5167434"/>
            <a:ext cx="2045651"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NOTIFICAÇÃO PREVENTIVA</a:t>
            </a:r>
          </a:p>
        </p:txBody>
      </p:sp>
      <p:sp>
        <p:nvSpPr>
          <p:cNvPr id="52" name="Espaço Reservado para Conteúdo 2">
            <a:extLst>
              <a:ext uri="{FF2B5EF4-FFF2-40B4-BE49-F238E27FC236}">
                <a16:creationId xmlns:a16="http://schemas.microsoft.com/office/drawing/2014/main" xmlns="" id="{E863B5DD-4152-44DB-8B96-9D3D57D2E6DB}"/>
              </a:ext>
            </a:extLst>
          </p:cNvPr>
          <p:cNvSpPr txBox="1">
            <a:spLocks/>
          </p:cNvSpPr>
          <p:nvPr/>
        </p:nvSpPr>
        <p:spPr>
          <a:xfrm>
            <a:off x="5830884" y="3021217"/>
            <a:ext cx="1699883"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a:solidFill>
                  <a:schemeClr val="tx1">
                    <a:lumMod val="50000"/>
                    <a:lumOff val="50000"/>
                  </a:schemeClr>
                </a:solidFill>
              </a:rPr>
              <a:t>AUTOS DE INFRAÇÃO</a:t>
            </a:r>
          </a:p>
        </p:txBody>
      </p:sp>
      <p:sp>
        <p:nvSpPr>
          <p:cNvPr id="53" name="Espaço Reservado para Conteúdo 2">
            <a:extLst>
              <a:ext uri="{FF2B5EF4-FFF2-40B4-BE49-F238E27FC236}">
                <a16:creationId xmlns:a16="http://schemas.microsoft.com/office/drawing/2014/main" xmlns="" id="{E5A5ECCA-A305-422A-8CC9-8CF72A67D032}"/>
              </a:ext>
            </a:extLst>
          </p:cNvPr>
          <p:cNvSpPr txBox="1">
            <a:spLocks/>
          </p:cNvSpPr>
          <p:nvPr/>
        </p:nvSpPr>
        <p:spPr>
          <a:xfrm>
            <a:off x="6330676" y="5282527"/>
            <a:ext cx="2403395"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a:solidFill>
                  <a:schemeClr val="tx1">
                    <a:lumMod val="50000"/>
                    <a:lumOff val="50000"/>
                  </a:schemeClr>
                </a:solidFill>
              </a:rPr>
              <a:t>MEMORANDOS</a:t>
            </a:r>
          </a:p>
        </p:txBody>
      </p:sp>
      <p:sp>
        <p:nvSpPr>
          <p:cNvPr id="54" name="Espaço Reservado para Conteúdo 2">
            <a:extLst>
              <a:ext uri="{FF2B5EF4-FFF2-40B4-BE49-F238E27FC236}">
                <a16:creationId xmlns:a16="http://schemas.microsoft.com/office/drawing/2014/main" xmlns="" id="{9F5A1D4B-5598-4C41-9CF6-3F407F3E08A1}"/>
              </a:ext>
            </a:extLst>
          </p:cNvPr>
          <p:cNvSpPr txBox="1">
            <a:spLocks/>
          </p:cNvSpPr>
          <p:nvPr/>
        </p:nvSpPr>
        <p:spPr>
          <a:xfrm>
            <a:off x="5786701" y="5664234"/>
            <a:ext cx="2459258"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PROCESSOS ENCAMINHADOS PARA A COMISSÃO DE ÉTICA E DISCIPLINA</a:t>
            </a:r>
          </a:p>
        </p:txBody>
      </p:sp>
      <p:cxnSp>
        <p:nvCxnSpPr>
          <p:cNvPr id="55" name="Conector reto 54">
            <a:extLst>
              <a:ext uri="{FF2B5EF4-FFF2-40B4-BE49-F238E27FC236}">
                <a16:creationId xmlns:a16="http://schemas.microsoft.com/office/drawing/2014/main" xmlns="" id="{8DB8742B-F70A-4602-92DE-9037410C3096}"/>
              </a:ext>
            </a:extLst>
          </p:cNvPr>
          <p:cNvCxnSpPr/>
          <p:nvPr/>
        </p:nvCxnSpPr>
        <p:spPr>
          <a:xfrm flipV="1">
            <a:off x="3199449" y="2210478"/>
            <a:ext cx="0" cy="1620000"/>
          </a:xfrm>
          <a:prstGeom prst="line">
            <a:avLst/>
          </a:prstGeom>
          <a:ln w="31750">
            <a:solidFill>
              <a:srgbClr val="CCFF66"/>
            </a:solidFill>
          </a:ln>
        </p:spPr>
        <p:style>
          <a:lnRef idx="1">
            <a:schemeClr val="accent1"/>
          </a:lnRef>
          <a:fillRef idx="0">
            <a:schemeClr val="accent1"/>
          </a:fillRef>
          <a:effectRef idx="0">
            <a:schemeClr val="accent1"/>
          </a:effectRef>
          <a:fontRef idx="minor">
            <a:schemeClr val="tx1"/>
          </a:fontRef>
        </p:style>
      </p:cxnSp>
      <p:cxnSp>
        <p:nvCxnSpPr>
          <p:cNvPr id="56" name="Conector reto 55">
            <a:extLst>
              <a:ext uri="{FF2B5EF4-FFF2-40B4-BE49-F238E27FC236}">
                <a16:creationId xmlns:a16="http://schemas.microsoft.com/office/drawing/2014/main" xmlns="" id="{79C62101-BEDA-4E08-86F8-FEFFA4CFE1E2}"/>
              </a:ext>
            </a:extLst>
          </p:cNvPr>
          <p:cNvCxnSpPr/>
          <p:nvPr/>
        </p:nvCxnSpPr>
        <p:spPr>
          <a:xfrm flipV="1">
            <a:off x="3184208" y="2219406"/>
            <a:ext cx="1044521" cy="406"/>
          </a:xfrm>
          <a:prstGeom prst="line">
            <a:avLst/>
          </a:prstGeom>
          <a:ln w="31750">
            <a:solidFill>
              <a:srgbClr val="CCFF66"/>
            </a:solidFill>
          </a:ln>
        </p:spPr>
        <p:style>
          <a:lnRef idx="1">
            <a:schemeClr val="accent1"/>
          </a:lnRef>
          <a:fillRef idx="0">
            <a:schemeClr val="accent1"/>
          </a:fillRef>
          <a:effectRef idx="0">
            <a:schemeClr val="accent1"/>
          </a:effectRef>
          <a:fontRef idx="minor">
            <a:schemeClr val="tx1"/>
          </a:fontRef>
        </p:style>
      </p:cxnSp>
      <p:cxnSp>
        <p:nvCxnSpPr>
          <p:cNvPr id="57" name="Conector reto 56">
            <a:extLst>
              <a:ext uri="{FF2B5EF4-FFF2-40B4-BE49-F238E27FC236}">
                <a16:creationId xmlns:a16="http://schemas.microsoft.com/office/drawing/2014/main" xmlns="" id="{1DF9C5CD-D4A2-40E5-8361-04162FBF53C6}"/>
              </a:ext>
            </a:extLst>
          </p:cNvPr>
          <p:cNvCxnSpPr/>
          <p:nvPr/>
        </p:nvCxnSpPr>
        <p:spPr>
          <a:xfrm flipV="1">
            <a:off x="3852775" y="2730900"/>
            <a:ext cx="0" cy="1612500"/>
          </a:xfrm>
          <a:prstGeom prst="line">
            <a:avLst/>
          </a:prstGeom>
          <a:ln w="31750">
            <a:solidFill>
              <a:srgbClr val="336600"/>
            </a:solidFill>
          </a:ln>
        </p:spPr>
        <p:style>
          <a:lnRef idx="1">
            <a:schemeClr val="accent1"/>
          </a:lnRef>
          <a:fillRef idx="0">
            <a:schemeClr val="accent1"/>
          </a:fillRef>
          <a:effectRef idx="0">
            <a:schemeClr val="accent1"/>
          </a:effectRef>
          <a:fontRef idx="minor">
            <a:schemeClr val="tx1"/>
          </a:fontRef>
        </p:style>
      </p:cxnSp>
      <p:cxnSp>
        <p:nvCxnSpPr>
          <p:cNvPr id="58" name="Conector reto 57">
            <a:extLst>
              <a:ext uri="{FF2B5EF4-FFF2-40B4-BE49-F238E27FC236}">
                <a16:creationId xmlns:a16="http://schemas.microsoft.com/office/drawing/2014/main" xmlns="" id="{6F89B542-343A-40C9-891D-B69F8EED5746}"/>
              </a:ext>
            </a:extLst>
          </p:cNvPr>
          <p:cNvCxnSpPr/>
          <p:nvPr/>
        </p:nvCxnSpPr>
        <p:spPr>
          <a:xfrm flipV="1">
            <a:off x="3835207" y="2745545"/>
            <a:ext cx="1044521" cy="406"/>
          </a:xfrm>
          <a:prstGeom prst="line">
            <a:avLst/>
          </a:prstGeom>
          <a:ln w="31750">
            <a:solidFill>
              <a:srgbClr val="336600"/>
            </a:solidFill>
          </a:ln>
        </p:spPr>
        <p:style>
          <a:lnRef idx="1">
            <a:schemeClr val="accent1"/>
          </a:lnRef>
          <a:fillRef idx="0">
            <a:schemeClr val="accent1"/>
          </a:fillRef>
          <a:effectRef idx="0">
            <a:schemeClr val="accent1"/>
          </a:effectRef>
          <a:fontRef idx="minor">
            <a:schemeClr val="tx1"/>
          </a:fontRef>
        </p:style>
      </p:cxnSp>
      <p:cxnSp>
        <p:nvCxnSpPr>
          <p:cNvPr id="59" name="Conector reto 58">
            <a:extLst>
              <a:ext uri="{FF2B5EF4-FFF2-40B4-BE49-F238E27FC236}">
                <a16:creationId xmlns:a16="http://schemas.microsoft.com/office/drawing/2014/main" xmlns="" id="{D762C7D5-5715-4B47-9FF6-426605910291}"/>
              </a:ext>
            </a:extLst>
          </p:cNvPr>
          <p:cNvCxnSpPr/>
          <p:nvPr/>
        </p:nvCxnSpPr>
        <p:spPr>
          <a:xfrm flipV="1">
            <a:off x="5015865" y="4182481"/>
            <a:ext cx="0" cy="936000"/>
          </a:xfrm>
          <a:prstGeom prst="line">
            <a:avLst/>
          </a:prstGeom>
          <a:ln w="31750">
            <a:solidFill>
              <a:srgbClr val="8BEE06"/>
            </a:solidFill>
          </a:ln>
        </p:spPr>
        <p:style>
          <a:lnRef idx="1">
            <a:schemeClr val="accent1"/>
          </a:lnRef>
          <a:fillRef idx="0">
            <a:schemeClr val="accent1"/>
          </a:fillRef>
          <a:effectRef idx="0">
            <a:schemeClr val="accent1"/>
          </a:effectRef>
          <a:fontRef idx="minor">
            <a:schemeClr val="tx1"/>
          </a:fontRef>
        </p:style>
      </p:cxnSp>
      <p:cxnSp>
        <p:nvCxnSpPr>
          <p:cNvPr id="60" name="Conector reto 59">
            <a:extLst>
              <a:ext uri="{FF2B5EF4-FFF2-40B4-BE49-F238E27FC236}">
                <a16:creationId xmlns:a16="http://schemas.microsoft.com/office/drawing/2014/main" xmlns="" id="{1B08A6AF-8F34-4406-91DE-DE23A36F2A6B}"/>
              </a:ext>
            </a:extLst>
          </p:cNvPr>
          <p:cNvCxnSpPr/>
          <p:nvPr/>
        </p:nvCxnSpPr>
        <p:spPr>
          <a:xfrm flipV="1">
            <a:off x="3987165" y="5118075"/>
            <a:ext cx="1044521" cy="406"/>
          </a:xfrm>
          <a:prstGeom prst="line">
            <a:avLst/>
          </a:prstGeom>
          <a:ln w="31750">
            <a:solidFill>
              <a:srgbClr val="8BEE06"/>
            </a:solidFill>
          </a:ln>
        </p:spPr>
        <p:style>
          <a:lnRef idx="1">
            <a:schemeClr val="accent1"/>
          </a:lnRef>
          <a:fillRef idx="0">
            <a:schemeClr val="accent1"/>
          </a:fillRef>
          <a:effectRef idx="0">
            <a:schemeClr val="accent1"/>
          </a:effectRef>
          <a:fontRef idx="minor">
            <a:schemeClr val="tx1"/>
          </a:fontRef>
        </p:style>
      </p:cxnSp>
      <p:cxnSp>
        <p:nvCxnSpPr>
          <p:cNvPr id="61" name="Conector reto 60">
            <a:extLst>
              <a:ext uri="{FF2B5EF4-FFF2-40B4-BE49-F238E27FC236}">
                <a16:creationId xmlns:a16="http://schemas.microsoft.com/office/drawing/2014/main" xmlns="" id="{3D76D404-7C25-4C6F-89B8-BB6310DEB9E3}"/>
              </a:ext>
            </a:extLst>
          </p:cNvPr>
          <p:cNvCxnSpPr/>
          <p:nvPr/>
        </p:nvCxnSpPr>
        <p:spPr>
          <a:xfrm flipV="1">
            <a:off x="5666950" y="4452182"/>
            <a:ext cx="0" cy="1152000"/>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Conector reto 61">
            <a:extLst>
              <a:ext uri="{FF2B5EF4-FFF2-40B4-BE49-F238E27FC236}">
                <a16:creationId xmlns:a16="http://schemas.microsoft.com/office/drawing/2014/main" xmlns="" id="{28A67DC8-E3E4-48BF-B845-ABE4425CFE1A}"/>
              </a:ext>
            </a:extLst>
          </p:cNvPr>
          <p:cNvCxnSpPr/>
          <p:nvPr/>
        </p:nvCxnSpPr>
        <p:spPr>
          <a:xfrm flipV="1">
            <a:off x="4637816" y="5589855"/>
            <a:ext cx="1044521" cy="406"/>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Conector reto 62">
            <a:extLst>
              <a:ext uri="{FF2B5EF4-FFF2-40B4-BE49-F238E27FC236}">
                <a16:creationId xmlns:a16="http://schemas.microsoft.com/office/drawing/2014/main" xmlns="" id="{E041950F-6808-447F-8D41-34C1F22C1292}"/>
              </a:ext>
            </a:extLst>
          </p:cNvPr>
          <p:cNvCxnSpPr/>
          <p:nvPr/>
        </p:nvCxnSpPr>
        <p:spPr>
          <a:xfrm flipV="1">
            <a:off x="5805872" y="3008257"/>
            <a:ext cx="0" cy="1440000"/>
          </a:xfrm>
          <a:prstGeom prst="line">
            <a:avLst/>
          </a:prstGeom>
          <a:ln w="31750">
            <a:solidFill>
              <a:srgbClr val="66FF99"/>
            </a:solidFill>
          </a:ln>
        </p:spPr>
        <p:style>
          <a:lnRef idx="1">
            <a:schemeClr val="accent1"/>
          </a:lnRef>
          <a:fillRef idx="0">
            <a:schemeClr val="accent1"/>
          </a:fillRef>
          <a:effectRef idx="0">
            <a:schemeClr val="accent1"/>
          </a:effectRef>
          <a:fontRef idx="minor">
            <a:schemeClr val="tx1"/>
          </a:fontRef>
        </p:style>
      </p:cxnSp>
      <p:cxnSp>
        <p:nvCxnSpPr>
          <p:cNvPr id="64" name="Conector reto 63">
            <a:extLst>
              <a:ext uri="{FF2B5EF4-FFF2-40B4-BE49-F238E27FC236}">
                <a16:creationId xmlns:a16="http://schemas.microsoft.com/office/drawing/2014/main" xmlns="" id="{782BA028-515C-4FAE-BB72-BD45BBB8EF30}"/>
              </a:ext>
            </a:extLst>
          </p:cNvPr>
          <p:cNvCxnSpPr/>
          <p:nvPr/>
        </p:nvCxnSpPr>
        <p:spPr>
          <a:xfrm flipV="1">
            <a:off x="5791763" y="3007627"/>
            <a:ext cx="1044521" cy="406"/>
          </a:xfrm>
          <a:prstGeom prst="line">
            <a:avLst/>
          </a:prstGeom>
          <a:ln w="31750">
            <a:solidFill>
              <a:srgbClr val="66FF99"/>
            </a:solidFill>
          </a:ln>
        </p:spPr>
        <p:style>
          <a:lnRef idx="1">
            <a:schemeClr val="accent1"/>
          </a:lnRef>
          <a:fillRef idx="0">
            <a:schemeClr val="accent1"/>
          </a:fillRef>
          <a:effectRef idx="0">
            <a:schemeClr val="accent1"/>
          </a:effectRef>
          <a:fontRef idx="minor">
            <a:schemeClr val="tx1"/>
          </a:fontRef>
        </p:style>
      </p:cxnSp>
      <p:cxnSp>
        <p:nvCxnSpPr>
          <p:cNvPr id="65" name="Conector reto 64">
            <a:extLst>
              <a:ext uri="{FF2B5EF4-FFF2-40B4-BE49-F238E27FC236}">
                <a16:creationId xmlns:a16="http://schemas.microsoft.com/office/drawing/2014/main" xmlns="" id="{92DB9FAD-70F6-4264-A068-5622F5447EC0}"/>
              </a:ext>
            </a:extLst>
          </p:cNvPr>
          <p:cNvCxnSpPr/>
          <p:nvPr/>
        </p:nvCxnSpPr>
        <p:spPr>
          <a:xfrm flipV="1">
            <a:off x="6460455" y="3508844"/>
            <a:ext cx="0" cy="936000"/>
          </a:xfrm>
          <a:prstGeom prst="line">
            <a:avLst/>
          </a:prstGeom>
          <a:ln w="31750">
            <a:solidFill>
              <a:srgbClr val="CCCC00"/>
            </a:solidFill>
          </a:ln>
        </p:spPr>
        <p:style>
          <a:lnRef idx="1">
            <a:schemeClr val="accent1"/>
          </a:lnRef>
          <a:fillRef idx="0">
            <a:schemeClr val="accent1"/>
          </a:fillRef>
          <a:effectRef idx="0">
            <a:schemeClr val="accent1"/>
          </a:effectRef>
          <a:fontRef idx="minor">
            <a:schemeClr val="tx1"/>
          </a:fontRef>
        </p:style>
      </p:cxnSp>
      <p:cxnSp>
        <p:nvCxnSpPr>
          <p:cNvPr id="66" name="Conector reto 65">
            <a:extLst>
              <a:ext uri="{FF2B5EF4-FFF2-40B4-BE49-F238E27FC236}">
                <a16:creationId xmlns:a16="http://schemas.microsoft.com/office/drawing/2014/main" xmlns="" id="{B646FAFC-A418-419C-B9A1-6FFC7F24AA1B}"/>
              </a:ext>
            </a:extLst>
          </p:cNvPr>
          <p:cNvCxnSpPr/>
          <p:nvPr/>
        </p:nvCxnSpPr>
        <p:spPr>
          <a:xfrm>
            <a:off x="6444527" y="3516054"/>
            <a:ext cx="2288274" cy="9464"/>
          </a:xfrm>
          <a:prstGeom prst="line">
            <a:avLst/>
          </a:prstGeom>
          <a:ln w="31750">
            <a:solidFill>
              <a:srgbClr val="CCCC00"/>
            </a:solidFill>
          </a:ln>
        </p:spPr>
        <p:style>
          <a:lnRef idx="1">
            <a:schemeClr val="accent1"/>
          </a:lnRef>
          <a:fillRef idx="0">
            <a:schemeClr val="accent1"/>
          </a:fillRef>
          <a:effectRef idx="0">
            <a:schemeClr val="accent1"/>
          </a:effectRef>
          <a:fontRef idx="minor">
            <a:schemeClr val="tx1"/>
          </a:fontRef>
        </p:style>
      </p:cxnSp>
      <p:grpSp>
        <p:nvGrpSpPr>
          <p:cNvPr id="2" name="Grupo 11">
            <a:extLst>
              <a:ext uri="{FF2B5EF4-FFF2-40B4-BE49-F238E27FC236}">
                <a16:creationId xmlns:a16="http://schemas.microsoft.com/office/drawing/2014/main" xmlns="" id="{3677D3E2-D112-4EE3-9B54-F3C542D677E3}"/>
              </a:ext>
            </a:extLst>
          </p:cNvPr>
          <p:cNvGrpSpPr/>
          <p:nvPr/>
        </p:nvGrpSpPr>
        <p:grpSpPr>
          <a:xfrm>
            <a:off x="1324651" y="2135296"/>
            <a:ext cx="2043104" cy="1440000"/>
            <a:chOff x="5792629" y="2472952"/>
            <a:chExt cx="2043104" cy="1440000"/>
          </a:xfrm>
        </p:grpSpPr>
        <p:sp>
          <p:nvSpPr>
            <p:cNvPr id="68" name="Elipse 67">
              <a:extLst>
                <a:ext uri="{FF2B5EF4-FFF2-40B4-BE49-F238E27FC236}">
                  <a16:creationId xmlns:a16="http://schemas.microsoft.com/office/drawing/2014/main" xmlns="" id="{021AC55C-4899-4F92-91C4-FD3D7B7A9DD9}"/>
                </a:ext>
              </a:extLst>
            </p:cNvPr>
            <p:cNvSpPr/>
            <p:nvPr/>
          </p:nvSpPr>
          <p:spPr>
            <a:xfrm>
              <a:off x="6104494" y="2472952"/>
              <a:ext cx="1440000" cy="1440000"/>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69" name="Espaço Reservado para Conteúdo 2">
              <a:extLst>
                <a:ext uri="{FF2B5EF4-FFF2-40B4-BE49-F238E27FC236}">
                  <a16:creationId xmlns:a16="http://schemas.microsoft.com/office/drawing/2014/main" xmlns="" id="{FC760D47-6DF9-4883-A192-798528BFFF63}"/>
                </a:ext>
              </a:extLst>
            </p:cNvPr>
            <p:cNvSpPr txBox="1">
              <a:spLocks/>
            </p:cNvSpPr>
            <p:nvPr/>
          </p:nvSpPr>
          <p:spPr>
            <a:xfrm>
              <a:off x="5792629" y="2768705"/>
              <a:ext cx="2043104" cy="111605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1500" b="1" dirty="0">
                  <a:solidFill>
                    <a:schemeClr val="bg1"/>
                  </a:solidFill>
                </a:rPr>
                <a:t>Quantitativo </a:t>
              </a:r>
            </a:p>
            <a:p>
              <a:pPr marL="0" indent="0" algn="ctr">
                <a:lnSpc>
                  <a:spcPct val="100000"/>
                </a:lnSpc>
                <a:spcBef>
                  <a:spcPts val="0"/>
                </a:spcBef>
                <a:buNone/>
              </a:pPr>
              <a:r>
                <a:rPr lang="pt-BR" sz="1500" b="1" dirty="0">
                  <a:solidFill>
                    <a:schemeClr val="bg1"/>
                  </a:solidFill>
                </a:rPr>
                <a:t> das Ações de Fiscalização</a:t>
              </a:r>
            </a:p>
          </p:txBody>
        </p:sp>
      </p:grpSp>
      <p:cxnSp>
        <p:nvCxnSpPr>
          <p:cNvPr id="70" name="Conector reto 69">
            <a:extLst>
              <a:ext uri="{FF2B5EF4-FFF2-40B4-BE49-F238E27FC236}">
                <a16:creationId xmlns:a16="http://schemas.microsoft.com/office/drawing/2014/main" xmlns="" id="{E154ABC5-F902-4152-8AF8-71A7D875E229}"/>
              </a:ext>
            </a:extLst>
          </p:cNvPr>
          <p:cNvCxnSpPr/>
          <p:nvPr/>
        </p:nvCxnSpPr>
        <p:spPr>
          <a:xfrm flipV="1">
            <a:off x="7623508" y="4435105"/>
            <a:ext cx="0" cy="1152000"/>
          </a:xfrm>
          <a:prstGeom prst="line">
            <a:avLst/>
          </a:prstGeom>
          <a:ln w="31750">
            <a:solidFill>
              <a:srgbClr val="40B498"/>
            </a:solidFill>
          </a:ln>
        </p:spPr>
        <p:style>
          <a:lnRef idx="1">
            <a:schemeClr val="accent1"/>
          </a:lnRef>
          <a:fillRef idx="0">
            <a:schemeClr val="accent1"/>
          </a:fillRef>
          <a:effectRef idx="0">
            <a:schemeClr val="accent1"/>
          </a:effectRef>
          <a:fontRef idx="minor">
            <a:schemeClr val="tx1"/>
          </a:fontRef>
        </p:style>
      </p:cxnSp>
      <p:cxnSp>
        <p:nvCxnSpPr>
          <p:cNvPr id="71" name="Conector reto 70">
            <a:extLst>
              <a:ext uri="{FF2B5EF4-FFF2-40B4-BE49-F238E27FC236}">
                <a16:creationId xmlns:a16="http://schemas.microsoft.com/office/drawing/2014/main" xmlns="" id="{183F78D7-FA37-47C9-A7D9-D66FC2985810}"/>
              </a:ext>
            </a:extLst>
          </p:cNvPr>
          <p:cNvCxnSpPr/>
          <p:nvPr/>
        </p:nvCxnSpPr>
        <p:spPr>
          <a:xfrm flipV="1">
            <a:off x="6415260" y="5582807"/>
            <a:ext cx="1224000" cy="406"/>
          </a:xfrm>
          <a:prstGeom prst="line">
            <a:avLst/>
          </a:prstGeom>
          <a:ln w="31750">
            <a:solidFill>
              <a:srgbClr val="40B498"/>
            </a:solidFill>
          </a:ln>
        </p:spPr>
        <p:style>
          <a:lnRef idx="1">
            <a:schemeClr val="accent1"/>
          </a:lnRef>
          <a:fillRef idx="0">
            <a:schemeClr val="accent1"/>
          </a:fillRef>
          <a:effectRef idx="0">
            <a:schemeClr val="accent1"/>
          </a:effectRef>
          <a:fontRef idx="minor">
            <a:schemeClr val="tx1"/>
          </a:fontRef>
        </p:style>
      </p:cxnSp>
      <p:cxnSp>
        <p:nvCxnSpPr>
          <p:cNvPr id="72" name="Conector reto 71">
            <a:extLst>
              <a:ext uri="{FF2B5EF4-FFF2-40B4-BE49-F238E27FC236}">
                <a16:creationId xmlns:a16="http://schemas.microsoft.com/office/drawing/2014/main" xmlns="" id="{FA1EB9C9-4E70-434A-AF70-6FC0B5748E29}"/>
              </a:ext>
            </a:extLst>
          </p:cNvPr>
          <p:cNvCxnSpPr/>
          <p:nvPr/>
        </p:nvCxnSpPr>
        <p:spPr>
          <a:xfrm flipV="1">
            <a:off x="6465867" y="6339760"/>
            <a:ext cx="1800000" cy="406"/>
          </a:xfrm>
          <a:prstGeom prst="line">
            <a:avLst/>
          </a:prstGeom>
          <a:ln w="31750">
            <a:solidFill>
              <a:srgbClr val="33CC33"/>
            </a:solidFill>
          </a:ln>
        </p:spPr>
        <p:style>
          <a:lnRef idx="1">
            <a:schemeClr val="accent1"/>
          </a:lnRef>
          <a:fillRef idx="0">
            <a:schemeClr val="accent1"/>
          </a:fillRef>
          <a:effectRef idx="0">
            <a:schemeClr val="accent1"/>
          </a:effectRef>
          <a:fontRef idx="minor">
            <a:schemeClr val="tx1"/>
          </a:fontRef>
        </p:style>
      </p:cxnSp>
      <p:sp>
        <p:nvSpPr>
          <p:cNvPr id="73" name="Espaço Reservado para Conteúdo 2">
            <a:extLst>
              <a:ext uri="{FF2B5EF4-FFF2-40B4-BE49-F238E27FC236}">
                <a16:creationId xmlns:a16="http://schemas.microsoft.com/office/drawing/2014/main" xmlns="" id="{A77E7520-39B9-46E2-AA89-D7EFF27930FD}"/>
              </a:ext>
            </a:extLst>
          </p:cNvPr>
          <p:cNvSpPr txBox="1">
            <a:spLocks/>
          </p:cNvSpPr>
          <p:nvPr/>
        </p:nvSpPr>
        <p:spPr>
          <a:xfrm>
            <a:off x="1389841" y="4969825"/>
            <a:ext cx="2043104" cy="111605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2000" b="1" dirty="0">
                <a:solidFill>
                  <a:srgbClr val="008080"/>
                </a:solidFill>
              </a:rPr>
              <a:t>974</a:t>
            </a:r>
          </a:p>
          <a:p>
            <a:pPr marL="0" indent="0" algn="ctr">
              <a:lnSpc>
                <a:spcPct val="100000"/>
              </a:lnSpc>
              <a:spcBef>
                <a:spcPts val="0"/>
              </a:spcBef>
              <a:buNone/>
            </a:pPr>
            <a:r>
              <a:rPr lang="pt-BR" sz="1500" b="1" dirty="0">
                <a:solidFill>
                  <a:schemeClr val="bg1">
                    <a:lumMod val="50000"/>
                  </a:schemeClr>
                </a:solidFill>
              </a:rPr>
              <a:t>Ações de Fiscalização </a:t>
            </a:r>
          </a:p>
        </p:txBody>
      </p:sp>
      <p:pic>
        <p:nvPicPr>
          <p:cNvPr id="74" name="Imagem 73">
            <a:extLst>
              <a:ext uri="{FF2B5EF4-FFF2-40B4-BE49-F238E27FC236}">
                <a16:creationId xmlns:a16="http://schemas.microsoft.com/office/drawing/2014/main" xmlns="" id="{A30F28C4-D211-4197-B932-8A054B519B42}"/>
              </a:ext>
            </a:extLst>
          </p:cNvPr>
          <p:cNvPicPr>
            <a:picLocks noChangeAspect="1"/>
          </p:cNvPicPr>
          <p:nvPr/>
        </p:nvPicPr>
        <p:blipFill rotWithShape="1">
          <a:blip r:embed="rId4" cstate="print"/>
          <a:srcRect l="34599" t="47924" r="56769" b="35724"/>
          <a:stretch/>
        </p:blipFill>
        <p:spPr>
          <a:xfrm>
            <a:off x="3077509" y="5155440"/>
            <a:ext cx="610257" cy="650274"/>
          </a:xfrm>
          <a:prstGeom prst="rect">
            <a:avLst/>
          </a:prstGeom>
        </p:spPr>
      </p:pic>
      <p:sp>
        <p:nvSpPr>
          <p:cNvPr id="75" name="Espaço Reservado para Conteúdo 2">
            <a:extLst>
              <a:ext uri="{FF2B5EF4-FFF2-40B4-BE49-F238E27FC236}">
                <a16:creationId xmlns:a16="http://schemas.microsoft.com/office/drawing/2014/main" xmlns="" id="{7E769790-1039-482C-9D53-D15B1B15AB43}"/>
              </a:ext>
            </a:extLst>
          </p:cNvPr>
          <p:cNvSpPr txBox="1">
            <a:spLocks/>
          </p:cNvSpPr>
          <p:nvPr/>
        </p:nvSpPr>
        <p:spPr>
          <a:xfrm>
            <a:off x="6392173" y="3516531"/>
            <a:ext cx="2514477"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PROCESSOS ENCAMINHADOS PARA A COMISSÃO DE EXERCÍCIO PROFISSIONAL</a:t>
            </a:r>
          </a:p>
        </p:txBody>
      </p:sp>
      <p:cxnSp>
        <p:nvCxnSpPr>
          <p:cNvPr id="76" name="Conector reto 75">
            <a:extLst>
              <a:ext uri="{FF2B5EF4-FFF2-40B4-BE49-F238E27FC236}">
                <a16:creationId xmlns:a16="http://schemas.microsoft.com/office/drawing/2014/main" xmlns="" id="{0C0E7926-0F3F-436E-A4F3-4DE28A819B93}"/>
              </a:ext>
            </a:extLst>
          </p:cNvPr>
          <p:cNvCxnSpPr/>
          <p:nvPr/>
        </p:nvCxnSpPr>
        <p:spPr>
          <a:xfrm flipV="1">
            <a:off x="8273256" y="4447805"/>
            <a:ext cx="0" cy="1908000"/>
          </a:xfrm>
          <a:prstGeom prst="line">
            <a:avLst/>
          </a:prstGeom>
          <a:ln w="31750">
            <a:solidFill>
              <a:srgbClr val="33CC33"/>
            </a:solidFill>
          </a:ln>
        </p:spPr>
        <p:style>
          <a:lnRef idx="1">
            <a:schemeClr val="accent1"/>
          </a:lnRef>
          <a:fillRef idx="0">
            <a:schemeClr val="accent1"/>
          </a:fillRef>
          <a:effectRef idx="0">
            <a:schemeClr val="accent1"/>
          </a:effectRef>
          <a:fontRef idx="minor">
            <a:schemeClr val="tx1"/>
          </a:fontRef>
        </p:style>
      </p:cxnSp>
      <p:sp>
        <p:nvSpPr>
          <p:cNvPr id="41" name="Título 4">
            <a:extLst>
              <a:ext uri="{FF2B5EF4-FFF2-40B4-BE49-F238E27FC236}">
                <a16:creationId xmlns:a16="http://schemas.microsoft.com/office/drawing/2014/main" xmlns="" id="{16372197-24F4-4A72-8A24-3C3986A14DAE}"/>
              </a:ext>
            </a:extLst>
          </p:cNvPr>
          <p:cNvSpPr>
            <a:spLocks noGrp="1"/>
          </p:cNvSpPr>
          <p:nvPr>
            <p:ph type="title"/>
          </p:nvPr>
        </p:nvSpPr>
        <p:spPr>
          <a:xfrm>
            <a:off x="457237" y="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Fiscalização</a:t>
            </a:r>
          </a:p>
        </p:txBody>
      </p:sp>
      <p:sp>
        <p:nvSpPr>
          <p:cNvPr id="43" name="Espaço Reservado para Conteúdo 2"/>
          <p:cNvSpPr txBox="1">
            <a:spLocks/>
          </p:cNvSpPr>
          <p:nvPr/>
        </p:nvSpPr>
        <p:spPr>
          <a:xfrm>
            <a:off x="3555930" y="1155425"/>
            <a:ext cx="2859383" cy="111605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1000" b="1" dirty="0">
                <a:solidFill>
                  <a:schemeClr val="bg1">
                    <a:lumMod val="50000"/>
                  </a:schemeClr>
                </a:solidFill>
              </a:rPr>
              <a:t>OBJETIVO ESTRATÉGICO:</a:t>
            </a:r>
          </a:p>
          <a:p>
            <a:pPr marL="0" indent="0" algn="ctr">
              <a:lnSpc>
                <a:spcPct val="100000"/>
              </a:lnSpc>
              <a:spcBef>
                <a:spcPts val="0"/>
              </a:spcBef>
              <a:buNone/>
            </a:pPr>
            <a:r>
              <a:rPr lang="pt-BR" sz="1000" b="1" dirty="0">
                <a:solidFill>
                  <a:schemeClr val="bg1">
                    <a:lumMod val="50000"/>
                  </a:schemeClr>
                </a:solidFill>
              </a:rPr>
              <a:t>Tornar a </a:t>
            </a:r>
            <a:r>
              <a:rPr lang="pt-BR" sz="1000" b="1" dirty="0">
                <a:solidFill>
                  <a:srgbClr val="008080"/>
                </a:solidFill>
              </a:rPr>
              <a:t>fiscalização um vetor de melhoria </a:t>
            </a:r>
          </a:p>
          <a:p>
            <a:pPr marL="0" indent="0" algn="ctr">
              <a:lnSpc>
                <a:spcPct val="100000"/>
              </a:lnSpc>
              <a:spcBef>
                <a:spcPts val="0"/>
              </a:spcBef>
              <a:buNone/>
            </a:pPr>
            <a:r>
              <a:rPr lang="pt-BR" sz="1000" b="1" dirty="0">
                <a:solidFill>
                  <a:schemeClr val="bg1">
                    <a:lumMod val="50000"/>
                  </a:schemeClr>
                </a:solidFill>
              </a:rPr>
              <a:t>do exercício da Arquitetura e Urbanismo</a:t>
            </a:r>
          </a:p>
        </p:txBody>
      </p:sp>
      <p:grpSp>
        <p:nvGrpSpPr>
          <p:cNvPr id="4" name="Grupo 43"/>
          <p:cNvGrpSpPr/>
          <p:nvPr/>
        </p:nvGrpSpPr>
        <p:grpSpPr>
          <a:xfrm>
            <a:off x="362774" y="1018115"/>
            <a:ext cx="1066431" cy="971308"/>
            <a:chOff x="2345908" y="3723781"/>
            <a:chExt cx="3814119" cy="2833816"/>
          </a:xfrm>
        </p:grpSpPr>
        <p:sp>
          <p:nvSpPr>
            <p:cNvPr id="45" name="Elipse 44"/>
            <p:cNvSpPr/>
            <p:nvPr/>
          </p:nvSpPr>
          <p:spPr>
            <a:xfrm>
              <a:off x="2345908" y="3723781"/>
              <a:ext cx="3814119" cy="283381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6" name="Imagem 45"/>
            <p:cNvPicPr>
              <a:picLocks noChangeAspect="1"/>
            </p:cNvPicPr>
            <p:nvPr/>
          </p:nvPicPr>
          <p:blipFill rotWithShape="1">
            <a:blip r:embed="rId5" cstate="print"/>
            <a:srcRect l="19054" t="32553" r="50405" b="22162"/>
            <a:stretch/>
          </p:blipFill>
          <p:spPr>
            <a:xfrm>
              <a:off x="2706521" y="3802360"/>
              <a:ext cx="3209149" cy="2676658"/>
            </a:xfrm>
            <a:prstGeom prst="rect">
              <a:avLst/>
            </a:prstGeom>
          </p:spPr>
        </p:pic>
      </p:grpSp>
      <p:sp>
        <p:nvSpPr>
          <p:cNvPr id="77" name="Espaço Reservado para Conteúdo 2"/>
          <p:cNvSpPr txBox="1">
            <a:spLocks/>
          </p:cNvSpPr>
          <p:nvPr/>
        </p:nvSpPr>
        <p:spPr>
          <a:xfrm>
            <a:off x="1496368" y="1068366"/>
            <a:ext cx="2379605" cy="111605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2000" b="1" dirty="0">
                <a:solidFill>
                  <a:srgbClr val="008080"/>
                </a:solidFill>
              </a:rPr>
              <a:t>AÇÕES DA FISCALIZAÇÃO</a:t>
            </a:r>
          </a:p>
        </p:txBody>
      </p:sp>
      <p:sp>
        <p:nvSpPr>
          <p:cNvPr id="40" name="objeto 7" descr="Retângulo bege">
            <a:extLst>
              <a:ext uri="{FF2B5EF4-FFF2-40B4-BE49-F238E27FC236}">
                <a16:creationId xmlns:a16="http://schemas.microsoft.com/office/drawing/2014/main" xmlns="" id="{1185C7A9-8E52-408E-B19E-E5A1EB33971B}"/>
              </a:ext>
            </a:extLst>
          </p:cNvPr>
          <p:cNvSpPr/>
          <p:nvPr/>
        </p:nvSpPr>
        <p:spPr bwMode="white">
          <a:xfrm flipV="1">
            <a:off x="0" y="610678"/>
            <a:ext cx="9740900" cy="1132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Tree>
    <p:extLst>
      <p:ext uri="{BB962C8B-B14F-4D97-AF65-F5344CB8AC3E}">
        <p14:creationId xmlns:p14="http://schemas.microsoft.com/office/powerpoint/2010/main" xmlns="" val="39852075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ítulo 4">
            <a:extLst>
              <a:ext uri="{FF2B5EF4-FFF2-40B4-BE49-F238E27FC236}">
                <a16:creationId xmlns:a16="http://schemas.microsoft.com/office/drawing/2014/main" xmlns="" id="{16372197-24F4-4A72-8A24-3C3986A14DAE}"/>
              </a:ext>
            </a:extLst>
          </p:cNvPr>
          <p:cNvSpPr>
            <a:spLocks noGrp="1"/>
          </p:cNvSpPr>
          <p:nvPr>
            <p:ph type="title"/>
          </p:nvPr>
        </p:nvSpPr>
        <p:spPr>
          <a:xfrm>
            <a:off x="457237" y="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Fiscalização</a:t>
            </a:r>
          </a:p>
        </p:txBody>
      </p:sp>
      <p:graphicFrame>
        <p:nvGraphicFramePr>
          <p:cNvPr id="114" name="Espaço Reservado para Conteúdo 7"/>
          <p:cNvGraphicFramePr>
            <a:graphicFrameLocks noGrp="1"/>
          </p:cNvGraphicFramePr>
          <p:nvPr>
            <p:ph sz="half" idx="1"/>
            <p:extLst>
              <p:ext uri="{D42A27DB-BD31-4B8C-83A1-F6EECF244321}">
                <p14:modId xmlns:p14="http://schemas.microsoft.com/office/powerpoint/2010/main" xmlns="" val="4237107473"/>
              </p:ext>
            </p:extLst>
          </p:nvPr>
        </p:nvGraphicFramePr>
        <p:xfrm>
          <a:off x="817830" y="2722147"/>
          <a:ext cx="9807897" cy="2243543"/>
        </p:xfrm>
        <a:graphic>
          <a:graphicData uri="http://schemas.openxmlformats.org/drawingml/2006/chart">
            <c:chart xmlns:c="http://schemas.openxmlformats.org/drawingml/2006/chart" xmlns:r="http://schemas.openxmlformats.org/officeDocument/2006/relationships" r:id="rId3"/>
          </a:graphicData>
        </a:graphic>
      </p:graphicFrame>
      <p:cxnSp>
        <p:nvCxnSpPr>
          <p:cNvPr id="115" name="Conector reto 114"/>
          <p:cNvCxnSpPr/>
          <p:nvPr/>
        </p:nvCxnSpPr>
        <p:spPr>
          <a:xfrm flipV="1">
            <a:off x="978144" y="5896624"/>
            <a:ext cx="3168000" cy="406"/>
          </a:xfrm>
          <a:prstGeom prst="line">
            <a:avLst/>
          </a:prstGeom>
          <a:ln w="31750">
            <a:solidFill>
              <a:srgbClr val="CCFF66"/>
            </a:solidFill>
          </a:ln>
        </p:spPr>
        <p:style>
          <a:lnRef idx="1">
            <a:schemeClr val="accent1"/>
          </a:lnRef>
          <a:fillRef idx="0">
            <a:schemeClr val="accent1"/>
          </a:fillRef>
          <a:effectRef idx="0">
            <a:schemeClr val="accent1"/>
          </a:effectRef>
          <a:fontRef idx="minor">
            <a:schemeClr val="tx1"/>
          </a:fontRef>
        </p:style>
      </p:cxnSp>
      <p:cxnSp>
        <p:nvCxnSpPr>
          <p:cNvPr id="116" name="Conector reto 115"/>
          <p:cNvCxnSpPr/>
          <p:nvPr/>
        </p:nvCxnSpPr>
        <p:spPr>
          <a:xfrm flipV="1">
            <a:off x="984100" y="3875166"/>
            <a:ext cx="0" cy="2016000"/>
          </a:xfrm>
          <a:prstGeom prst="line">
            <a:avLst/>
          </a:prstGeom>
          <a:ln w="31750">
            <a:solidFill>
              <a:srgbClr val="CCFF66"/>
            </a:solidFill>
          </a:ln>
        </p:spPr>
        <p:style>
          <a:lnRef idx="1">
            <a:schemeClr val="accent1"/>
          </a:lnRef>
          <a:fillRef idx="0">
            <a:schemeClr val="accent1"/>
          </a:fillRef>
          <a:effectRef idx="0">
            <a:schemeClr val="accent1"/>
          </a:effectRef>
          <a:fontRef idx="minor">
            <a:schemeClr val="tx1"/>
          </a:fontRef>
        </p:style>
      </p:cxnSp>
      <p:sp>
        <p:nvSpPr>
          <p:cNvPr id="117" name="Espaço Reservado para Conteúdo 2"/>
          <p:cNvSpPr txBox="1">
            <a:spLocks/>
          </p:cNvSpPr>
          <p:nvPr/>
        </p:nvSpPr>
        <p:spPr>
          <a:xfrm>
            <a:off x="430880" y="5590104"/>
            <a:ext cx="4274450" cy="27615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JULGAMENTOS CEP/AL</a:t>
            </a:r>
          </a:p>
        </p:txBody>
      </p:sp>
      <p:sp>
        <p:nvSpPr>
          <p:cNvPr id="118" name="Espaço Reservado para Conteúdo 2"/>
          <p:cNvSpPr txBox="1">
            <a:spLocks/>
          </p:cNvSpPr>
          <p:nvPr/>
        </p:nvSpPr>
        <p:spPr>
          <a:xfrm>
            <a:off x="1065226" y="5193460"/>
            <a:ext cx="3288190" cy="13861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RRT EXTEMPORÂNEO</a:t>
            </a:r>
          </a:p>
          <a:p>
            <a:pPr marL="0" indent="0" algn="ctr">
              <a:lnSpc>
                <a:spcPct val="100000"/>
              </a:lnSpc>
              <a:spcBef>
                <a:spcPts val="0"/>
              </a:spcBef>
              <a:buNone/>
            </a:pPr>
            <a:endParaRPr lang="pt-BR" b="1" dirty="0">
              <a:solidFill>
                <a:schemeClr val="tx1">
                  <a:lumMod val="50000"/>
                  <a:lumOff val="50000"/>
                </a:schemeClr>
              </a:solidFill>
            </a:endParaRPr>
          </a:p>
        </p:txBody>
      </p:sp>
      <p:sp>
        <p:nvSpPr>
          <p:cNvPr id="119" name="Espaço Reservado para Conteúdo 2"/>
          <p:cNvSpPr txBox="1">
            <a:spLocks/>
          </p:cNvSpPr>
          <p:nvPr/>
        </p:nvSpPr>
        <p:spPr>
          <a:xfrm>
            <a:off x="2288298" y="4909003"/>
            <a:ext cx="2454246" cy="16174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INTERRUPÇÃO DE REG.</a:t>
            </a:r>
          </a:p>
        </p:txBody>
      </p:sp>
      <p:cxnSp>
        <p:nvCxnSpPr>
          <p:cNvPr id="122" name="Conector reto 121"/>
          <p:cNvCxnSpPr/>
          <p:nvPr/>
        </p:nvCxnSpPr>
        <p:spPr>
          <a:xfrm flipV="1">
            <a:off x="1567246" y="3874655"/>
            <a:ext cx="0" cy="1620000"/>
          </a:xfrm>
          <a:prstGeom prst="line">
            <a:avLst/>
          </a:prstGeom>
          <a:ln w="31750">
            <a:solidFill>
              <a:srgbClr val="336600"/>
            </a:solidFill>
          </a:ln>
        </p:spPr>
        <p:style>
          <a:lnRef idx="1">
            <a:schemeClr val="accent1"/>
          </a:lnRef>
          <a:fillRef idx="0">
            <a:schemeClr val="accent1"/>
          </a:fillRef>
          <a:effectRef idx="0">
            <a:schemeClr val="accent1"/>
          </a:effectRef>
          <a:fontRef idx="minor">
            <a:schemeClr val="tx1"/>
          </a:fontRef>
        </p:style>
      </p:cxnSp>
      <p:cxnSp>
        <p:nvCxnSpPr>
          <p:cNvPr id="123" name="Conector reto 122"/>
          <p:cNvCxnSpPr/>
          <p:nvPr/>
        </p:nvCxnSpPr>
        <p:spPr>
          <a:xfrm flipV="1">
            <a:off x="1567135" y="5480401"/>
            <a:ext cx="2124000" cy="406"/>
          </a:xfrm>
          <a:prstGeom prst="line">
            <a:avLst/>
          </a:prstGeom>
          <a:ln w="31750">
            <a:solidFill>
              <a:srgbClr val="336600"/>
            </a:solidFill>
          </a:ln>
        </p:spPr>
        <p:style>
          <a:lnRef idx="1">
            <a:schemeClr val="accent1"/>
          </a:lnRef>
          <a:fillRef idx="0">
            <a:schemeClr val="accent1"/>
          </a:fillRef>
          <a:effectRef idx="0">
            <a:schemeClr val="accent1"/>
          </a:effectRef>
          <a:fontRef idx="minor">
            <a:schemeClr val="tx1"/>
          </a:fontRef>
        </p:style>
      </p:cxnSp>
      <p:cxnSp>
        <p:nvCxnSpPr>
          <p:cNvPr id="124" name="Conector reto 123"/>
          <p:cNvCxnSpPr/>
          <p:nvPr/>
        </p:nvCxnSpPr>
        <p:spPr>
          <a:xfrm flipV="1">
            <a:off x="2133903" y="3854450"/>
            <a:ext cx="0" cy="1296000"/>
          </a:xfrm>
          <a:prstGeom prst="line">
            <a:avLst/>
          </a:prstGeom>
          <a:ln w="31750">
            <a:solidFill>
              <a:srgbClr val="8BEE06"/>
            </a:solidFill>
          </a:ln>
        </p:spPr>
        <p:style>
          <a:lnRef idx="1">
            <a:schemeClr val="accent1"/>
          </a:lnRef>
          <a:fillRef idx="0">
            <a:schemeClr val="accent1"/>
          </a:fillRef>
          <a:effectRef idx="0">
            <a:schemeClr val="accent1"/>
          </a:effectRef>
          <a:fontRef idx="minor">
            <a:schemeClr val="tx1"/>
          </a:fontRef>
        </p:style>
      </p:cxnSp>
      <p:cxnSp>
        <p:nvCxnSpPr>
          <p:cNvPr id="125" name="Conector reto 124"/>
          <p:cNvCxnSpPr/>
          <p:nvPr/>
        </p:nvCxnSpPr>
        <p:spPr>
          <a:xfrm flipV="1">
            <a:off x="2123555" y="5112203"/>
            <a:ext cx="2230732" cy="35065"/>
          </a:xfrm>
          <a:prstGeom prst="line">
            <a:avLst/>
          </a:prstGeom>
          <a:ln w="31750">
            <a:solidFill>
              <a:srgbClr val="8BEE06"/>
            </a:solidFill>
          </a:ln>
        </p:spPr>
        <p:style>
          <a:lnRef idx="1">
            <a:schemeClr val="accent1"/>
          </a:lnRef>
          <a:fillRef idx="0">
            <a:schemeClr val="accent1"/>
          </a:fillRef>
          <a:effectRef idx="0">
            <a:schemeClr val="accent1"/>
          </a:effectRef>
          <a:fontRef idx="minor">
            <a:schemeClr val="tx1"/>
          </a:fontRef>
        </p:style>
      </p:cxnSp>
      <p:cxnSp>
        <p:nvCxnSpPr>
          <p:cNvPr id="126" name="Conector reto 125"/>
          <p:cNvCxnSpPr/>
          <p:nvPr/>
        </p:nvCxnSpPr>
        <p:spPr>
          <a:xfrm flipV="1">
            <a:off x="3173713" y="2746904"/>
            <a:ext cx="0" cy="1367896"/>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Conector reto 126"/>
          <p:cNvCxnSpPr/>
          <p:nvPr/>
        </p:nvCxnSpPr>
        <p:spPr>
          <a:xfrm flipV="1">
            <a:off x="1088560" y="2746684"/>
            <a:ext cx="2088000" cy="406"/>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0" name="Espaço Reservado para Conteúdo 2"/>
          <p:cNvSpPr txBox="1">
            <a:spLocks/>
          </p:cNvSpPr>
          <p:nvPr/>
        </p:nvSpPr>
        <p:spPr>
          <a:xfrm>
            <a:off x="3628572" y="2486583"/>
            <a:ext cx="2960914" cy="168491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3500" b="1" dirty="0">
                <a:solidFill>
                  <a:srgbClr val="008080"/>
                </a:solidFill>
              </a:rPr>
              <a:t>234 </a:t>
            </a:r>
          </a:p>
          <a:p>
            <a:pPr marL="0" indent="0">
              <a:lnSpc>
                <a:spcPct val="100000"/>
              </a:lnSpc>
              <a:spcBef>
                <a:spcPts val="0"/>
              </a:spcBef>
              <a:buNone/>
            </a:pPr>
            <a:r>
              <a:rPr lang="pt-BR" sz="1500" b="1" dirty="0">
                <a:solidFill>
                  <a:schemeClr val="bg1">
                    <a:lumMod val="50000"/>
                  </a:schemeClr>
                </a:solidFill>
              </a:rPr>
              <a:t>Ações de </a:t>
            </a:r>
          </a:p>
          <a:p>
            <a:pPr marL="0" indent="0">
              <a:lnSpc>
                <a:spcPct val="100000"/>
              </a:lnSpc>
              <a:spcBef>
                <a:spcPts val="0"/>
              </a:spcBef>
              <a:buNone/>
            </a:pPr>
            <a:r>
              <a:rPr lang="pt-BR" sz="1600" b="1" dirty="0">
                <a:solidFill>
                  <a:schemeClr val="bg1">
                    <a:lumMod val="50000"/>
                  </a:schemeClr>
                </a:solidFill>
              </a:rPr>
              <a:t>PROCEDIMENTOS ADMINISTRATIVOS</a:t>
            </a:r>
          </a:p>
        </p:txBody>
      </p:sp>
      <p:grpSp>
        <p:nvGrpSpPr>
          <p:cNvPr id="2" name="Grupo 140"/>
          <p:cNvGrpSpPr/>
          <p:nvPr/>
        </p:nvGrpSpPr>
        <p:grpSpPr>
          <a:xfrm>
            <a:off x="507917" y="843943"/>
            <a:ext cx="1066431" cy="971308"/>
            <a:chOff x="2345908" y="3723781"/>
            <a:chExt cx="3814119" cy="2833816"/>
          </a:xfrm>
        </p:grpSpPr>
        <p:sp>
          <p:nvSpPr>
            <p:cNvPr id="142" name="Elipse 141"/>
            <p:cNvSpPr/>
            <p:nvPr/>
          </p:nvSpPr>
          <p:spPr>
            <a:xfrm>
              <a:off x="2345908" y="3723781"/>
              <a:ext cx="3814119" cy="2833816"/>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3" name="Imagem 142"/>
            <p:cNvPicPr>
              <a:picLocks noChangeAspect="1"/>
            </p:cNvPicPr>
            <p:nvPr/>
          </p:nvPicPr>
          <p:blipFill rotWithShape="1">
            <a:blip r:embed="rId4" cstate="print"/>
            <a:srcRect l="19054" t="32553" r="50405" b="22162"/>
            <a:stretch/>
          </p:blipFill>
          <p:spPr>
            <a:xfrm>
              <a:off x="2706521" y="3802360"/>
              <a:ext cx="3209149" cy="2676658"/>
            </a:xfrm>
            <a:prstGeom prst="rect">
              <a:avLst/>
            </a:prstGeom>
          </p:spPr>
        </p:pic>
      </p:grpSp>
      <p:sp>
        <p:nvSpPr>
          <p:cNvPr id="144" name="Espaço Reservado para Conteúdo 2"/>
          <p:cNvSpPr txBox="1">
            <a:spLocks/>
          </p:cNvSpPr>
          <p:nvPr/>
        </p:nvSpPr>
        <p:spPr>
          <a:xfrm>
            <a:off x="1365738" y="1184480"/>
            <a:ext cx="3307863" cy="600777"/>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2000" b="1" dirty="0">
                <a:solidFill>
                  <a:srgbClr val="008080"/>
                </a:solidFill>
              </a:rPr>
              <a:t>AÇÕES DA CEP/AL</a:t>
            </a:r>
          </a:p>
        </p:txBody>
      </p:sp>
      <p:sp>
        <p:nvSpPr>
          <p:cNvPr id="148" name="Espaço Reservado para Conteúdo 2"/>
          <p:cNvSpPr txBox="1">
            <a:spLocks/>
          </p:cNvSpPr>
          <p:nvPr/>
        </p:nvSpPr>
        <p:spPr>
          <a:xfrm>
            <a:off x="390312" y="2472031"/>
            <a:ext cx="3288190" cy="24803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b="1" dirty="0">
                <a:solidFill>
                  <a:schemeClr val="tx1">
                    <a:lumMod val="50000"/>
                    <a:lumOff val="50000"/>
                  </a:schemeClr>
                </a:solidFill>
              </a:rPr>
              <a:t>CANCELAMENTO DE RRT</a:t>
            </a:r>
          </a:p>
          <a:p>
            <a:pPr marL="0" indent="0" algn="ctr">
              <a:lnSpc>
                <a:spcPct val="100000"/>
              </a:lnSpc>
              <a:spcBef>
                <a:spcPts val="0"/>
              </a:spcBef>
              <a:buNone/>
            </a:pPr>
            <a:endParaRPr lang="pt-BR" b="1" dirty="0">
              <a:solidFill>
                <a:schemeClr val="tx1">
                  <a:lumMod val="50000"/>
                  <a:lumOff val="50000"/>
                </a:schemeClr>
              </a:solidFill>
            </a:endParaRPr>
          </a:p>
        </p:txBody>
      </p:sp>
      <p:sp>
        <p:nvSpPr>
          <p:cNvPr id="149" name="Espaço Reservado para Conteúdo 2"/>
          <p:cNvSpPr txBox="1">
            <a:spLocks/>
          </p:cNvSpPr>
          <p:nvPr/>
        </p:nvSpPr>
        <p:spPr>
          <a:xfrm>
            <a:off x="4852583" y="843815"/>
            <a:ext cx="4806674" cy="941443"/>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1400" b="1" dirty="0">
                <a:solidFill>
                  <a:schemeClr val="bg1">
                    <a:lumMod val="50000"/>
                  </a:schemeClr>
                </a:solidFill>
              </a:rPr>
              <a:t>OBJETIVO ESTRATÉGICO:</a:t>
            </a:r>
          </a:p>
          <a:p>
            <a:pPr marL="0" indent="0" algn="ctr">
              <a:lnSpc>
                <a:spcPct val="100000"/>
              </a:lnSpc>
              <a:spcBef>
                <a:spcPts val="0"/>
              </a:spcBef>
              <a:buNone/>
            </a:pPr>
            <a:r>
              <a:rPr lang="pt-BR" sz="1400" b="1" dirty="0">
                <a:solidFill>
                  <a:schemeClr val="bg1">
                    <a:lumMod val="50000"/>
                  </a:schemeClr>
                </a:solidFill>
              </a:rPr>
              <a:t>Tornar a </a:t>
            </a:r>
            <a:r>
              <a:rPr lang="pt-BR" sz="1400" b="1" dirty="0">
                <a:solidFill>
                  <a:srgbClr val="008080"/>
                </a:solidFill>
              </a:rPr>
              <a:t>fiscalização um vetor de melhoria </a:t>
            </a:r>
            <a:r>
              <a:rPr lang="pt-BR" sz="1400" b="1" dirty="0">
                <a:solidFill>
                  <a:schemeClr val="bg1">
                    <a:lumMod val="50000"/>
                  </a:schemeClr>
                </a:solidFill>
              </a:rPr>
              <a:t>do exercício da Arquitetura e Urbanismo</a:t>
            </a:r>
          </a:p>
        </p:txBody>
      </p:sp>
      <p:sp>
        <p:nvSpPr>
          <p:cNvPr id="150" name="CaixaDeTexto 149">
            <a:extLst>
              <a:ext uri="{FF2B5EF4-FFF2-40B4-BE49-F238E27FC236}">
                <a16:creationId xmlns:a16="http://schemas.microsoft.com/office/drawing/2014/main" xmlns="" id="{8C46D093-871C-4EBA-8104-D542221ED260}"/>
              </a:ext>
            </a:extLst>
          </p:cNvPr>
          <p:cNvSpPr txBox="1"/>
          <p:nvPr/>
        </p:nvSpPr>
        <p:spPr>
          <a:xfrm>
            <a:off x="6358531" y="1857099"/>
            <a:ext cx="2727411" cy="2339102"/>
          </a:xfrm>
          <a:prstGeom prst="rect">
            <a:avLst/>
          </a:prstGeom>
          <a:solidFill>
            <a:schemeClr val="accent5">
              <a:lumMod val="75000"/>
            </a:schemeClr>
          </a:solid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INDICADOR  1</a:t>
            </a:r>
            <a:br>
              <a:rPr lang="pt-BR" sz="1400" b="1" dirty="0">
                <a:solidFill>
                  <a:schemeClr val="bg1"/>
                </a:solidFill>
                <a:latin typeface="Arial" panose="020B0604020202020204" pitchFamily="34" charset="0"/>
                <a:cs typeface="Arial" panose="020B0604020202020204" pitchFamily="34" charset="0"/>
              </a:rPr>
            </a:br>
            <a:r>
              <a:rPr lang="pt-BR" sz="1400" b="1" dirty="0">
                <a:solidFill>
                  <a:schemeClr val="bg1"/>
                </a:solidFill>
                <a:latin typeface="Arial" panose="020B0604020202020204" pitchFamily="34" charset="0"/>
                <a:cs typeface="Arial" panose="020B0604020202020204" pitchFamily="34" charset="0"/>
              </a:rPr>
              <a:t>Índice de capacidade de fiscalização (%)</a:t>
            </a:r>
          </a:p>
          <a:p>
            <a:pPr algn="just"/>
            <a:r>
              <a:rPr lang="pt-BR" sz="1400" dirty="0">
                <a:solidFill>
                  <a:schemeClr val="bg1"/>
                </a:solidFill>
                <a:latin typeface="Arial" panose="020B0604020202020204" pitchFamily="34" charset="0"/>
                <a:cs typeface="Arial" panose="020B0604020202020204" pitchFamily="34" charset="0"/>
              </a:rPr>
              <a:t/>
            </a:r>
            <a:br>
              <a:rPr lang="pt-BR" sz="1400" dirty="0">
                <a:solidFill>
                  <a:schemeClr val="bg1"/>
                </a:solidFill>
                <a:latin typeface="Arial" panose="020B0604020202020204" pitchFamily="34" charset="0"/>
                <a:cs typeface="Arial" panose="020B0604020202020204" pitchFamily="34" charset="0"/>
              </a:rPr>
            </a:br>
            <a:r>
              <a:rPr lang="pt-BR" sz="1000" dirty="0">
                <a:solidFill>
                  <a:schemeClr val="bg1"/>
                </a:solidFill>
                <a:latin typeface="Arial" panose="020B0604020202020204" pitchFamily="34" charset="0"/>
                <a:cs typeface="Arial" panose="020B0604020202020204" pitchFamily="34" charset="0"/>
              </a:rPr>
              <a:t>Como meta, o CAU tinha traçado 38% para 2019.  Alcançamos 24,5% apenas. O CAU/AL possui apenas 01 fiscal, para atender 3,2 milhões de habitantes em 102 municípios. Em 2019, foi priorizado mais visitas a municípios, com ações educativas e de articulações com prefeituras, isso impacta diretamente no tempo disponível para atuação direta em construções. </a:t>
            </a:r>
          </a:p>
        </p:txBody>
      </p:sp>
      <p:pic>
        <p:nvPicPr>
          <p:cNvPr id="151" name="Imagem 150">
            <a:extLst>
              <a:ext uri="{FF2B5EF4-FFF2-40B4-BE49-F238E27FC236}">
                <a16:creationId xmlns:a16="http://schemas.microsoft.com/office/drawing/2014/main" xmlns="" id="{A30F28C4-D211-4197-B932-8A054B519B42}"/>
              </a:ext>
            </a:extLst>
          </p:cNvPr>
          <p:cNvPicPr>
            <a:picLocks noChangeAspect="1"/>
          </p:cNvPicPr>
          <p:nvPr/>
        </p:nvPicPr>
        <p:blipFill rotWithShape="1">
          <a:blip r:embed="rId5" cstate="print"/>
          <a:srcRect l="34599" t="47924" r="56769" b="35724"/>
          <a:stretch/>
        </p:blipFill>
        <p:spPr>
          <a:xfrm>
            <a:off x="4586994" y="2490069"/>
            <a:ext cx="768777" cy="819188"/>
          </a:xfrm>
          <a:prstGeom prst="rect">
            <a:avLst/>
          </a:prstGeom>
        </p:spPr>
      </p:pic>
      <p:sp>
        <p:nvSpPr>
          <p:cNvPr id="25" name="objeto 7" descr="Retângulo bege">
            <a:extLst>
              <a:ext uri="{FF2B5EF4-FFF2-40B4-BE49-F238E27FC236}">
                <a16:creationId xmlns:a16="http://schemas.microsoft.com/office/drawing/2014/main" xmlns="" id="{1185C7A9-8E52-408E-B19E-E5A1EB33971B}"/>
              </a:ext>
            </a:extLst>
          </p:cNvPr>
          <p:cNvSpPr/>
          <p:nvPr/>
        </p:nvSpPr>
        <p:spPr bwMode="white">
          <a:xfrm flipV="1">
            <a:off x="0" y="610678"/>
            <a:ext cx="9906000" cy="1640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26" name="Espaço Reservado para Número de Slide 25"/>
          <p:cNvSpPr>
            <a:spLocks noGrp="1"/>
          </p:cNvSpPr>
          <p:nvPr>
            <p:ph type="sldNum" sz="quarter" idx="12"/>
          </p:nvPr>
        </p:nvSpPr>
        <p:spPr/>
        <p:txBody>
          <a:bodyPr/>
          <a:lstStyle/>
          <a:p>
            <a:pPr rtl="0"/>
            <a:fld id="{5A4A7955-6230-48B4-BD8B-A7C460F75945}" type="slidenum">
              <a:rPr lang="pt-BR" noProof="0" smtClean="0"/>
              <a:pPr rtl="0"/>
              <a:t>29</a:t>
            </a:fld>
            <a:endParaRPr lang="pt-BR" noProof="0"/>
          </a:p>
        </p:txBody>
      </p:sp>
    </p:spTree>
    <p:extLst>
      <p:ext uri="{BB962C8B-B14F-4D97-AF65-F5344CB8AC3E}">
        <p14:creationId xmlns:p14="http://schemas.microsoft.com/office/powerpoint/2010/main" xmlns="" val="3985207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37100" y="307828"/>
            <a:ext cx="5452201"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Sumário</a:t>
            </a:r>
          </a:p>
        </p:txBody>
      </p:sp>
      <p:sp>
        <p:nvSpPr>
          <p:cNvPr id="40" name="Espaço Reservado para Conteúdo 13">
            <a:extLst>
              <a:ext uri="{FF2B5EF4-FFF2-40B4-BE49-F238E27FC236}">
                <a16:creationId xmlns:a16="http://schemas.microsoft.com/office/drawing/2014/main" xmlns="" id="{24388ADA-CDF9-4107-A2B4-3EABCC376022}"/>
              </a:ext>
            </a:extLst>
          </p:cNvPr>
          <p:cNvSpPr>
            <a:spLocks noGrp="1"/>
          </p:cNvSpPr>
          <p:nvPr>
            <p:ph idx="1"/>
          </p:nvPr>
        </p:nvSpPr>
        <p:spPr>
          <a:xfrm>
            <a:off x="594537" y="1090466"/>
            <a:ext cx="6377763" cy="4351338"/>
          </a:xfrm>
        </p:spPr>
        <p:txBody>
          <a:bodyPr rtlCol="0">
            <a:normAutofit fontScale="85000" lnSpcReduction="10000"/>
          </a:bodyPr>
          <a:lstStyle/>
          <a:p>
            <a:pPr marL="0" indent="0">
              <a:lnSpc>
                <a:spcPct val="150000"/>
              </a:lnSpc>
              <a:buNone/>
            </a:pPr>
            <a:r>
              <a:rPr lang="pt-BR" sz="2000" b="1" dirty="0">
                <a:solidFill>
                  <a:schemeClr val="tx2">
                    <a:lumMod val="75000"/>
                  </a:schemeClr>
                </a:solidFill>
                <a:latin typeface="Arial" panose="020B0604020202020204" pitchFamily="34" charset="0"/>
                <a:cs typeface="Arial" panose="020B0604020202020204" pitchFamily="34" charset="0"/>
              </a:rPr>
              <a:t>Mensagem do Presidente</a:t>
            </a:r>
          </a:p>
          <a:p>
            <a:pPr marL="0" indent="0">
              <a:lnSpc>
                <a:spcPct val="150000"/>
              </a:lnSpc>
              <a:buNone/>
            </a:pPr>
            <a:r>
              <a:rPr lang="pt-BR" sz="2000" b="1" dirty="0">
                <a:solidFill>
                  <a:schemeClr val="tx2">
                    <a:lumMod val="75000"/>
                  </a:schemeClr>
                </a:solidFill>
                <a:latin typeface="Arial" panose="020B0604020202020204" pitchFamily="34" charset="0"/>
                <a:cs typeface="Arial" panose="020B0604020202020204" pitchFamily="34" charset="0"/>
              </a:rPr>
              <a:t>1. Visão Geral Organizacional e Ambiente Externo</a:t>
            </a:r>
          </a:p>
          <a:p>
            <a:pPr marL="0" lvl="1" indent="0">
              <a:lnSpc>
                <a:spcPct val="150000"/>
              </a:lnSpc>
              <a:spcBef>
                <a:spcPts val="1000"/>
              </a:spcBef>
              <a:buNone/>
            </a:pPr>
            <a:r>
              <a:rPr lang="pt-BR" sz="2000" b="1" dirty="0">
                <a:solidFill>
                  <a:schemeClr val="tx2">
                    <a:lumMod val="75000"/>
                  </a:schemeClr>
                </a:solidFill>
                <a:latin typeface="Arial" panose="020B0604020202020204" pitchFamily="34" charset="0"/>
                <a:cs typeface="Arial" panose="020B0604020202020204" pitchFamily="34" charset="0"/>
              </a:rPr>
              <a:t>2. Governança, Estratégia e Alocação de Recursos</a:t>
            </a:r>
          </a:p>
          <a:p>
            <a:pPr marL="0" lvl="1" indent="0">
              <a:lnSpc>
                <a:spcPct val="150000"/>
              </a:lnSpc>
              <a:spcBef>
                <a:spcPts val="1000"/>
              </a:spcBef>
              <a:buNone/>
            </a:pPr>
            <a:r>
              <a:rPr lang="pt-BR" sz="2000" b="1" dirty="0">
                <a:solidFill>
                  <a:schemeClr val="tx2">
                    <a:lumMod val="75000"/>
                  </a:schemeClr>
                </a:solidFill>
                <a:latin typeface="Arial" panose="020B0604020202020204" pitchFamily="34" charset="0"/>
                <a:cs typeface="Arial" panose="020B0604020202020204" pitchFamily="34" charset="0"/>
              </a:rPr>
              <a:t>3. Riscos, Oportunidades e Perspectivas</a:t>
            </a:r>
          </a:p>
          <a:p>
            <a:pPr marL="0" lvl="1" indent="0">
              <a:lnSpc>
                <a:spcPct val="150000"/>
              </a:lnSpc>
              <a:spcBef>
                <a:spcPts val="1000"/>
              </a:spcBef>
              <a:buNone/>
            </a:pPr>
            <a:r>
              <a:rPr lang="pt-BR" sz="2000" b="1" dirty="0">
                <a:solidFill>
                  <a:schemeClr val="tx2">
                    <a:lumMod val="75000"/>
                  </a:schemeClr>
                </a:solidFill>
                <a:latin typeface="Arial" panose="020B0604020202020204" pitchFamily="34" charset="0"/>
                <a:cs typeface="Arial" panose="020B0604020202020204" pitchFamily="34" charset="0"/>
              </a:rPr>
              <a:t>4. Resultados e Desempenho da Gestão</a:t>
            </a:r>
          </a:p>
          <a:p>
            <a:pPr marL="0" lvl="1" indent="0">
              <a:lnSpc>
                <a:spcPct val="150000"/>
              </a:lnSpc>
              <a:spcBef>
                <a:spcPts val="1000"/>
              </a:spcBef>
              <a:buNone/>
            </a:pPr>
            <a:r>
              <a:rPr lang="pt-BR" sz="2000" b="1" dirty="0">
                <a:solidFill>
                  <a:schemeClr val="tx2">
                    <a:lumMod val="75000"/>
                  </a:schemeClr>
                </a:solidFill>
                <a:latin typeface="Arial" panose="020B0604020202020204" pitchFamily="34" charset="0"/>
                <a:cs typeface="Arial" panose="020B0604020202020204" pitchFamily="34" charset="0"/>
              </a:rPr>
              <a:t>5. Alocação de Recursos e Áreas Especiais da Gestão</a:t>
            </a:r>
          </a:p>
          <a:p>
            <a:pPr marL="0" lvl="1" indent="0">
              <a:lnSpc>
                <a:spcPct val="150000"/>
              </a:lnSpc>
              <a:spcBef>
                <a:spcPts val="1000"/>
              </a:spcBef>
              <a:buNone/>
            </a:pPr>
            <a:r>
              <a:rPr lang="pt-BR" sz="2000" b="1" dirty="0">
                <a:solidFill>
                  <a:schemeClr val="tx2">
                    <a:lumMod val="75000"/>
                  </a:schemeClr>
                </a:solidFill>
                <a:latin typeface="Arial" panose="020B0604020202020204" pitchFamily="34" charset="0"/>
                <a:cs typeface="Arial" panose="020B0604020202020204" pitchFamily="34" charset="0"/>
              </a:rPr>
              <a:t>6. Informações Orçamentárias, Financeiras e Contábeis</a:t>
            </a:r>
          </a:p>
          <a:p>
            <a:pPr marL="0" lvl="1" indent="0">
              <a:lnSpc>
                <a:spcPct val="150000"/>
              </a:lnSpc>
              <a:spcBef>
                <a:spcPts val="1000"/>
              </a:spcBef>
              <a:buNone/>
            </a:pPr>
            <a:r>
              <a:rPr lang="pt-BR" sz="2000" b="1" dirty="0">
                <a:solidFill>
                  <a:schemeClr val="tx2">
                    <a:lumMod val="75000"/>
                  </a:schemeClr>
                </a:solidFill>
                <a:latin typeface="Arial" panose="020B0604020202020204" pitchFamily="34" charset="0"/>
                <a:cs typeface="Arial" panose="020B0604020202020204" pitchFamily="34" charset="0"/>
              </a:rPr>
              <a:t>7. Anexos e Apêndices</a:t>
            </a:r>
          </a:p>
          <a:p>
            <a:pPr marL="0" lvl="1" indent="0">
              <a:spcBef>
                <a:spcPts val="1000"/>
              </a:spcBef>
              <a:buNone/>
            </a:pPr>
            <a:endParaRPr lang="pt-BR" sz="2100" b="1" dirty="0">
              <a:solidFill>
                <a:schemeClr val="tx2">
                  <a:lumMod val="75000"/>
                </a:schemeClr>
              </a:solidFill>
              <a:latin typeface="Arial" panose="020B0604020202020204" pitchFamily="34" charset="0"/>
              <a:cs typeface="Arial" panose="020B0604020202020204" pitchFamily="34" charset="0"/>
            </a:endParaRPr>
          </a:p>
          <a:p>
            <a:pPr marL="0" lvl="1" indent="0">
              <a:spcBef>
                <a:spcPts val="1000"/>
              </a:spcBef>
              <a:buNone/>
            </a:pPr>
            <a:endParaRPr lang="pt-BR" sz="2100" dirty="0">
              <a:solidFill>
                <a:schemeClr val="tx2">
                  <a:lumMod val="75000"/>
                </a:schemeClr>
              </a:solidFill>
              <a:latin typeface="Arial" panose="020B0604020202020204" pitchFamily="34" charset="0"/>
              <a:cs typeface="Arial" panose="020B0604020202020204" pitchFamily="34" charset="0"/>
            </a:endParaRPr>
          </a:p>
          <a:p>
            <a:pPr marL="457200" lvl="1" indent="0">
              <a:buNone/>
            </a:pPr>
            <a:endParaRPr lang="pt-BR" sz="1300" dirty="0">
              <a:solidFill>
                <a:schemeClr val="tx2">
                  <a:lumMod val="75000"/>
                </a:schemeClr>
              </a:solidFill>
              <a:latin typeface="Arial" panose="020B0604020202020204" pitchFamily="34" charset="0"/>
              <a:cs typeface="Arial" panose="020B0604020202020204" pitchFamily="34" charset="0"/>
            </a:endParaRPr>
          </a:p>
        </p:txBody>
      </p:sp>
      <p:sp>
        <p:nvSpPr>
          <p:cNvPr id="39" name="objeto 7" descr="Retângulo bege">
            <a:extLst>
              <a:ext uri="{FF2B5EF4-FFF2-40B4-BE49-F238E27FC236}">
                <a16:creationId xmlns:a16="http://schemas.microsoft.com/office/drawing/2014/main" xmlns="" id="{1185C7A9-8E52-408E-B19E-E5A1EB33971B}"/>
              </a:ext>
            </a:extLst>
          </p:cNvPr>
          <p:cNvSpPr/>
          <p:nvPr/>
        </p:nvSpPr>
        <p:spPr bwMode="white">
          <a:xfrm flipV="1">
            <a:off x="0" y="888999"/>
            <a:ext cx="6934200" cy="6349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a:solidFill>
                <a:schemeClr val="tx2">
                  <a:lumMod val="50000"/>
                </a:schemeClr>
              </a:solidFill>
            </a:endParaRPr>
          </a:p>
        </p:txBody>
      </p:sp>
      <p:pic>
        <p:nvPicPr>
          <p:cNvPr id="6" name="Picture 2" descr="C:\Users\Rodrigo\OneDrive - CONSELHO DE ARQUITETURA E URBANISMO DE ALAGOAS CAU AL(1)\A - CAU-AL - DIVERSOS\PAPELARIA CAU_AL\Logos CAU-AL\CAU-AL-logo-negativo-03.jpg"/>
          <p:cNvPicPr>
            <a:picLocks noChangeAspect="1" noChangeArrowheads="1"/>
          </p:cNvPicPr>
          <p:nvPr/>
        </p:nvPicPr>
        <p:blipFill>
          <a:blip r:embed="rId3" cstate="print"/>
          <a:srcRect/>
          <a:stretch>
            <a:fillRect/>
          </a:stretch>
        </p:blipFill>
        <p:spPr bwMode="auto">
          <a:xfrm>
            <a:off x="6950075" y="0"/>
            <a:ext cx="2955925" cy="1239837"/>
          </a:xfrm>
          <a:prstGeom prst="rect">
            <a:avLst/>
          </a:prstGeom>
          <a:noFill/>
        </p:spPr>
      </p:pic>
      <p:sp>
        <p:nvSpPr>
          <p:cNvPr id="8" name="Espaço Reservado para Número de Slide 7"/>
          <p:cNvSpPr>
            <a:spLocks noGrp="1"/>
          </p:cNvSpPr>
          <p:nvPr>
            <p:ph type="sldNum" sz="quarter" idx="12"/>
          </p:nvPr>
        </p:nvSpPr>
        <p:spPr/>
        <p:txBody>
          <a:bodyPr/>
          <a:lstStyle/>
          <a:p>
            <a:pPr rtl="0"/>
            <a:fld id="{5A4A7955-6230-48B4-BD8B-A7C460F75945}" type="slidenum">
              <a:rPr lang="pt-BR" noProof="0" smtClean="0"/>
              <a:pPr rtl="0"/>
              <a:t>3</a:t>
            </a:fld>
            <a:endParaRPr lang="pt-BR" noProof="0"/>
          </a:p>
        </p:txBody>
      </p:sp>
    </p:spTree>
    <p:extLst>
      <p:ext uri="{BB962C8B-B14F-4D97-AF65-F5344CB8AC3E}">
        <p14:creationId xmlns:p14="http://schemas.microsoft.com/office/powerpoint/2010/main" xmlns="" val="34272362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ítulo 4">
            <a:extLst>
              <a:ext uri="{FF2B5EF4-FFF2-40B4-BE49-F238E27FC236}">
                <a16:creationId xmlns:a16="http://schemas.microsoft.com/office/drawing/2014/main" xmlns="" id="{16372197-24F4-4A72-8A24-3C3986A14DAE}"/>
              </a:ext>
            </a:extLst>
          </p:cNvPr>
          <p:cNvSpPr>
            <a:spLocks noGrp="1"/>
          </p:cNvSpPr>
          <p:nvPr>
            <p:ph type="title"/>
          </p:nvPr>
        </p:nvSpPr>
        <p:spPr>
          <a:xfrm>
            <a:off x="457237" y="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Fiscalização</a:t>
            </a:r>
          </a:p>
        </p:txBody>
      </p:sp>
      <p:grpSp>
        <p:nvGrpSpPr>
          <p:cNvPr id="2" name="Grupo 24"/>
          <p:cNvGrpSpPr/>
          <p:nvPr/>
        </p:nvGrpSpPr>
        <p:grpSpPr>
          <a:xfrm>
            <a:off x="548907" y="899063"/>
            <a:ext cx="1064397" cy="965228"/>
            <a:chOff x="2801766" y="3607165"/>
            <a:chExt cx="3814119" cy="2833816"/>
          </a:xfrm>
        </p:grpSpPr>
        <p:sp>
          <p:nvSpPr>
            <p:cNvPr id="26" name="Elipse 25"/>
            <p:cNvSpPr/>
            <p:nvPr/>
          </p:nvSpPr>
          <p:spPr>
            <a:xfrm>
              <a:off x="2801766" y="3607165"/>
              <a:ext cx="3814119" cy="283381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7" name="Imagem 26"/>
            <p:cNvPicPr>
              <a:picLocks noChangeAspect="1"/>
            </p:cNvPicPr>
            <p:nvPr/>
          </p:nvPicPr>
          <p:blipFill rotWithShape="1">
            <a:blip r:embed="rId3" cstate="print"/>
            <a:srcRect l="20203" t="35796" r="55473" b="26246"/>
            <a:stretch/>
          </p:blipFill>
          <p:spPr>
            <a:xfrm>
              <a:off x="3481387" y="3946655"/>
              <a:ext cx="2454875" cy="2154835"/>
            </a:xfrm>
            <a:prstGeom prst="rect">
              <a:avLst/>
            </a:prstGeom>
          </p:spPr>
        </p:pic>
      </p:grpSp>
      <p:sp>
        <p:nvSpPr>
          <p:cNvPr id="28" name="Retângulo 27"/>
          <p:cNvSpPr/>
          <p:nvPr/>
        </p:nvSpPr>
        <p:spPr>
          <a:xfrm>
            <a:off x="1611085" y="1988459"/>
            <a:ext cx="5892798" cy="40857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29" name="Espaço Reservado para Conteúdo 7"/>
          <p:cNvGraphicFramePr>
            <a:graphicFrameLocks noGrp="1"/>
          </p:cNvGraphicFramePr>
          <p:nvPr>
            <p:ph sz="half" idx="1"/>
            <p:extLst>
              <p:ext uri="{D42A27DB-BD31-4B8C-83A1-F6EECF244321}">
                <p14:modId xmlns:p14="http://schemas.microsoft.com/office/powerpoint/2010/main" xmlns="" val="3326548941"/>
              </p:ext>
            </p:extLst>
          </p:nvPr>
        </p:nvGraphicFramePr>
        <p:xfrm>
          <a:off x="4893216" y="2666089"/>
          <a:ext cx="7603581" cy="4525740"/>
        </p:xfrm>
        <a:graphic>
          <a:graphicData uri="http://schemas.openxmlformats.org/drawingml/2006/chart">
            <c:chart xmlns:c="http://schemas.openxmlformats.org/drawingml/2006/chart" xmlns:r="http://schemas.openxmlformats.org/officeDocument/2006/relationships" r:id="rId4"/>
          </a:graphicData>
        </a:graphic>
      </p:graphicFrame>
      <p:pic>
        <p:nvPicPr>
          <p:cNvPr id="30" name="Imagem 29"/>
          <p:cNvPicPr>
            <a:picLocks noChangeAspect="1"/>
          </p:cNvPicPr>
          <p:nvPr/>
        </p:nvPicPr>
        <p:blipFill rotWithShape="1">
          <a:blip r:embed="rId5" cstate="print">
            <a:duotone>
              <a:prstClr val="black"/>
              <a:schemeClr val="accent3">
                <a:tint val="45000"/>
                <a:satMod val="400000"/>
              </a:schemeClr>
            </a:duotone>
          </a:blip>
          <a:srcRect l="86499" t="70476" r="5858" b="19746"/>
          <a:stretch/>
        </p:blipFill>
        <p:spPr>
          <a:xfrm rot="218575">
            <a:off x="2533445" y="2123137"/>
            <a:ext cx="1038822" cy="747565"/>
          </a:xfrm>
          <a:prstGeom prst="rect">
            <a:avLst/>
          </a:prstGeom>
        </p:spPr>
      </p:pic>
      <p:sp>
        <p:nvSpPr>
          <p:cNvPr id="31" name="Espaço Reservado para Conteúdo 2"/>
          <p:cNvSpPr txBox="1">
            <a:spLocks/>
          </p:cNvSpPr>
          <p:nvPr/>
        </p:nvSpPr>
        <p:spPr>
          <a:xfrm>
            <a:off x="1947111" y="2902949"/>
            <a:ext cx="2043104" cy="111605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1500" b="1" dirty="0">
                <a:solidFill>
                  <a:schemeClr val="tx1">
                    <a:lumMod val="50000"/>
                    <a:lumOff val="50000"/>
                  </a:schemeClr>
                </a:solidFill>
              </a:rPr>
              <a:t>Atendimentos</a:t>
            </a:r>
          </a:p>
        </p:txBody>
      </p:sp>
      <p:sp>
        <p:nvSpPr>
          <p:cNvPr id="32" name="Espaço Reservado para Conteúdo 2"/>
          <p:cNvSpPr txBox="1">
            <a:spLocks/>
          </p:cNvSpPr>
          <p:nvPr/>
        </p:nvSpPr>
        <p:spPr>
          <a:xfrm>
            <a:off x="1624514" y="3199125"/>
            <a:ext cx="2686226" cy="111605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2000" b="1" dirty="0">
                <a:solidFill>
                  <a:srgbClr val="008080"/>
                </a:solidFill>
              </a:rPr>
              <a:t>118</a:t>
            </a:r>
          </a:p>
          <a:p>
            <a:pPr marL="0" indent="0" algn="ctr">
              <a:lnSpc>
                <a:spcPct val="100000"/>
              </a:lnSpc>
              <a:spcBef>
                <a:spcPts val="0"/>
              </a:spcBef>
              <a:buNone/>
            </a:pPr>
            <a:r>
              <a:rPr lang="pt-BR" sz="1500" b="1" dirty="0">
                <a:solidFill>
                  <a:srgbClr val="008080"/>
                </a:solidFill>
              </a:rPr>
              <a:t>Assuntos atendidos</a:t>
            </a:r>
          </a:p>
          <a:p>
            <a:pPr marL="0" indent="0" algn="ctr">
              <a:lnSpc>
                <a:spcPct val="100000"/>
              </a:lnSpc>
              <a:spcBef>
                <a:spcPts val="0"/>
              </a:spcBef>
              <a:buNone/>
            </a:pPr>
            <a:r>
              <a:rPr lang="pt-BR" sz="1500" b="1" dirty="0">
                <a:solidFill>
                  <a:srgbClr val="008080"/>
                </a:solidFill>
              </a:rPr>
              <a:t>no setor da Fiscalização</a:t>
            </a:r>
          </a:p>
        </p:txBody>
      </p:sp>
      <p:sp>
        <p:nvSpPr>
          <p:cNvPr id="33" name="Espaço Reservado para Conteúdo 2"/>
          <p:cNvSpPr txBox="1">
            <a:spLocks/>
          </p:cNvSpPr>
          <p:nvPr/>
        </p:nvSpPr>
        <p:spPr>
          <a:xfrm>
            <a:off x="1809377" y="4236880"/>
            <a:ext cx="2043104"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a:solidFill>
                  <a:schemeClr val="tx1">
                    <a:lumMod val="50000"/>
                    <a:lumOff val="50000"/>
                  </a:schemeClr>
                </a:solidFill>
              </a:rPr>
              <a:t>1. Assuntos diversos</a:t>
            </a:r>
          </a:p>
        </p:txBody>
      </p:sp>
      <p:sp>
        <p:nvSpPr>
          <p:cNvPr id="34" name="Espaço Reservado para Conteúdo 2"/>
          <p:cNvSpPr txBox="1">
            <a:spLocks/>
          </p:cNvSpPr>
          <p:nvPr/>
        </p:nvSpPr>
        <p:spPr>
          <a:xfrm>
            <a:off x="1809377" y="4484913"/>
            <a:ext cx="3749592" cy="27089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a:solidFill>
                  <a:schemeClr val="tx1">
                    <a:lumMod val="50000"/>
                    <a:lumOff val="50000"/>
                  </a:schemeClr>
                </a:solidFill>
              </a:rPr>
              <a:t>2. Def. Notificações Preventivas – N.P&gt;</a:t>
            </a:r>
          </a:p>
          <a:p>
            <a:pPr marL="0" indent="0">
              <a:lnSpc>
                <a:spcPct val="100000"/>
              </a:lnSpc>
              <a:spcBef>
                <a:spcPts val="0"/>
              </a:spcBef>
              <a:buNone/>
            </a:pPr>
            <a:endParaRPr lang="pt-BR" b="1" dirty="0">
              <a:solidFill>
                <a:schemeClr val="tx1">
                  <a:lumMod val="50000"/>
                  <a:lumOff val="50000"/>
                </a:schemeClr>
              </a:solidFill>
            </a:endParaRPr>
          </a:p>
        </p:txBody>
      </p:sp>
      <p:sp>
        <p:nvSpPr>
          <p:cNvPr id="35" name="Espaço Reservado para Conteúdo 2"/>
          <p:cNvSpPr txBox="1">
            <a:spLocks/>
          </p:cNvSpPr>
          <p:nvPr/>
        </p:nvSpPr>
        <p:spPr>
          <a:xfrm>
            <a:off x="1809377" y="4730935"/>
            <a:ext cx="2951306" cy="21843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a:solidFill>
                  <a:schemeClr val="tx1">
                    <a:lumMod val="50000"/>
                    <a:lumOff val="50000"/>
                  </a:schemeClr>
                </a:solidFill>
              </a:rPr>
              <a:t>3. Defesas de Auto de Infração – </a:t>
            </a:r>
            <a:r>
              <a:rPr lang="pt-BR" b="1" dirty="0" err="1">
                <a:solidFill>
                  <a:schemeClr val="tx1">
                    <a:lumMod val="50000"/>
                    <a:lumOff val="50000"/>
                  </a:schemeClr>
                </a:solidFill>
              </a:rPr>
              <a:t>A.I.</a:t>
            </a:r>
            <a:endParaRPr lang="pt-BR" b="1" dirty="0">
              <a:solidFill>
                <a:schemeClr val="tx1">
                  <a:lumMod val="50000"/>
                  <a:lumOff val="50000"/>
                </a:schemeClr>
              </a:solidFill>
            </a:endParaRPr>
          </a:p>
        </p:txBody>
      </p:sp>
      <p:sp>
        <p:nvSpPr>
          <p:cNvPr id="36" name="Espaço Reservado para Conteúdo 2"/>
          <p:cNvSpPr txBox="1">
            <a:spLocks/>
          </p:cNvSpPr>
          <p:nvPr/>
        </p:nvSpPr>
        <p:spPr>
          <a:xfrm>
            <a:off x="1809377" y="5009892"/>
            <a:ext cx="2043104" cy="27722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a:solidFill>
                  <a:schemeClr val="tx1">
                    <a:lumMod val="50000"/>
                    <a:lumOff val="50000"/>
                  </a:schemeClr>
                </a:solidFill>
              </a:rPr>
              <a:t>4. RRT Extemporâneo</a:t>
            </a:r>
          </a:p>
        </p:txBody>
      </p:sp>
      <p:sp>
        <p:nvSpPr>
          <p:cNvPr id="37" name="Espaço Reservado para Conteúdo 2"/>
          <p:cNvSpPr txBox="1">
            <a:spLocks/>
          </p:cNvSpPr>
          <p:nvPr/>
        </p:nvSpPr>
        <p:spPr>
          <a:xfrm>
            <a:off x="1809377" y="5253577"/>
            <a:ext cx="2748106" cy="26185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b="1" dirty="0">
                <a:solidFill>
                  <a:schemeClr val="tx1">
                    <a:lumMod val="50000"/>
                    <a:lumOff val="50000"/>
                  </a:schemeClr>
                </a:solidFill>
              </a:rPr>
              <a:t>5. Ritos processuais – </a:t>
            </a:r>
            <a:r>
              <a:rPr lang="pt-BR" b="1" dirty="0" err="1">
                <a:solidFill>
                  <a:schemeClr val="tx1">
                    <a:lumMod val="50000"/>
                    <a:lumOff val="50000"/>
                  </a:schemeClr>
                </a:solidFill>
              </a:rPr>
              <a:t>A.I.</a:t>
            </a:r>
            <a:endParaRPr lang="pt-BR" b="1" dirty="0">
              <a:solidFill>
                <a:schemeClr val="tx1">
                  <a:lumMod val="50000"/>
                  <a:lumOff val="50000"/>
                </a:schemeClr>
              </a:solidFill>
            </a:endParaRPr>
          </a:p>
        </p:txBody>
      </p:sp>
      <p:sp>
        <p:nvSpPr>
          <p:cNvPr id="52" name="Espaço Reservado para Conteúdo 2"/>
          <p:cNvSpPr txBox="1">
            <a:spLocks/>
          </p:cNvSpPr>
          <p:nvPr/>
        </p:nvSpPr>
        <p:spPr>
          <a:xfrm>
            <a:off x="1554423" y="981281"/>
            <a:ext cx="5876891" cy="111605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2000" b="1" dirty="0">
                <a:solidFill>
                  <a:srgbClr val="008080"/>
                </a:solidFill>
              </a:rPr>
              <a:t>AÇÕES DE ATENDIMENTO - FISCALIZAÇÃO</a:t>
            </a:r>
          </a:p>
        </p:txBody>
      </p:sp>
      <p:sp>
        <p:nvSpPr>
          <p:cNvPr id="19" name="objeto 7" descr="Retângulo bege">
            <a:extLst>
              <a:ext uri="{FF2B5EF4-FFF2-40B4-BE49-F238E27FC236}">
                <a16:creationId xmlns:a16="http://schemas.microsoft.com/office/drawing/2014/main" xmlns="" id="{1185C7A9-8E52-408E-B19E-E5A1EB33971B}"/>
              </a:ext>
            </a:extLst>
          </p:cNvPr>
          <p:cNvSpPr/>
          <p:nvPr/>
        </p:nvSpPr>
        <p:spPr bwMode="white">
          <a:xfrm flipV="1">
            <a:off x="0" y="610678"/>
            <a:ext cx="9906000" cy="1386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20" name="Espaço Reservado para Número de Slide 19"/>
          <p:cNvSpPr>
            <a:spLocks noGrp="1"/>
          </p:cNvSpPr>
          <p:nvPr>
            <p:ph type="sldNum" sz="quarter" idx="12"/>
          </p:nvPr>
        </p:nvSpPr>
        <p:spPr/>
        <p:txBody>
          <a:bodyPr/>
          <a:lstStyle/>
          <a:p>
            <a:pPr rtl="0"/>
            <a:fld id="{5A4A7955-6230-48B4-BD8B-A7C460F75945}" type="slidenum">
              <a:rPr lang="pt-BR" noProof="0" smtClean="0"/>
              <a:pPr rtl="0"/>
              <a:t>30</a:t>
            </a:fld>
            <a:endParaRPr lang="pt-BR" noProof="0"/>
          </a:p>
        </p:txBody>
      </p:sp>
    </p:spTree>
    <p:extLst>
      <p:ext uri="{BB962C8B-B14F-4D97-AF65-F5344CB8AC3E}">
        <p14:creationId xmlns:p14="http://schemas.microsoft.com/office/powerpoint/2010/main" xmlns="" val="39852075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457237" y="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Fiscalização</a:t>
            </a:r>
          </a:p>
        </p:txBody>
      </p:sp>
      <p:grpSp>
        <p:nvGrpSpPr>
          <p:cNvPr id="2" name="Grupo 22"/>
          <p:cNvGrpSpPr/>
          <p:nvPr/>
        </p:nvGrpSpPr>
        <p:grpSpPr>
          <a:xfrm>
            <a:off x="4341113" y="3808069"/>
            <a:ext cx="5564337" cy="3025013"/>
            <a:chOff x="0" y="2245489"/>
            <a:chExt cx="9144000" cy="4547446"/>
          </a:xfrm>
        </p:grpSpPr>
        <p:pic>
          <p:nvPicPr>
            <p:cNvPr id="18" name="Picture 2"/>
            <p:cNvPicPr>
              <a:picLocks noChangeAspect="1" noChangeArrowheads="1"/>
            </p:cNvPicPr>
            <p:nvPr/>
          </p:nvPicPr>
          <p:blipFill>
            <a:blip r:embed="rId3" cstate="print"/>
            <a:srcRect l="6052" t="8681" r="3075" b="10938"/>
            <a:stretch>
              <a:fillRect/>
            </a:stretch>
          </p:blipFill>
          <p:spPr bwMode="auto">
            <a:xfrm>
              <a:off x="0" y="2245489"/>
              <a:ext cx="9144000" cy="4547446"/>
            </a:xfrm>
            <a:prstGeom prst="rect">
              <a:avLst/>
            </a:prstGeom>
            <a:noFill/>
            <a:ln w="9525">
              <a:noFill/>
              <a:miter lim="800000"/>
              <a:headEnd/>
              <a:tailEnd/>
            </a:ln>
          </p:spPr>
        </p:pic>
        <p:sp>
          <p:nvSpPr>
            <p:cNvPr id="19" name="Forma livre 18"/>
            <p:cNvSpPr/>
            <p:nvPr/>
          </p:nvSpPr>
          <p:spPr>
            <a:xfrm>
              <a:off x="109016" y="2257425"/>
              <a:ext cx="8358709" cy="4514850"/>
            </a:xfrm>
            <a:custGeom>
              <a:avLst/>
              <a:gdLst>
                <a:gd name="connsiteX0" fmla="*/ 5284 w 8358709"/>
                <a:gd name="connsiteY0" fmla="*/ 1476375 h 4514850"/>
                <a:gd name="connsiteX1" fmla="*/ 5284 w 8358709"/>
                <a:gd name="connsiteY1" fmla="*/ 1476375 h 4514850"/>
                <a:gd name="connsiteX2" fmla="*/ 110059 w 8358709"/>
                <a:gd name="connsiteY2" fmla="*/ 1409700 h 4514850"/>
                <a:gd name="connsiteX3" fmla="*/ 138634 w 8358709"/>
                <a:gd name="connsiteY3" fmla="*/ 1390650 h 4514850"/>
                <a:gd name="connsiteX4" fmla="*/ 186259 w 8358709"/>
                <a:gd name="connsiteY4" fmla="*/ 1371600 h 4514850"/>
                <a:gd name="connsiteX5" fmla="*/ 224359 w 8358709"/>
                <a:gd name="connsiteY5" fmla="*/ 1333500 h 4514850"/>
                <a:gd name="connsiteX6" fmla="*/ 243409 w 8358709"/>
                <a:gd name="connsiteY6" fmla="*/ 1304925 h 4514850"/>
                <a:gd name="connsiteX7" fmla="*/ 262459 w 8358709"/>
                <a:gd name="connsiteY7" fmla="*/ 1209675 h 4514850"/>
                <a:gd name="connsiteX8" fmla="*/ 291034 w 8358709"/>
                <a:gd name="connsiteY8" fmla="*/ 1190625 h 4514850"/>
                <a:gd name="connsiteX9" fmla="*/ 300559 w 8358709"/>
                <a:gd name="connsiteY9" fmla="*/ 1162050 h 4514850"/>
                <a:gd name="connsiteX10" fmla="*/ 329134 w 8358709"/>
                <a:gd name="connsiteY10" fmla="*/ 1143000 h 4514850"/>
                <a:gd name="connsiteX11" fmla="*/ 357709 w 8358709"/>
                <a:gd name="connsiteY11" fmla="*/ 1114425 h 4514850"/>
                <a:gd name="connsiteX12" fmla="*/ 433909 w 8358709"/>
                <a:gd name="connsiteY12" fmla="*/ 1104900 h 4514850"/>
                <a:gd name="connsiteX13" fmla="*/ 462484 w 8358709"/>
                <a:gd name="connsiteY13" fmla="*/ 1076325 h 4514850"/>
                <a:gd name="connsiteX14" fmla="*/ 548209 w 8358709"/>
                <a:gd name="connsiteY14" fmla="*/ 1057275 h 4514850"/>
                <a:gd name="connsiteX15" fmla="*/ 576784 w 8358709"/>
                <a:gd name="connsiteY15" fmla="*/ 1038225 h 4514850"/>
                <a:gd name="connsiteX16" fmla="*/ 662509 w 8358709"/>
                <a:gd name="connsiteY16" fmla="*/ 1019175 h 4514850"/>
                <a:gd name="connsiteX17" fmla="*/ 691084 w 8358709"/>
                <a:gd name="connsiteY17" fmla="*/ 1009650 h 4514850"/>
                <a:gd name="connsiteX18" fmla="*/ 719659 w 8358709"/>
                <a:gd name="connsiteY18" fmla="*/ 981075 h 4514850"/>
                <a:gd name="connsiteX19" fmla="*/ 748234 w 8358709"/>
                <a:gd name="connsiteY19" fmla="*/ 962025 h 4514850"/>
                <a:gd name="connsiteX20" fmla="*/ 786334 w 8358709"/>
                <a:gd name="connsiteY20" fmla="*/ 904875 h 4514850"/>
                <a:gd name="connsiteX21" fmla="*/ 824434 w 8358709"/>
                <a:gd name="connsiteY21" fmla="*/ 819150 h 4514850"/>
                <a:gd name="connsiteX22" fmla="*/ 853009 w 8358709"/>
                <a:gd name="connsiteY22" fmla="*/ 800100 h 4514850"/>
                <a:gd name="connsiteX23" fmla="*/ 910159 w 8358709"/>
                <a:gd name="connsiteY23" fmla="*/ 714375 h 4514850"/>
                <a:gd name="connsiteX24" fmla="*/ 929209 w 8358709"/>
                <a:gd name="connsiteY24" fmla="*/ 685800 h 4514850"/>
                <a:gd name="connsiteX25" fmla="*/ 957784 w 8358709"/>
                <a:gd name="connsiteY25" fmla="*/ 695325 h 4514850"/>
                <a:gd name="connsiteX26" fmla="*/ 995884 w 8358709"/>
                <a:gd name="connsiteY26" fmla="*/ 695325 h 4514850"/>
                <a:gd name="connsiteX27" fmla="*/ 1053034 w 8358709"/>
                <a:gd name="connsiteY27" fmla="*/ 628650 h 4514850"/>
                <a:gd name="connsiteX28" fmla="*/ 1062559 w 8358709"/>
                <a:gd name="connsiteY28" fmla="*/ 590550 h 4514850"/>
                <a:gd name="connsiteX29" fmla="*/ 1081609 w 8358709"/>
                <a:gd name="connsiteY29" fmla="*/ 561975 h 4514850"/>
                <a:gd name="connsiteX30" fmla="*/ 1091134 w 8358709"/>
                <a:gd name="connsiteY30" fmla="*/ 533400 h 4514850"/>
                <a:gd name="connsiteX31" fmla="*/ 1100659 w 8358709"/>
                <a:gd name="connsiteY31" fmla="*/ 447675 h 4514850"/>
                <a:gd name="connsiteX32" fmla="*/ 1110184 w 8358709"/>
                <a:gd name="connsiteY32" fmla="*/ 419100 h 4514850"/>
                <a:gd name="connsiteX33" fmla="*/ 1148284 w 8358709"/>
                <a:gd name="connsiteY33" fmla="*/ 409575 h 4514850"/>
                <a:gd name="connsiteX34" fmla="*/ 1205434 w 8358709"/>
                <a:gd name="connsiteY34" fmla="*/ 371475 h 4514850"/>
                <a:gd name="connsiteX35" fmla="*/ 1234009 w 8358709"/>
                <a:gd name="connsiteY35" fmla="*/ 342900 h 4514850"/>
                <a:gd name="connsiteX36" fmla="*/ 1253059 w 8358709"/>
                <a:gd name="connsiteY36" fmla="*/ 314325 h 4514850"/>
                <a:gd name="connsiteX37" fmla="*/ 1281634 w 8358709"/>
                <a:gd name="connsiteY37" fmla="*/ 304800 h 4514850"/>
                <a:gd name="connsiteX38" fmla="*/ 1357834 w 8358709"/>
                <a:gd name="connsiteY38" fmla="*/ 419100 h 4514850"/>
                <a:gd name="connsiteX39" fmla="*/ 1386409 w 8358709"/>
                <a:gd name="connsiteY39" fmla="*/ 428625 h 4514850"/>
                <a:gd name="connsiteX40" fmla="*/ 1453084 w 8358709"/>
                <a:gd name="connsiteY40" fmla="*/ 466725 h 4514850"/>
                <a:gd name="connsiteX41" fmla="*/ 1510234 w 8358709"/>
                <a:gd name="connsiteY41" fmla="*/ 514350 h 4514850"/>
                <a:gd name="connsiteX42" fmla="*/ 1500709 w 8358709"/>
                <a:gd name="connsiteY42" fmla="*/ 542925 h 4514850"/>
                <a:gd name="connsiteX43" fmla="*/ 1481659 w 8358709"/>
                <a:gd name="connsiteY43" fmla="*/ 581025 h 4514850"/>
                <a:gd name="connsiteX44" fmla="*/ 1510234 w 8358709"/>
                <a:gd name="connsiteY44" fmla="*/ 590550 h 4514850"/>
                <a:gd name="connsiteX45" fmla="*/ 1538809 w 8358709"/>
                <a:gd name="connsiteY45" fmla="*/ 581025 h 4514850"/>
                <a:gd name="connsiteX46" fmla="*/ 1624534 w 8358709"/>
                <a:gd name="connsiteY46" fmla="*/ 609600 h 4514850"/>
                <a:gd name="connsiteX47" fmla="*/ 1653109 w 8358709"/>
                <a:gd name="connsiteY47" fmla="*/ 590550 h 4514850"/>
                <a:gd name="connsiteX48" fmla="*/ 1672159 w 8358709"/>
                <a:gd name="connsiteY48" fmla="*/ 561975 h 4514850"/>
                <a:gd name="connsiteX49" fmla="*/ 1729309 w 8358709"/>
                <a:gd name="connsiteY49" fmla="*/ 523875 h 4514850"/>
                <a:gd name="connsiteX50" fmla="*/ 1776934 w 8358709"/>
                <a:gd name="connsiteY50" fmla="*/ 533400 h 4514850"/>
                <a:gd name="connsiteX51" fmla="*/ 1900759 w 8358709"/>
                <a:gd name="connsiteY51" fmla="*/ 514350 h 4514850"/>
                <a:gd name="connsiteX52" fmla="*/ 1938859 w 8358709"/>
                <a:gd name="connsiteY52" fmla="*/ 523875 h 4514850"/>
                <a:gd name="connsiteX53" fmla="*/ 1996009 w 8358709"/>
                <a:gd name="connsiteY53" fmla="*/ 542925 h 4514850"/>
                <a:gd name="connsiteX54" fmla="*/ 2053159 w 8358709"/>
                <a:gd name="connsiteY54" fmla="*/ 581025 h 4514850"/>
                <a:gd name="connsiteX55" fmla="*/ 2072209 w 8358709"/>
                <a:gd name="connsiteY55" fmla="*/ 609600 h 4514850"/>
                <a:gd name="connsiteX56" fmla="*/ 2176984 w 8358709"/>
                <a:gd name="connsiteY56" fmla="*/ 619125 h 4514850"/>
                <a:gd name="connsiteX57" fmla="*/ 2205559 w 8358709"/>
                <a:gd name="connsiteY57" fmla="*/ 628650 h 4514850"/>
                <a:gd name="connsiteX58" fmla="*/ 2262709 w 8358709"/>
                <a:gd name="connsiteY58" fmla="*/ 666750 h 4514850"/>
                <a:gd name="connsiteX59" fmla="*/ 2319859 w 8358709"/>
                <a:gd name="connsiteY59" fmla="*/ 742950 h 4514850"/>
                <a:gd name="connsiteX60" fmla="*/ 2348434 w 8358709"/>
                <a:gd name="connsiteY60" fmla="*/ 762000 h 4514850"/>
                <a:gd name="connsiteX61" fmla="*/ 2367484 w 8358709"/>
                <a:gd name="connsiteY61" fmla="*/ 790575 h 4514850"/>
                <a:gd name="connsiteX62" fmla="*/ 2396059 w 8358709"/>
                <a:gd name="connsiteY62" fmla="*/ 800100 h 4514850"/>
                <a:gd name="connsiteX63" fmla="*/ 2434159 w 8358709"/>
                <a:gd name="connsiteY63" fmla="*/ 857250 h 4514850"/>
                <a:gd name="connsiteX64" fmla="*/ 2453209 w 8358709"/>
                <a:gd name="connsiteY64" fmla="*/ 885825 h 4514850"/>
                <a:gd name="connsiteX65" fmla="*/ 2519884 w 8358709"/>
                <a:gd name="connsiteY65" fmla="*/ 904875 h 4514850"/>
                <a:gd name="connsiteX66" fmla="*/ 2529409 w 8358709"/>
                <a:gd name="connsiteY66" fmla="*/ 990600 h 4514850"/>
                <a:gd name="connsiteX67" fmla="*/ 2577034 w 8358709"/>
                <a:gd name="connsiteY67" fmla="*/ 1000125 h 4514850"/>
                <a:gd name="connsiteX68" fmla="*/ 2605609 w 8358709"/>
                <a:gd name="connsiteY68" fmla="*/ 1019175 h 4514850"/>
                <a:gd name="connsiteX69" fmla="*/ 2653234 w 8358709"/>
                <a:gd name="connsiteY69" fmla="*/ 1066800 h 4514850"/>
                <a:gd name="connsiteX70" fmla="*/ 2681809 w 8358709"/>
                <a:gd name="connsiteY70" fmla="*/ 1104900 h 4514850"/>
                <a:gd name="connsiteX71" fmla="*/ 2700859 w 8358709"/>
                <a:gd name="connsiteY71" fmla="*/ 1162050 h 4514850"/>
                <a:gd name="connsiteX72" fmla="*/ 2710384 w 8358709"/>
                <a:gd name="connsiteY72" fmla="*/ 1209675 h 4514850"/>
                <a:gd name="connsiteX73" fmla="*/ 2738959 w 8358709"/>
                <a:gd name="connsiteY73" fmla="*/ 1219200 h 4514850"/>
                <a:gd name="connsiteX74" fmla="*/ 2843734 w 8358709"/>
                <a:gd name="connsiteY74" fmla="*/ 1209675 h 4514850"/>
                <a:gd name="connsiteX75" fmla="*/ 2853259 w 8358709"/>
                <a:gd name="connsiteY75" fmla="*/ 1266825 h 4514850"/>
                <a:gd name="connsiteX76" fmla="*/ 2881834 w 8358709"/>
                <a:gd name="connsiteY76" fmla="*/ 1295400 h 4514850"/>
                <a:gd name="connsiteX77" fmla="*/ 2872309 w 8358709"/>
                <a:gd name="connsiteY77" fmla="*/ 1333500 h 4514850"/>
                <a:gd name="connsiteX78" fmla="*/ 2938984 w 8358709"/>
                <a:gd name="connsiteY78" fmla="*/ 1333500 h 4514850"/>
                <a:gd name="connsiteX79" fmla="*/ 3005659 w 8358709"/>
                <a:gd name="connsiteY79" fmla="*/ 1276350 h 4514850"/>
                <a:gd name="connsiteX80" fmla="*/ 3034234 w 8358709"/>
                <a:gd name="connsiteY80" fmla="*/ 1266825 h 4514850"/>
                <a:gd name="connsiteX81" fmla="*/ 3081859 w 8358709"/>
                <a:gd name="connsiteY81" fmla="*/ 1276350 h 4514850"/>
                <a:gd name="connsiteX82" fmla="*/ 3119959 w 8358709"/>
                <a:gd name="connsiteY82" fmla="*/ 1333500 h 4514850"/>
                <a:gd name="connsiteX83" fmla="*/ 3148534 w 8358709"/>
                <a:gd name="connsiteY83" fmla="*/ 1390650 h 4514850"/>
                <a:gd name="connsiteX84" fmla="*/ 3177109 w 8358709"/>
                <a:gd name="connsiteY84" fmla="*/ 1457325 h 4514850"/>
                <a:gd name="connsiteX85" fmla="*/ 3281884 w 8358709"/>
                <a:gd name="connsiteY85" fmla="*/ 1485900 h 4514850"/>
                <a:gd name="connsiteX86" fmla="*/ 3329509 w 8358709"/>
                <a:gd name="connsiteY86" fmla="*/ 1571625 h 4514850"/>
                <a:gd name="connsiteX87" fmla="*/ 3348559 w 8358709"/>
                <a:gd name="connsiteY87" fmla="*/ 1600200 h 4514850"/>
                <a:gd name="connsiteX88" fmla="*/ 3405709 w 8358709"/>
                <a:gd name="connsiteY88" fmla="*/ 1619250 h 4514850"/>
                <a:gd name="connsiteX89" fmla="*/ 3434284 w 8358709"/>
                <a:gd name="connsiteY89" fmla="*/ 1638300 h 4514850"/>
                <a:gd name="connsiteX90" fmla="*/ 3510484 w 8358709"/>
                <a:gd name="connsiteY90" fmla="*/ 1666875 h 4514850"/>
                <a:gd name="connsiteX91" fmla="*/ 3529534 w 8358709"/>
                <a:gd name="connsiteY91" fmla="*/ 1590675 h 4514850"/>
                <a:gd name="connsiteX92" fmla="*/ 3510484 w 8358709"/>
                <a:gd name="connsiteY92" fmla="*/ 1562100 h 4514850"/>
                <a:gd name="connsiteX93" fmla="*/ 3500959 w 8358709"/>
                <a:gd name="connsiteY93" fmla="*/ 1533525 h 4514850"/>
                <a:gd name="connsiteX94" fmla="*/ 3567634 w 8358709"/>
                <a:gd name="connsiteY94" fmla="*/ 1485900 h 4514850"/>
                <a:gd name="connsiteX95" fmla="*/ 3558109 w 8358709"/>
                <a:gd name="connsiteY95" fmla="*/ 1457325 h 4514850"/>
                <a:gd name="connsiteX96" fmla="*/ 3567634 w 8358709"/>
                <a:gd name="connsiteY96" fmla="*/ 1428750 h 4514850"/>
                <a:gd name="connsiteX97" fmla="*/ 3596209 w 8358709"/>
                <a:gd name="connsiteY97" fmla="*/ 1419225 h 4514850"/>
                <a:gd name="connsiteX98" fmla="*/ 3643834 w 8358709"/>
                <a:gd name="connsiteY98" fmla="*/ 1409700 h 4514850"/>
                <a:gd name="connsiteX99" fmla="*/ 3739084 w 8358709"/>
                <a:gd name="connsiteY99" fmla="*/ 1381125 h 4514850"/>
                <a:gd name="connsiteX100" fmla="*/ 3910534 w 8358709"/>
                <a:gd name="connsiteY100" fmla="*/ 1371600 h 4514850"/>
                <a:gd name="connsiteX101" fmla="*/ 3958159 w 8358709"/>
                <a:gd name="connsiteY101" fmla="*/ 1381125 h 4514850"/>
                <a:gd name="connsiteX102" fmla="*/ 3996259 w 8358709"/>
                <a:gd name="connsiteY102" fmla="*/ 1390650 h 4514850"/>
                <a:gd name="connsiteX103" fmla="*/ 4034359 w 8358709"/>
                <a:gd name="connsiteY103" fmla="*/ 1409700 h 4514850"/>
                <a:gd name="connsiteX104" fmla="*/ 4062934 w 8358709"/>
                <a:gd name="connsiteY104" fmla="*/ 1419225 h 4514850"/>
                <a:gd name="connsiteX105" fmla="*/ 4234384 w 8358709"/>
                <a:gd name="connsiteY105" fmla="*/ 1447800 h 4514850"/>
                <a:gd name="connsiteX106" fmla="*/ 4253434 w 8358709"/>
                <a:gd name="connsiteY106" fmla="*/ 1476375 h 4514850"/>
                <a:gd name="connsiteX107" fmla="*/ 4329634 w 8358709"/>
                <a:gd name="connsiteY107" fmla="*/ 1495425 h 4514850"/>
                <a:gd name="connsiteX108" fmla="*/ 4396309 w 8358709"/>
                <a:gd name="connsiteY108" fmla="*/ 1533525 h 4514850"/>
                <a:gd name="connsiteX109" fmla="*/ 4472509 w 8358709"/>
                <a:gd name="connsiteY109" fmla="*/ 1524000 h 4514850"/>
                <a:gd name="connsiteX110" fmla="*/ 4482034 w 8358709"/>
                <a:gd name="connsiteY110" fmla="*/ 1476375 h 4514850"/>
                <a:gd name="connsiteX111" fmla="*/ 4501084 w 8358709"/>
                <a:gd name="connsiteY111" fmla="*/ 1419225 h 4514850"/>
                <a:gd name="connsiteX112" fmla="*/ 4548709 w 8358709"/>
                <a:gd name="connsiteY112" fmla="*/ 1409700 h 4514850"/>
                <a:gd name="connsiteX113" fmla="*/ 4577284 w 8358709"/>
                <a:gd name="connsiteY113" fmla="*/ 1400175 h 4514850"/>
                <a:gd name="connsiteX114" fmla="*/ 4663009 w 8358709"/>
                <a:gd name="connsiteY114" fmla="*/ 1352550 h 4514850"/>
                <a:gd name="connsiteX115" fmla="*/ 4691584 w 8358709"/>
                <a:gd name="connsiteY115" fmla="*/ 1323975 h 4514850"/>
                <a:gd name="connsiteX116" fmla="*/ 4729684 w 8358709"/>
                <a:gd name="connsiteY116" fmla="*/ 1266825 h 4514850"/>
                <a:gd name="connsiteX117" fmla="*/ 4796359 w 8358709"/>
                <a:gd name="connsiteY117" fmla="*/ 1257300 h 4514850"/>
                <a:gd name="connsiteX118" fmla="*/ 4815409 w 8358709"/>
                <a:gd name="connsiteY118" fmla="*/ 1228725 h 4514850"/>
                <a:gd name="connsiteX119" fmla="*/ 4824934 w 8358709"/>
                <a:gd name="connsiteY119" fmla="*/ 1200150 h 4514850"/>
                <a:gd name="connsiteX120" fmla="*/ 4853509 w 8358709"/>
                <a:gd name="connsiteY120" fmla="*/ 1209675 h 4514850"/>
                <a:gd name="connsiteX121" fmla="*/ 4891609 w 8358709"/>
                <a:gd name="connsiteY121" fmla="*/ 1219200 h 4514850"/>
                <a:gd name="connsiteX122" fmla="*/ 4948759 w 8358709"/>
                <a:gd name="connsiteY122" fmla="*/ 1209675 h 4514850"/>
                <a:gd name="connsiteX123" fmla="*/ 5072584 w 8358709"/>
                <a:gd name="connsiteY123" fmla="*/ 1200150 h 4514850"/>
                <a:gd name="connsiteX124" fmla="*/ 5082109 w 8358709"/>
                <a:gd name="connsiteY124" fmla="*/ 1123950 h 4514850"/>
                <a:gd name="connsiteX125" fmla="*/ 5129734 w 8358709"/>
                <a:gd name="connsiteY125" fmla="*/ 1133475 h 4514850"/>
                <a:gd name="connsiteX126" fmla="*/ 5139259 w 8358709"/>
                <a:gd name="connsiteY126" fmla="*/ 1162050 h 4514850"/>
                <a:gd name="connsiteX127" fmla="*/ 5205934 w 8358709"/>
                <a:gd name="connsiteY127" fmla="*/ 1085850 h 4514850"/>
                <a:gd name="connsiteX128" fmla="*/ 5339284 w 8358709"/>
                <a:gd name="connsiteY128" fmla="*/ 1057275 h 4514850"/>
                <a:gd name="connsiteX129" fmla="*/ 5329759 w 8358709"/>
                <a:gd name="connsiteY129" fmla="*/ 1028700 h 4514850"/>
                <a:gd name="connsiteX130" fmla="*/ 5301184 w 8358709"/>
                <a:gd name="connsiteY130" fmla="*/ 1009650 h 4514850"/>
                <a:gd name="connsiteX131" fmla="*/ 5282134 w 8358709"/>
                <a:gd name="connsiteY131" fmla="*/ 981075 h 4514850"/>
                <a:gd name="connsiteX132" fmla="*/ 5291659 w 8358709"/>
                <a:gd name="connsiteY132" fmla="*/ 895350 h 4514850"/>
                <a:gd name="connsiteX133" fmla="*/ 5396434 w 8358709"/>
                <a:gd name="connsiteY133" fmla="*/ 885825 h 4514850"/>
                <a:gd name="connsiteX134" fmla="*/ 5405959 w 8358709"/>
                <a:gd name="connsiteY134" fmla="*/ 857250 h 4514850"/>
                <a:gd name="connsiteX135" fmla="*/ 5463109 w 8358709"/>
                <a:gd name="connsiteY135" fmla="*/ 838200 h 4514850"/>
                <a:gd name="connsiteX136" fmla="*/ 5529784 w 8358709"/>
                <a:gd name="connsiteY136" fmla="*/ 733425 h 4514850"/>
                <a:gd name="connsiteX137" fmla="*/ 5625034 w 8358709"/>
                <a:gd name="connsiteY137" fmla="*/ 704850 h 4514850"/>
                <a:gd name="connsiteX138" fmla="*/ 5653609 w 8358709"/>
                <a:gd name="connsiteY138" fmla="*/ 685800 h 4514850"/>
                <a:gd name="connsiteX139" fmla="*/ 5710759 w 8358709"/>
                <a:gd name="connsiteY139" fmla="*/ 657225 h 4514850"/>
                <a:gd name="connsiteX140" fmla="*/ 5701234 w 8358709"/>
                <a:gd name="connsiteY140" fmla="*/ 581025 h 4514850"/>
                <a:gd name="connsiteX141" fmla="*/ 5682184 w 8358709"/>
                <a:gd name="connsiteY141" fmla="*/ 552450 h 4514850"/>
                <a:gd name="connsiteX142" fmla="*/ 5672659 w 8358709"/>
                <a:gd name="connsiteY142" fmla="*/ 523875 h 4514850"/>
                <a:gd name="connsiteX143" fmla="*/ 5682184 w 8358709"/>
                <a:gd name="connsiteY143" fmla="*/ 485775 h 4514850"/>
                <a:gd name="connsiteX144" fmla="*/ 5710759 w 8358709"/>
                <a:gd name="connsiteY144" fmla="*/ 476250 h 4514850"/>
                <a:gd name="connsiteX145" fmla="*/ 5767909 w 8358709"/>
                <a:gd name="connsiteY145" fmla="*/ 466725 h 4514850"/>
                <a:gd name="connsiteX146" fmla="*/ 5825059 w 8358709"/>
                <a:gd name="connsiteY146" fmla="*/ 428625 h 4514850"/>
                <a:gd name="connsiteX147" fmla="*/ 5834584 w 8358709"/>
                <a:gd name="connsiteY147" fmla="*/ 400050 h 4514850"/>
                <a:gd name="connsiteX148" fmla="*/ 5863159 w 8358709"/>
                <a:gd name="connsiteY148" fmla="*/ 371475 h 4514850"/>
                <a:gd name="connsiteX149" fmla="*/ 5910784 w 8358709"/>
                <a:gd name="connsiteY149" fmla="*/ 352425 h 4514850"/>
                <a:gd name="connsiteX150" fmla="*/ 5958409 w 8358709"/>
                <a:gd name="connsiteY150" fmla="*/ 314325 h 4514850"/>
                <a:gd name="connsiteX151" fmla="*/ 6053659 w 8358709"/>
                <a:gd name="connsiteY151" fmla="*/ 295275 h 4514850"/>
                <a:gd name="connsiteX152" fmla="*/ 6110809 w 8358709"/>
                <a:gd name="connsiteY152" fmla="*/ 276225 h 4514850"/>
                <a:gd name="connsiteX153" fmla="*/ 6120334 w 8358709"/>
                <a:gd name="connsiteY153" fmla="*/ 247650 h 4514850"/>
                <a:gd name="connsiteX154" fmla="*/ 6148909 w 8358709"/>
                <a:gd name="connsiteY154" fmla="*/ 219075 h 4514850"/>
                <a:gd name="connsiteX155" fmla="*/ 6215584 w 8358709"/>
                <a:gd name="connsiteY155" fmla="*/ 171450 h 4514850"/>
                <a:gd name="connsiteX156" fmla="*/ 6244159 w 8358709"/>
                <a:gd name="connsiteY156" fmla="*/ 161925 h 4514850"/>
                <a:gd name="connsiteX157" fmla="*/ 6301309 w 8358709"/>
                <a:gd name="connsiteY157" fmla="*/ 133350 h 4514850"/>
                <a:gd name="connsiteX158" fmla="*/ 6463234 w 8358709"/>
                <a:gd name="connsiteY158" fmla="*/ 152400 h 4514850"/>
                <a:gd name="connsiteX159" fmla="*/ 6520384 w 8358709"/>
                <a:gd name="connsiteY159" fmla="*/ 142875 h 4514850"/>
                <a:gd name="connsiteX160" fmla="*/ 6548959 w 8358709"/>
                <a:gd name="connsiteY160" fmla="*/ 133350 h 4514850"/>
                <a:gd name="connsiteX161" fmla="*/ 6587059 w 8358709"/>
                <a:gd name="connsiteY161" fmla="*/ 85725 h 4514850"/>
                <a:gd name="connsiteX162" fmla="*/ 6615634 w 8358709"/>
                <a:gd name="connsiteY162" fmla="*/ 76200 h 4514850"/>
                <a:gd name="connsiteX163" fmla="*/ 6663259 w 8358709"/>
                <a:gd name="connsiteY163" fmla="*/ 47625 h 4514850"/>
                <a:gd name="connsiteX164" fmla="*/ 6729934 w 8358709"/>
                <a:gd name="connsiteY164" fmla="*/ 0 h 4514850"/>
                <a:gd name="connsiteX165" fmla="*/ 6777559 w 8358709"/>
                <a:gd name="connsiteY165" fmla="*/ 9525 h 4514850"/>
                <a:gd name="connsiteX166" fmla="*/ 6787084 w 8358709"/>
                <a:gd name="connsiteY166" fmla="*/ 38100 h 4514850"/>
                <a:gd name="connsiteX167" fmla="*/ 6939484 w 8358709"/>
                <a:gd name="connsiteY167" fmla="*/ 47625 h 4514850"/>
                <a:gd name="connsiteX168" fmla="*/ 6958534 w 8358709"/>
                <a:gd name="connsiteY168" fmla="*/ 76200 h 4514850"/>
                <a:gd name="connsiteX169" fmla="*/ 6987109 w 8358709"/>
                <a:gd name="connsiteY169" fmla="*/ 95250 h 4514850"/>
                <a:gd name="connsiteX170" fmla="*/ 7015684 w 8358709"/>
                <a:gd name="connsiteY170" fmla="*/ 152400 h 4514850"/>
                <a:gd name="connsiteX171" fmla="*/ 7072834 w 8358709"/>
                <a:gd name="connsiteY171" fmla="*/ 171450 h 4514850"/>
                <a:gd name="connsiteX172" fmla="*/ 7158559 w 8358709"/>
                <a:gd name="connsiteY172" fmla="*/ 152400 h 4514850"/>
                <a:gd name="connsiteX173" fmla="*/ 7187134 w 8358709"/>
                <a:gd name="connsiteY173" fmla="*/ 123825 h 4514850"/>
                <a:gd name="connsiteX174" fmla="*/ 7263334 w 8358709"/>
                <a:gd name="connsiteY174" fmla="*/ 114300 h 4514850"/>
                <a:gd name="connsiteX175" fmla="*/ 7291909 w 8358709"/>
                <a:gd name="connsiteY175" fmla="*/ 104775 h 4514850"/>
                <a:gd name="connsiteX176" fmla="*/ 7339534 w 8358709"/>
                <a:gd name="connsiteY176" fmla="*/ 142875 h 4514850"/>
                <a:gd name="connsiteX177" fmla="*/ 7368109 w 8358709"/>
                <a:gd name="connsiteY177" fmla="*/ 152400 h 4514850"/>
                <a:gd name="connsiteX178" fmla="*/ 7425259 w 8358709"/>
                <a:gd name="connsiteY178" fmla="*/ 123825 h 4514850"/>
                <a:gd name="connsiteX179" fmla="*/ 7472884 w 8358709"/>
                <a:gd name="connsiteY179" fmla="*/ 133350 h 4514850"/>
                <a:gd name="connsiteX180" fmla="*/ 7482409 w 8358709"/>
                <a:gd name="connsiteY180" fmla="*/ 171450 h 4514850"/>
                <a:gd name="connsiteX181" fmla="*/ 7491934 w 8358709"/>
                <a:gd name="connsiteY181" fmla="*/ 200025 h 4514850"/>
                <a:gd name="connsiteX182" fmla="*/ 7520509 w 8358709"/>
                <a:gd name="connsiteY182" fmla="*/ 190500 h 4514850"/>
                <a:gd name="connsiteX183" fmla="*/ 7558609 w 8358709"/>
                <a:gd name="connsiteY183" fmla="*/ 180975 h 4514850"/>
                <a:gd name="connsiteX184" fmla="*/ 7653859 w 8358709"/>
                <a:gd name="connsiteY184" fmla="*/ 200025 h 4514850"/>
                <a:gd name="connsiteX185" fmla="*/ 7711009 w 8358709"/>
                <a:gd name="connsiteY185" fmla="*/ 247650 h 4514850"/>
                <a:gd name="connsiteX186" fmla="*/ 7739584 w 8358709"/>
                <a:gd name="connsiteY186" fmla="*/ 257175 h 4514850"/>
                <a:gd name="connsiteX187" fmla="*/ 7787209 w 8358709"/>
                <a:gd name="connsiteY187" fmla="*/ 266700 h 4514850"/>
                <a:gd name="connsiteX188" fmla="*/ 8206309 w 8358709"/>
                <a:gd name="connsiteY188" fmla="*/ 285750 h 4514850"/>
                <a:gd name="connsiteX189" fmla="*/ 8263459 w 8358709"/>
                <a:gd name="connsiteY189" fmla="*/ 295275 h 4514850"/>
                <a:gd name="connsiteX190" fmla="*/ 8358709 w 8358709"/>
                <a:gd name="connsiteY190" fmla="*/ 323850 h 4514850"/>
                <a:gd name="connsiteX191" fmla="*/ 8282509 w 8358709"/>
                <a:gd name="connsiteY191" fmla="*/ 371475 h 4514850"/>
                <a:gd name="connsiteX192" fmla="*/ 8263459 w 8358709"/>
                <a:gd name="connsiteY192" fmla="*/ 457200 h 4514850"/>
                <a:gd name="connsiteX193" fmla="*/ 8244409 w 8358709"/>
                <a:gd name="connsiteY193" fmla="*/ 485775 h 4514850"/>
                <a:gd name="connsiteX194" fmla="*/ 8215834 w 8358709"/>
                <a:gd name="connsiteY194" fmla="*/ 514350 h 4514850"/>
                <a:gd name="connsiteX195" fmla="*/ 8187259 w 8358709"/>
                <a:gd name="connsiteY195" fmla="*/ 571500 h 4514850"/>
                <a:gd name="connsiteX196" fmla="*/ 8130109 w 8358709"/>
                <a:gd name="connsiteY196" fmla="*/ 628650 h 4514850"/>
                <a:gd name="connsiteX197" fmla="*/ 8120584 w 8358709"/>
                <a:gd name="connsiteY197" fmla="*/ 666750 h 4514850"/>
                <a:gd name="connsiteX198" fmla="*/ 8053909 w 8358709"/>
                <a:gd name="connsiteY198" fmla="*/ 742950 h 4514850"/>
                <a:gd name="connsiteX199" fmla="*/ 8034859 w 8358709"/>
                <a:gd name="connsiteY199" fmla="*/ 771525 h 4514850"/>
                <a:gd name="connsiteX200" fmla="*/ 8025334 w 8358709"/>
                <a:gd name="connsiteY200" fmla="*/ 809625 h 4514850"/>
                <a:gd name="connsiteX201" fmla="*/ 7987234 w 8358709"/>
                <a:gd name="connsiteY201" fmla="*/ 847725 h 4514850"/>
                <a:gd name="connsiteX202" fmla="*/ 7977709 w 8358709"/>
                <a:gd name="connsiteY202" fmla="*/ 876300 h 4514850"/>
                <a:gd name="connsiteX203" fmla="*/ 7958659 w 8358709"/>
                <a:gd name="connsiteY203" fmla="*/ 904875 h 4514850"/>
                <a:gd name="connsiteX204" fmla="*/ 7949134 w 8358709"/>
                <a:gd name="connsiteY204" fmla="*/ 981075 h 4514850"/>
                <a:gd name="connsiteX205" fmla="*/ 7939609 w 8358709"/>
                <a:gd name="connsiteY205" fmla="*/ 1009650 h 4514850"/>
                <a:gd name="connsiteX206" fmla="*/ 7911034 w 8358709"/>
                <a:gd name="connsiteY206" fmla="*/ 1028700 h 4514850"/>
                <a:gd name="connsiteX207" fmla="*/ 7891984 w 8358709"/>
                <a:gd name="connsiteY207" fmla="*/ 1057275 h 4514850"/>
                <a:gd name="connsiteX208" fmla="*/ 7844359 w 8358709"/>
                <a:gd name="connsiteY208" fmla="*/ 1104900 h 4514850"/>
                <a:gd name="connsiteX209" fmla="*/ 7768159 w 8358709"/>
                <a:gd name="connsiteY209" fmla="*/ 1219200 h 4514850"/>
                <a:gd name="connsiteX210" fmla="*/ 7720534 w 8358709"/>
                <a:gd name="connsiteY210" fmla="*/ 1228725 h 4514850"/>
                <a:gd name="connsiteX211" fmla="*/ 7701484 w 8358709"/>
                <a:gd name="connsiteY211" fmla="*/ 1285875 h 4514850"/>
                <a:gd name="connsiteX212" fmla="*/ 7672909 w 8358709"/>
                <a:gd name="connsiteY212" fmla="*/ 1314450 h 4514850"/>
                <a:gd name="connsiteX213" fmla="*/ 7606234 w 8358709"/>
                <a:gd name="connsiteY213" fmla="*/ 1400175 h 4514850"/>
                <a:gd name="connsiteX214" fmla="*/ 7558609 w 8358709"/>
                <a:gd name="connsiteY214" fmla="*/ 1504950 h 4514850"/>
                <a:gd name="connsiteX215" fmla="*/ 7510984 w 8358709"/>
                <a:gd name="connsiteY215" fmla="*/ 1543050 h 4514850"/>
                <a:gd name="connsiteX216" fmla="*/ 7425259 w 8358709"/>
                <a:gd name="connsiteY216" fmla="*/ 1600200 h 4514850"/>
                <a:gd name="connsiteX217" fmla="*/ 7396684 w 8358709"/>
                <a:gd name="connsiteY217" fmla="*/ 1619250 h 4514850"/>
                <a:gd name="connsiteX218" fmla="*/ 7339534 w 8358709"/>
                <a:gd name="connsiteY218" fmla="*/ 1676400 h 4514850"/>
                <a:gd name="connsiteX219" fmla="*/ 7310959 w 8358709"/>
                <a:gd name="connsiteY219" fmla="*/ 1790700 h 4514850"/>
                <a:gd name="connsiteX220" fmla="*/ 7272859 w 8358709"/>
                <a:gd name="connsiteY220" fmla="*/ 1847850 h 4514850"/>
                <a:gd name="connsiteX221" fmla="*/ 7244284 w 8358709"/>
                <a:gd name="connsiteY221" fmla="*/ 1876425 h 4514850"/>
                <a:gd name="connsiteX222" fmla="*/ 7206184 w 8358709"/>
                <a:gd name="connsiteY222" fmla="*/ 1885950 h 4514850"/>
                <a:gd name="connsiteX223" fmla="*/ 7187134 w 8358709"/>
                <a:gd name="connsiteY223" fmla="*/ 1914525 h 4514850"/>
                <a:gd name="connsiteX224" fmla="*/ 7129984 w 8358709"/>
                <a:gd name="connsiteY224" fmla="*/ 1952625 h 4514850"/>
                <a:gd name="connsiteX225" fmla="*/ 7101409 w 8358709"/>
                <a:gd name="connsiteY225" fmla="*/ 1990725 h 4514850"/>
                <a:gd name="connsiteX226" fmla="*/ 7082359 w 8358709"/>
                <a:gd name="connsiteY226" fmla="*/ 2019300 h 4514850"/>
                <a:gd name="connsiteX227" fmla="*/ 7053784 w 8358709"/>
                <a:gd name="connsiteY227" fmla="*/ 2038350 h 4514850"/>
                <a:gd name="connsiteX228" fmla="*/ 7025209 w 8358709"/>
                <a:gd name="connsiteY228" fmla="*/ 2095500 h 4514850"/>
                <a:gd name="connsiteX229" fmla="*/ 6968059 w 8358709"/>
                <a:gd name="connsiteY229" fmla="*/ 2143125 h 4514850"/>
                <a:gd name="connsiteX230" fmla="*/ 6929959 w 8358709"/>
                <a:gd name="connsiteY230" fmla="*/ 2171700 h 4514850"/>
                <a:gd name="connsiteX231" fmla="*/ 6901384 w 8358709"/>
                <a:gd name="connsiteY231" fmla="*/ 2190750 h 4514850"/>
                <a:gd name="connsiteX232" fmla="*/ 6844234 w 8358709"/>
                <a:gd name="connsiteY232" fmla="*/ 2228850 h 4514850"/>
                <a:gd name="connsiteX233" fmla="*/ 6758509 w 8358709"/>
                <a:gd name="connsiteY233" fmla="*/ 2305050 h 4514850"/>
                <a:gd name="connsiteX234" fmla="*/ 6739459 w 8358709"/>
                <a:gd name="connsiteY234" fmla="*/ 2333625 h 4514850"/>
                <a:gd name="connsiteX235" fmla="*/ 6729934 w 8358709"/>
                <a:gd name="connsiteY235" fmla="*/ 2362200 h 4514850"/>
                <a:gd name="connsiteX236" fmla="*/ 6701359 w 8358709"/>
                <a:gd name="connsiteY236" fmla="*/ 2381250 h 4514850"/>
                <a:gd name="connsiteX237" fmla="*/ 6682309 w 8358709"/>
                <a:gd name="connsiteY237" fmla="*/ 2409825 h 4514850"/>
                <a:gd name="connsiteX238" fmla="*/ 6672784 w 8358709"/>
                <a:gd name="connsiteY238" fmla="*/ 2438400 h 4514850"/>
                <a:gd name="connsiteX239" fmla="*/ 6644209 w 8358709"/>
                <a:gd name="connsiteY239" fmla="*/ 2457450 h 4514850"/>
                <a:gd name="connsiteX240" fmla="*/ 6634684 w 8358709"/>
                <a:gd name="connsiteY240" fmla="*/ 2486025 h 4514850"/>
                <a:gd name="connsiteX241" fmla="*/ 6568009 w 8358709"/>
                <a:gd name="connsiteY241" fmla="*/ 2552700 h 4514850"/>
                <a:gd name="connsiteX242" fmla="*/ 6529909 w 8358709"/>
                <a:gd name="connsiteY242" fmla="*/ 2600325 h 4514850"/>
                <a:gd name="connsiteX243" fmla="*/ 6463234 w 8358709"/>
                <a:gd name="connsiteY243" fmla="*/ 2676525 h 4514850"/>
                <a:gd name="connsiteX244" fmla="*/ 6396559 w 8358709"/>
                <a:gd name="connsiteY244" fmla="*/ 2752725 h 4514850"/>
                <a:gd name="connsiteX245" fmla="*/ 6367984 w 8358709"/>
                <a:gd name="connsiteY245" fmla="*/ 2800350 h 4514850"/>
                <a:gd name="connsiteX246" fmla="*/ 6329884 w 8358709"/>
                <a:gd name="connsiteY246" fmla="*/ 2828925 h 4514850"/>
                <a:gd name="connsiteX247" fmla="*/ 6320359 w 8358709"/>
                <a:gd name="connsiteY247" fmla="*/ 2867025 h 4514850"/>
                <a:gd name="connsiteX248" fmla="*/ 6291784 w 8358709"/>
                <a:gd name="connsiteY248" fmla="*/ 2895600 h 4514850"/>
                <a:gd name="connsiteX249" fmla="*/ 6272734 w 8358709"/>
                <a:gd name="connsiteY249" fmla="*/ 2924175 h 4514850"/>
                <a:gd name="connsiteX250" fmla="*/ 6244159 w 8358709"/>
                <a:gd name="connsiteY250" fmla="*/ 2952750 h 4514850"/>
                <a:gd name="connsiteX251" fmla="*/ 6196534 w 8358709"/>
                <a:gd name="connsiteY251" fmla="*/ 3009900 h 4514850"/>
                <a:gd name="connsiteX252" fmla="*/ 6158434 w 8358709"/>
                <a:gd name="connsiteY252" fmla="*/ 3067050 h 4514850"/>
                <a:gd name="connsiteX253" fmla="*/ 6120334 w 8358709"/>
                <a:gd name="connsiteY253" fmla="*/ 3124200 h 4514850"/>
                <a:gd name="connsiteX254" fmla="*/ 6101284 w 8358709"/>
                <a:gd name="connsiteY254" fmla="*/ 3152775 h 4514850"/>
                <a:gd name="connsiteX255" fmla="*/ 6091759 w 8358709"/>
                <a:gd name="connsiteY255" fmla="*/ 3181350 h 4514850"/>
                <a:gd name="connsiteX256" fmla="*/ 6072709 w 8358709"/>
                <a:gd name="connsiteY256" fmla="*/ 3219450 h 4514850"/>
                <a:gd name="connsiteX257" fmla="*/ 6034609 w 8358709"/>
                <a:gd name="connsiteY257" fmla="*/ 3276600 h 4514850"/>
                <a:gd name="connsiteX258" fmla="*/ 6015559 w 8358709"/>
                <a:gd name="connsiteY258" fmla="*/ 3305175 h 4514850"/>
                <a:gd name="connsiteX259" fmla="*/ 6006034 w 8358709"/>
                <a:gd name="connsiteY259" fmla="*/ 3333750 h 4514850"/>
                <a:gd name="connsiteX260" fmla="*/ 5967934 w 8358709"/>
                <a:gd name="connsiteY260" fmla="*/ 3390900 h 4514850"/>
                <a:gd name="connsiteX261" fmla="*/ 5958409 w 8358709"/>
                <a:gd name="connsiteY261" fmla="*/ 3429000 h 4514850"/>
                <a:gd name="connsiteX262" fmla="*/ 5901259 w 8358709"/>
                <a:gd name="connsiteY262" fmla="*/ 3524250 h 4514850"/>
                <a:gd name="connsiteX263" fmla="*/ 5872684 w 8358709"/>
                <a:gd name="connsiteY263" fmla="*/ 3562350 h 4514850"/>
                <a:gd name="connsiteX264" fmla="*/ 5844109 w 8358709"/>
                <a:gd name="connsiteY264" fmla="*/ 3590925 h 4514850"/>
                <a:gd name="connsiteX265" fmla="*/ 5825059 w 8358709"/>
                <a:gd name="connsiteY265" fmla="*/ 3619500 h 4514850"/>
                <a:gd name="connsiteX266" fmla="*/ 5767909 w 8358709"/>
                <a:gd name="connsiteY266" fmla="*/ 3648075 h 4514850"/>
                <a:gd name="connsiteX267" fmla="*/ 5672659 w 8358709"/>
                <a:gd name="connsiteY267" fmla="*/ 3714750 h 4514850"/>
                <a:gd name="connsiteX268" fmla="*/ 5615509 w 8358709"/>
                <a:gd name="connsiteY268" fmla="*/ 3752850 h 4514850"/>
                <a:gd name="connsiteX269" fmla="*/ 5586934 w 8358709"/>
                <a:gd name="connsiteY269" fmla="*/ 3771900 h 4514850"/>
                <a:gd name="connsiteX270" fmla="*/ 5558359 w 8358709"/>
                <a:gd name="connsiteY270" fmla="*/ 3800475 h 4514850"/>
                <a:gd name="connsiteX271" fmla="*/ 5529784 w 8358709"/>
                <a:gd name="connsiteY271" fmla="*/ 3819525 h 4514850"/>
                <a:gd name="connsiteX272" fmla="*/ 5472634 w 8358709"/>
                <a:gd name="connsiteY272" fmla="*/ 3886200 h 4514850"/>
                <a:gd name="connsiteX273" fmla="*/ 5405959 w 8358709"/>
                <a:gd name="connsiteY273" fmla="*/ 3924300 h 4514850"/>
                <a:gd name="connsiteX274" fmla="*/ 5348809 w 8358709"/>
                <a:gd name="connsiteY274" fmla="*/ 3962400 h 4514850"/>
                <a:gd name="connsiteX275" fmla="*/ 5282134 w 8358709"/>
                <a:gd name="connsiteY275" fmla="*/ 4038600 h 4514850"/>
                <a:gd name="connsiteX276" fmla="*/ 5263084 w 8358709"/>
                <a:gd name="connsiteY276" fmla="*/ 4133850 h 4514850"/>
                <a:gd name="connsiteX277" fmla="*/ 5196409 w 8358709"/>
                <a:gd name="connsiteY277" fmla="*/ 4219575 h 4514850"/>
                <a:gd name="connsiteX278" fmla="*/ 5167834 w 8358709"/>
                <a:gd name="connsiteY278" fmla="*/ 4257675 h 4514850"/>
                <a:gd name="connsiteX279" fmla="*/ 5148784 w 8358709"/>
                <a:gd name="connsiteY279" fmla="*/ 4295775 h 4514850"/>
                <a:gd name="connsiteX280" fmla="*/ 5120209 w 8358709"/>
                <a:gd name="connsiteY280" fmla="*/ 4305300 h 4514850"/>
                <a:gd name="connsiteX281" fmla="*/ 5101159 w 8358709"/>
                <a:gd name="connsiteY281" fmla="*/ 4333875 h 4514850"/>
                <a:gd name="connsiteX282" fmla="*/ 5015434 w 8358709"/>
                <a:gd name="connsiteY282" fmla="*/ 4381500 h 4514850"/>
                <a:gd name="connsiteX283" fmla="*/ 4958284 w 8358709"/>
                <a:gd name="connsiteY283" fmla="*/ 4419600 h 4514850"/>
                <a:gd name="connsiteX284" fmla="*/ 4872559 w 8358709"/>
                <a:gd name="connsiteY284" fmla="*/ 4438650 h 4514850"/>
                <a:gd name="connsiteX285" fmla="*/ 4777309 w 8358709"/>
                <a:gd name="connsiteY285" fmla="*/ 4448175 h 4514850"/>
                <a:gd name="connsiteX286" fmla="*/ 4663009 w 8358709"/>
                <a:gd name="connsiteY286" fmla="*/ 4486275 h 4514850"/>
                <a:gd name="connsiteX287" fmla="*/ 4586809 w 8358709"/>
                <a:gd name="connsiteY287" fmla="*/ 4514850 h 4514850"/>
                <a:gd name="connsiteX288" fmla="*/ 4558234 w 8358709"/>
                <a:gd name="connsiteY288" fmla="*/ 4505325 h 4514850"/>
                <a:gd name="connsiteX289" fmla="*/ 4539184 w 8358709"/>
                <a:gd name="connsiteY289" fmla="*/ 4448175 h 4514850"/>
                <a:gd name="connsiteX290" fmla="*/ 4501084 w 8358709"/>
                <a:gd name="connsiteY290" fmla="*/ 4391025 h 4514850"/>
                <a:gd name="connsiteX291" fmla="*/ 4491559 w 8358709"/>
                <a:gd name="connsiteY291" fmla="*/ 4362450 h 4514850"/>
                <a:gd name="connsiteX292" fmla="*/ 4482034 w 8358709"/>
                <a:gd name="connsiteY292" fmla="*/ 4257675 h 4514850"/>
                <a:gd name="connsiteX293" fmla="*/ 4472509 w 8358709"/>
                <a:gd name="connsiteY293" fmla="*/ 4229100 h 4514850"/>
                <a:gd name="connsiteX294" fmla="*/ 4462984 w 8358709"/>
                <a:gd name="connsiteY294" fmla="*/ 4191000 h 4514850"/>
                <a:gd name="connsiteX295" fmla="*/ 4434409 w 8358709"/>
                <a:gd name="connsiteY295" fmla="*/ 4057650 h 4514850"/>
                <a:gd name="connsiteX296" fmla="*/ 4405834 w 8358709"/>
                <a:gd name="connsiteY296" fmla="*/ 4038600 h 4514850"/>
                <a:gd name="connsiteX297" fmla="*/ 4396309 w 8358709"/>
                <a:gd name="connsiteY297" fmla="*/ 4010025 h 4514850"/>
                <a:gd name="connsiteX298" fmla="*/ 4367734 w 8358709"/>
                <a:gd name="connsiteY298" fmla="*/ 4000500 h 4514850"/>
                <a:gd name="connsiteX299" fmla="*/ 4339159 w 8358709"/>
                <a:gd name="connsiteY299" fmla="*/ 3981450 h 4514850"/>
                <a:gd name="connsiteX300" fmla="*/ 4234384 w 8358709"/>
                <a:gd name="connsiteY300" fmla="*/ 3990975 h 4514850"/>
                <a:gd name="connsiteX301" fmla="*/ 4205809 w 8358709"/>
                <a:gd name="connsiteY301" fmla="*/ 4010025 h 4514850"/>
                <a:gd name="connsiteX302" fmla="*/ 4167709 w 8358709"/>
                <a:gd name="connsiteY302" fmla="*/ 4029075 h 4514850"/>
                <a:gd name="connsiteX303" fmla="*/ 4110559 w 8358709"/>
                <a:gd name="connsiteY303" fmla="*/ 4057650 h 4514850"/>
                <a:gd name="connsiteX304" fmla="*/ 4034359 w 8358709"/>
                <a:gd name="connsiteY304" fmla="*/ 4057650 h 4514850"/>
                <a:gd name="connsiteX305" fmla="*/ 4024834 w 8358709"/>
                <a:gd name="connsiteY305" fmla="*/ 4019550 h 4514850"/>
                <a:gd name="connsiteX306" fmla="*/ 3977209 w 8358709"/>
                <a:gd name="connsiteY306" fmla="*/ 4010025 h 4514850"/>
                <a:gd name="connsiteX307" fmla="*/ 3948634 w 8358709"/>
                <a:gd name="connsiteY307" fmla="*/ 3981450 h 4514850"/>
                <a:gd name="connsiteX308" fmla="*/ 3901009 w 8358709"/>
                <a:gd name="connsiteY308" fmla="*/ 3933825 h 4514850"/>
                <a:gd name="connsiteX309" fmla="*/ 3796234 w 8358709"/>
                <a:gd name="connsiteY309" fmla="*/ 3924300 h 4514850"/>
                <a:gd name="connsiteX310" fmla="*/ 3767659 w 8358709"/>
                <a:gd name="connsiteY310" fmla="*/ 3914775 h 4514850"/>
                <a:gd name="connsiteX311" fmla="*/ 3758134 w 8358709"/>
                <a:gd name="connsiteY311" fmla="*/ 3886200 h 4514850"/>
                <a:gd name="connsiteX312" fmla="*/ 3729559 w 8358709"/>
                <a:gd name="connsiteY312" fmla="*/ 3790950 h 4514850"/>
                <a:gd name="connsiteX313" fmla="*/ 3720034 w 8358709"/>
                <a:gd name="connsiteY313" fmla="*/ 3762375 h 4514850"/>
                <a:gd name="connsiteX314" fmla="*/ 3700984 w 8358709"/>
                <a:gd name="connsiteY314" fmla="*/ 3733800 h 4514850"/>
                <a:gd name="connsiteX315" fmla="*/ 3672409 w 8358709"/>
                <a:gd name="connsiteY315" fmla="*/ 3724275 h 4514850"/>
                <a:gd name="connsiteX316" fmla="*/ 3605734 w 8358709"/>
                <a:gd name="connsiteY316" fmla="*/ 3705225 h 4514850"/>
                <a:gd name="connsiteX317" fmla="*/ 3548584 w 8358709"/>
                <a:gd name="connsiteY317" fmla="*/ 3743325 h 4514850"/>
                <a:gd name="connsiteX318" fmla="*/ 3520009 w 8358709"/>
                <a:gd name="connsiteY318" fmla="*/ 3724275 h 4514850"/>
                <a:gd name="connsiteX319" fmla="*/ 3481909 w 8358709"/>
                <a:gd name="connsiteY319" fmla="*/ 3667125 h 4514850"/>
                <a:gd name="connsiteX320" fmla="*/ 3472384 w 8358709"/>
                <a:gd name="connsiteY320" fmla="*/ 3619500 h 4514850"/>
                <a:gd name="connsiteX321" fmla="*/ 3462859 w 8358709"/>
                <a:gd name="connsiteY321" fmla="*/ 3590925 h 4514850"/>
                <a:gd name="connsiteX322" fmla="*/ 3453334 w 8358709"/>
                <a:gd name="connsiteY322" fmla="*/ 3543300 h 4514850"/>
                <a:gd name="connsiteX323" fmla="*/ 3434284 w 8358709"/>
                <a:gd name="connsiteY323" fmla="*/ 3343275 h 4514850"/>
                <a:gd name="connsiteX324" fmla="*/ 3424759 w 8358709"/>
                <a:gd name="connsiteY324" fmla="*/ 3314700 h 4514850"/>
                <a:gd name="connsiteX325" fmla="*/ 3415234 w 8358709"/>
                <a:gd name="connsiteY325" fmla="*/ 3276600 h 4514850"/>
                <a:gd name="connsiteX326" fmla="*/ 3386659 w 8358709"/>
                <a:gd name="connsiteY326" fmla="*/ 3267075 h 4514850"/>
                <a:gd name="connsiteX327" fmla="*/ 3329509 w 8358709"/>
                <a:gd name="connsiteY327" fmla="*/ 3257550 h 4514850"/>
                <a:gd name="connsiteX328" fmla="*/ 3253309 w 8358709"/>
                <a:gd name="connsiteY328" fmla="*/ 3248025 h 4514850"/>
                <a:gd name="connsiteX329" fmla="*/ 3215209 w 8358709"/>
                <a:gd name="connsiteY329" fmla="*/ 3238500 h 4514850"/>
                <a:gd name="connsiteX330" fmla="*/ 3100909 w 8358709"/>
                <a:gd name="connsiteY330" fmla="*/ 3228975 h 4514850"/>
                <a:gd name="connsiteX331" fmla="*/ 3062809 w 8358709"/>
                <a:gd name="connsiteY331" fmla="*/ 3171825 h 4514850"/>
                <a:gd name="connsiteX332" fmla="*/ 3043759 w 8358709"/>
                <a:gd name="connsiteY332" fmla="*/ 3143250 h 4514850"/>
                <a:gd name="connsiteX333" fmla="*/ 3034234 w 8358709"/>
                <a:gd name="connsiteY333" fmla="*/ 3114675 h 4514850"/>
                <a:gd name="connsiteX334" fmla="*/ 2996134 w 8358709"/>
                <a:gd name="connsiteY334" fmla="*/ 3105150 h 4514850"/>
                <a:gd name="connsiteX335" fmla="*/ 2938984 w 8358709"/>
                <a:gd name="connsiteY335" fmla="*/ 3067050 h 4514850"/>
                <a:gd name="connsiteX336" fmla="*/ 2815159 w 8358709"/>
                <a:gd name="connsiteY336" fmla="*/ 3028950 h 4514850"/>
                <a:gd name="connsiteX337" fmla="*/ 2786584 w 8358709"/>
                <a:gd name="connsiteY337" fmla="*/ 3019425 h 4514850"/>
                <a:gd name="connsiteX338" fmla="*/ 2710384 w 8358709"/>
                <a:gd name="connsiteY338" fmla="*/ 3009900 h 4514850"/>
                <a:gd name="connsiteX339" fmla="*/ 2643709 w 8358709"/>
                <a:gd name="connsiteY339" fmla="*/ 3000375 h 4514850"/>
                <a:gd name="connsiteX340" fmla="*/ 2624659 w 8358709"/>
                <a:gd name="connsiteY340" fmla="*/ 2971800 h 4514850"/>
                <a:gd name="connsiteX341" fmla="*/ 2605609 w 8358709"/>
                <a:gd name="connsiteY341" fmla="*/ 2914650 h 4514850"/>
                <a:gd name="connsiteX342" fmla="*/ 2548459 w 8358709"/>
                <a:gd name="connsiteY342" fmla="*/ 2876550 h 4514850"/>
                <a:gd name="connsiteX343" fmla="*/ 2491309 w 8358709"/>
                <a:gd name="connsiteY343" fmla="*/ 2857500 h 4514850"/>
                <a:gd name="connsiteX344" fmla="*/ 2472259 w 8358709"/>
                <a:gd name="connsiteY344" fmla="*/ 2828925 h 4514850"/>
                <a:gd name="connsiteX345" fmla="*/ 2415109 w 8358709"/>
                <a:gd name="connsiteY345" fmla="*/ 2781300 h 4514850"/>
                <a:gd name="connsiteX346" fmla="*/ 2396059 w 8358709"/>
                <a:gd name="connsiteY346" fmla="*/ 2752725 h 4514850"/>
                <a:gd name="connsiteX347" fmla="*/ 2338909 w 8358709"/>
                <a:gd name="connsiteY347" fmla="*/ 2733675 h 4514850"/>
                <a:gd name="connsiteX348" fmla="*/ 2281759 w 8358709"/>
                <a:gd name="connsiteY348" fmla="*/ 2714625 h 4514850"/>
                <a:gd name="connsiteX349" fmla="*/ 2253184 w 8358709"/>
                <a:gd name="connsiteY349" fmla="*/ 2705100 h 4514850"/>
                <a:gd name="connsiteX350" fmla="*/ 2176984 w 8358709"/>
                <a:gd name="connsiteY350" fmla="*/ 2686050 h 4514850"/>
                <a:gd name="connsiteX351" fmla="*/ 2100784 w 8358709"/>
                <a:gd name="connsiteY351" fmla="*/ 2676525 h 4514850"/>
                <a:gd name="connsiteX352" fmla="*/ 2015059 w 8358709"/>
                <a:gd name="connsiteY352" fmla="*/ 2667000 h 4514850"/>
                <a:gd name="connsiteX353" fmla="*/ 1948384 w 8358709"/>
                <a:gd name="connsiteY353" fmla="*/ 2647950 h 4514850"/>
                <a:gd name="connsiteX354" fmla="*/ 1872184 w 8358709"/>
                <a:gd name="connsiteY354" fmla="*/ 2619375 h 4514850"/>
                <a:gd name="connsiteX355" fmla="*/ 1824559 w 8358709"/>
                <a:gd name="connsiteY355" fmla="*/ 2609850 h 4514850"/>
                <a:gd name="connsiteX356" fmla="*/ 1757884 w 8358709"/>
                <a:gd name="connsiteY356" fmla="*/ 2590800 h 4514850"/>
                <a:gd name="connsiteX357" fmla="*/ 1700734 w 8358709"/>
                <a:gd name="connsiteY357" fmla="*/ 2581275 h 4514850"/>
                <a:gd name="connsiteX358" fmla="*/ 1672159 w 8358709"/>
                <a:gd name="connsiteY358" fmla="*/ 2562225 h 4514850"/>
                <a:gd name="connsiteX359" fmla="*/ 1615009 w 8358709"/>
                <a:gd name="connsiteY359" fmla="*/ 2514600 h 4514850"/>
                <a:gd name="connsiteX360" fmla="*/ 1567384 w 8358709"/>
                <a:gd name="connsiteY360" fmla="*/ 2447925 h 4514850"/>
                <a:gd name="connsiteX361" fmla="*/ 1548334 w 8358709"/>
                <a:gd name="connsiteY361" fmla="*/ 2419350 h 4514850"/>
                <a:gd name="connsiteX362" fmla="*/ 1491184 w 8358709"/>
                <a:gd name="connsiteY362" fmla="*/ 2381250 h 4514850"/>
                <a:gd name="connsiteX363" fmla="*/ 1443559 w 8358709"/>
                <a:gd name="connsiteY363" fmla="*/ 2343150 h 4514850"/>
                <a:gd name="connsiteX364" fmla="*/ 1414984 w 8358709"/>
                <a:gd name="connsiteY364" fmla="*/ 2314575 h 4514850"/>
                <a:gd name="connsiteX365" fmla="*/ 1348309 w 8358709"/>
                <a:gd name="connsiteY365" fmla="*/ 2276475 h 4514850"/>
                <a:gd name="connsiteX366" fmla="*/ 1291159 w 8358709"/>
                <a:gd name="connsiteY366" fmla="*/ 2238375 h 4514850"/>
                <a:gd name="connsiteX367" fmla="*/ 1272109 w 8358709"/>
                <a:gd name="connsiteY367" fmla="*/ 2209800 h 4514850"/>
                <a:gd name="connsiteX368" fmla="*/ 1234009 w 8358709"/>
                <a:gd name="connsiteY368" fmla="*/ 2200275 h 4514850"/>
                <a:gd name="connsiteX369" fmla="*/ 1062559 w 8358709"/>
                <a:gd name="connsiteY369" fmla="*/ 2190750 h 4514850"/>
                <a:gd name="connsiteX370" fmla="*/ 1005409 w 8358709"/>
                <a:gd name="connsiteY370" fmla="*/ 2162175 h 4514850"/>
                <a:gd name="connsiteX371" fmla="*/ 986359 w 8358709"/>
                <a:gd name="connsiteY371" fmla="*/ 2133600 h 4514850"/>
                <a:gd name="connsiteX372" fmla="*/ 957784 w 8358709"/>
                <a:gd name="connsiteY372" fmla="*/ 2124075 h 4514850"/>
                <a:gd name="connsiteX373" fmla="*/ 872059 w 8358709"/>
                <a:gd name="connsiteY373" fmla="*/ 2114550 h 4514850"/>
                <a:gd name="connsiteX374" fmla="*/ 843484 w 8358709"/>
                <a:gd name="connsiteY374" fmla="*/ 2095500 h 4514850"/>
                <a:gd name="connsiteX375" fmla="*/ 672034 w 8358709"/>
                <a:gd name="connsiteY375" fmla="*/ 2066925 h 4514850"/>
                <a:gd name="connsiteX376" fmla="*/ 605359 w 8358709"/>
                <a:gd name="connsiteY376" fmla="*/ 1990725 h 4514850"/>
                <a:gd name="connsiteX377" fmla="*/ 586309 w 8358709"/>
                <a:gd name="connsiteY377" fmla="*/ 1962150 h 4514850"/>
                <a:gd name="connsiteX378" fmla="*/ 500584 w 8358709"/>
                <a:gd name="connsiteY378" fmla="*/ 1914525 h 4514850"/>
                <a:gd name="connsiteX379" fmla="*/ 433909 w 8358709"/>
                <a:gd name="connsiteY379" fmla="*/ 1838325 h 4514850"/>
                <a:gd name="connsiteX380" fmla="*/ 424384 w 8358709"/>
                <a:gd name="connsiteY380" fmla="*/ 1809750 h 4514850"/>
                <a:gd name="connsiteX381" fmla="*/ 319609 w 8358709"/>
                <a:gd name="connsiteY381" fmla="*/ 1781175 h 4514850"/>
                <a:gd name="connsiteX382" fmla="*/ 119584 w 8358709"/>
                <a:gd name="connsiteY382" fmla="*/ 1752600 h 4514850"/>
                <a:gd name="connsiteX383" fmla="*/ 110059 w 8358709"/>
                <a:gd name="connsiteY383" fmla="*/ 1590675 h 4514850"/>
                <a:gd name="connsiteX384" fmla="*/ 81484 w 8358709"/>
                <a:gd name="connsiteY384" fmla="*/ 1581150 h 4514850"/>
                <a:gd name="connsiteX385" fmla="*/ 52909 w 8358709"/>
                <a:gd name="connsiteY385" fmla="*/ 1552575 h 4514850"/>
                <a:gd name="connsiteX386" fmla="*/ 24334 w 8358709"/>
                <a:gd name="connsiteY386" fmla="*/ 1533525 h 4514850"/>
                <a:gd name="connsiteX387" fmla="*/ 5284 w 8358709"/>
                <a:gd name="connsiteY387" fmla="*/ 1476375 h 451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Lst>
              <a:rect l="l" t="t" r="r" b="b"/>
              <a:pathLst>
                <a:path w="8358709" h="4514850">
                  <a:moveTo>
                    <a:pt x="5284" y="1476375"/>
                  </a:moveTo>
                  <a:lnTo>
                    <a:pt x="5284" y="1476375"/>
                  </a:lnTo>
                  <a:lnTo>
                    <a:pt x="110059" y="1409700"/>
                  </a:lnTo>
                  <a:cubicBezTo>
                    <a:pt x="119688" y="1403510"/>
                    <a:pt x="128005" y="1394902"/>
                    <a:pt x="138634" y="1390650"/>
                  </a:cubicBezTo>
                  <a:lnTo>
                    <a:pt x="186259" y="1371600"/>
                  </a:lnTo>
                  <a:cubicBezTo>
                    <a:pt x="207041" y="1309255"/>
                    <a:pt x="178177" y="1370445"/>
                    <a:pt x="224359" y="1333500"/>
                  </a:cubicBezTo>
                  <a:cubicBezTo>
                    <a:pt x="233298" y="1326349"/>
                    <a:pt x="237059" y="1314450"/>
                    <a:pt x="243409" y="1304925"/>
                  </a:cubicBezTo>
                  <a:cubicBezTo>
                    <a:pt x="249759" y="1273175"/>
                    <a:pt x="250006" y="1239563"/>
                    <a:pt x="262459" y="1209675"/>
                  </a:cubicBezTo>
                  <a:cubicBezTo>
                    <a:pt x="266862" y="1199108"/>
                    <a:pt x="283883" y="1199564"/>
                    <a:pt x="291034" y="1190625"/>
                  </a:cubicBezTo>
                  <a:cubicBezTo>
                    <a:pt x="297306" y="1182785"/>
                    <a:pt x="294287" y="1169890"/>
                    <a:pt x="300559" y="1162050"/>
                  </a:cubicBezTo>
                  <a:cubicBezTo>
                    <a:pt x="307710" y="1153111"/>
                    <a:pt x="320340" y="1150329"/>
                    <a:pt x="329134" y="1143000"/>
                  </a:cubicBezTo>
                  <a:cubicBezTo>
                    <a:pt x="339482" y="1134376"/>
                    <a:pt x="345050" y="1119028"/>
                    <a:pt x="357709" y="1114425"/>
                  </a:cubicBezTo>
                  <a:cubicBezTo>
                    <a:pt x="381766" y="1105677"/>
                    <a:pt x="408509" y="1108075"/>
                    <a:pt x="433909" y="1104900"/>
                  </a:cubicBezTo>
                  <a:cubicBezTo>
                    <a:pt x="443434" y="1095375"/>
                    <a:pt x="451276" y="1083797"/>
                    <a:pt x="462484" y="1076325"/>
                  </a:cubicBezTo>
                  <a:cubicBezTo>
                    <a:pt x="478116" y="1065904"/>
                    <a:pt x="541294" y="1058428"/>
                    <a:pt x="548209" y="1057275"/>
                  </a:cubicBezTo>
                  <a:cubicBezTo>
                    <a:pt x="557734" y="1050925"/>
                    <a:pt x="566545" y="1043345"/>
                    <a:pt x="576784" y="1038225"/>
                  </a:cubicBezTo>
                  <a:cubicBezTo>
                    <a:pt x="600232" y="1026501"/>
                    <a:pt x="640559" y="1022833"/>
                    <a:pt x="662509" y="1019175"/>
                  </a:cubicBezTo>
                  <a:cubicBezTo>
                    <a:pt x="672034" y="1016000"/>
                    <a:pt x="682730" y="1015219"/>
                    <a:pt x="691084" y="1009650"/>
                  </a:cubicBezTo>
                  <a:cubicBezTo>
                    <a:pt x="702292" y="1002178"/>
                    <a:pt x="709311" y="989699"/>
                    <a:pt x="719659" y="981075"/>
                  </a:cubicBezTo>
                  <a:cubicBezTo>
                    <a:pt x="728453" y="973746"/>
                    <a:pt x="738709" y="968375"/>
                    <a:pt x="748234" y="962025"/>
                  </a:cubicBezTo>
                  <a:lnTo>
                    <a:pt x="786334" y="904875"/>
                  </a:lnTo>
                  <a:cubicBezTo>
                    <a:pt x="824060" y="848286"/>
                    <a:pt x="785662" y="857922"/>
                    <a:pt x="824434" y="819150"/>
                  </a:cubicBezTo>
                  <a:cubicBezTo>
                    <a:pt x="832529" y="811055"/>
                    <a:pt x="843484" y="806450"/>
                    <a:pt x="853009" y="800100"/>
                  </a:cubicBezTo>
                  <a:lnTo>
                    <a:pt x="910159" y="714375"/>
                  </a:lnTo>
                  <a:lnTo>
                    <a:pt x="929209" y="685800"/>
                  </a:lnTo>
                  <a:cubicBezTo>
                    <a:pt x="938734" y="688975"/>
                    <a:pt x="949944" y="689053"/>
                    <a:pt x="957784" y="695325"/>
                  </a:cubicBezTo>
                  <a:cubicBezTo>
                    <a:pt x="990914" y="721829"/>
                    <a:pt x="962754" y="745021"/>
                    <a:pt x="995884" y="695325"/>
                  </a:cubicBezTo>
                  <a:cubicBezTo>
                    <a:pt x="1017804" y="563805"/>
                    <a:pt x="978312" y="690918"/>
                    <a:pt x="1053034" y="628650"/>
                  </a:cubicBezTo>
                  <a:cubicBezTo>
                    <a:pt x="1063091" y="620269"/>
                    <a:pt x="1057402" y="602582"/>
                    <a:pt x="1062559" y="590550"/>
                  </a:cubicBezTo>
                  <a:cubicBezTo>
                    <a:pt x="1067068" y="580028"/>
                    <a:pt x="1076489" y="572214"/>
                    <a:pt x="1081609" y="561975"/>
                  </a:cubicBezTo>
                  <a:cubicBezTo>
                    <a:pt x="1086099" y="552995"/>
                    <a:pt x="1087959" y="542925"/>
                    <a:pt x="1091134" y="533400"/>
                  </a:cubicBezTo>
                  <a:cubicBezTo>
                    <a:pt x="1094309" y="504825"/>
                    <a:pt x="1095932" y="476035"/>
                    <a:pt x="1100659" y="447675"/>
                  </a:cubicBezTo>
                  <a:cubicBezTo>
                    <a:pt x="1102310" y="437771"/>
                    <a:pt x="1102344" y="425372"/>
                    <a:pt x="1110184" y="419100"/>
                  </a:cubicBezTo>
                  <a:cubicBezTo>
                    <a:pt x="1120406" y="410922"/>
                    <a:pt x="1135584" y="412750"/>
                    <a:pt x="1148284" y="409575"/>
                  </a:cubicBezTo>
                  <a:cubicBezTo>
                    <a:pt x="1167334" y="396875"/>
                    <a:pt x="1189245" y="387664"/>
                    <a:pt x="1205434" y="371475"/>
                  </a:cubicBezTo>
                  <a:cubicBezTo>
                    <a:pt x="1214959" y="361950"/>
                    <a:pt x="1225385" y="353248"/>
                    <a:pt x="1234009" y="342900"/>
                  </a:cubicBezTo>
                  <a:cubicBezTo>
                    <a:pt x="1241338" y="334106"/>
                    <a:pt x="1244120" y="321476"/>
                    <a:pt x="1253059" y="314325"/>
                  </a:cubicBezTo>
                  <a:cubicBezTo>
                    <a:pt x="1260899" y="308053"/>
                    <a:pt x="1272109" y="307975"/>
                    <a:pt x="1281634" y="304800"/>
                  </a:cubicBezTo>
                  <a:lnTo>
                    <a:pt x="1357834" y="419100"/>
                  </a:lnTo>
                  <a:cubicBezTo>
                    <a:pt x="1363403" y="427454"/>
                    <a:pt x="1376884" y="425450"/>
                    <a:pt x="1386409" y="428625"/>
                  </a:cubicBezTo>
                  <a:cubicBezTo>
                    <a:pt x="1440694" y="482910"/>
                    <a:pt x="1385926" y="437943"/>
                    <a:pt x="1453084" y="466725"/>
                  </a:cubicBezTo>
                  <a:cubicBezTo>
                    <a:pt x="1476291" y="476671"/>
                    <a:pt x="1493070" y="497186"/>
                    <a:pt x="1510234" y="514350"/>
                  </a:cubicBezTo>
                  <a:cubicBezTo>
                    <a:pt x="1507059" y="523875"/>
                    <a:pt x="1504664" y="533697"/>
                    <a:pt x="1500709" y="542925"/>
                  </a:cubicBezTo>
                  <a:cubicBezTo>
                    <a:pt x="1495116" y="555976"/>
                    <a:pt x="1478874" y="567102"/>
                    <a:pt x="1481659" y="581025"/>
                  </a:cubicBezTo>
                  <a:cubicBezTo>
                    <a:pt x="1483628" y="590870"/>
                    <a:pt x="1500709" y="587375"/>
                    <a:pt x="1510234" y="590550"/>
                  </a:cubicBezTo>
                  <a:cubicBezTo>
                    <a:pt x="1519759" y="587375"/>
                    <a:pt x="1528769" y="581025"/>
                    <a:pt x="1538809" y="581025"/>
                  </a:cubicBezTo>
                  <a:cubicBezTo>
                    <a:pt x="1575738" y="581025"/>
                    <a:pt x="1593546" y="594106"/>
                    <a:pt x="1624534" y="609600"/>
                  </a:cubicBezTo>
                  <a:cubicBezTo>
                    <a:pt x="1634059" y="603250"/>
                    <a:pt x="1645014" y="598645"/>
                    <a:pt x="1653109" y="590550"/>
                  </a:cubicBezTo>
                  <a:cubicBezTo>
                    <a:pt x="1661204" y="582455"/>
                    <a:pt x="1663544" y="569513"/>
                    <a:pt x="1672159" y="561975"/>
                  </a:cubicBezTo>
                  <a:cubicBezTo>
                    <a:pt x="1689389" y="546898"/>
                    <a:pt x="1729309" y="523875"/>
                    <a:pt x="1729309" y="523875"/>
                  </a:cubicBezTo>
                  <a:cubicBezTo>
                    <a:pt x="1745184" y="527050"/>
                    <a:pt x="1760745" y="533400"/>
                    <a:pt x="1776934" y="533400"/>
                  </a:cubicBezTo>
                  <a:cubicBezTo>
                    <a:pt x="1850602" y="533400"/>
                    <a:pt x="1851848" y="530654"/>
                    <a:pt x="1900759" y="514350"/>
                  </a:cubicBezTo>
                  <a:cubicBezTo>
                    <a:pt x="1913459" y="517525"/>
                    <a:pt x="1926320" y="520113"/>
                    <a:pt x="1938859" y="523875"/>
                  </a:cubicBezTo>
                  <a:cubicBezTo>
                    <a:pt x="1958093" y="529645"/>
                    <a:pt x="1996009" y="542925"/>
                    <a:pt x="1996009" y="542925"/>
                  </a:cubicBezTo>
                  <a:lnTo>
                    <a:pt x="2053159" y="581025"/>
                  </a:lnTo>
                  <a:cubicBezTo>
                    <a:pt x="2062684" y="587375"/>
                    <a:pt x="2061268" y="606233"/>
                    <a:pt x="2072209" y="609600"/>
                  </a:cubicBezTo>
                  <a:cubicBezTo>
                    <a:pt x="2105727" y="619913"/>
                    <a:pt x="2142059" y="615950"/>
                    <a:pt x="2176984" y="619125"/>
                  </a:cubicBezTo>
                  <a:cubicBezTo>
                    <a:pt x="2186509" y="622300"/>
                    <a:pt x="2196782" y="623774"/>
                    <a:pt x="2205559" y="628650"/>
                  </a:cubicBezTo>
                  <a:cubicBezTo>
                    <a:pt x="2225573" y="639769"/>
                    <a:pt x="2262709" y="666750"/>
                    <a:pt x="2262709" y="666750"/>
                  </a:cubicBezTo>
                  <a:cubicBezTo>
                    <a:pt x="2288581" y="744366"/>
                    <a:pt x="2262150" y="709973"/>
                    <a:pt x="2319859" y="742950"/>
                  </a:cubicBezTo>
                  <a:cubicBezTo>
                    <a:pt x="2329798" y="748630"/>
                    <a:pt x="2338909" y="755650"/>
                    <a:pt x="2348434" y="762000"/>
                  </a:cubicBezTo>
                  <a:cubicBezTo>
                    <a:pt x="2354784" y="771525"/>
                    <a:pt x="2358545" y="783424"/>
                    <a:pt x="2367484" y="790575"/>
                  </a:cubicBezTo>
                  <a:cubicBezTo>
                    <a:pt x="2375324" y="796847"/>
                    <a:pt x="2388959" y="793000"/>
                    <a:pt x="2396059" y="800100"/>
                  </a:cubicBezTo>
                  <a:cubicBezTo>
                    <a:pt x="2412248" y="816289"/>
                    <a:pt x="2421459" y="838200"/>
                    <a:pt x="2434159" y="857250"/>
                  </a:cubicBezTo>
                  <a:cubicBezTo>
                    <a:pt x="2440509" y="866775"/>
                    <a:pt x="2442349" y="882205"/>
                    <a:pt x="2453209" y="885825"/>
                  </a:cubicBezTo>
                  <a:cubicBezTo>
                    <a:pt x="2494203" y="899490"/>
                    <a:pt x="2472044" y="892915"/>
                    <a:pt x="2519884" y="904875"/>
                  </a:cubicBezTo>
                  <a:cubicBezTo>
                    <a:pt x="2523059" y="933450"/>
                    <a:pt x="2514617" y="965946"/>
                    <a:pt x="2529409" y="990600"/>
                  </a:cubicBezTo>
                  <a:cubicBezTo>
                    <a:pt x="2537738" y="1004482"/>
                    <a:pt x="2561875" y="994441"/>
                    <a:pt x="2577034" y="1000125"/>
                  </a:cubicBezTo>
                  <a:cubicBezTo>
                    <a:pt x="2587753" y="1004145"/>
                    <a:pt x="2596084" y="1012825"/>
                    <a:pt x="2605609" y="1019175"/>
                  </a:cubicBezTo>
                  <a:cubicBezTo>
                    <a:pt x="2656409" y="1095375"/>
                    <a:pt x="2589734" y="1003300"/>
                    <a:pt x="2653234" y="1066800"/>
                  </a:cubicBezTo>
                  <a:cubicBezTo>
                    <a:pt x="2664459" y="1078025"/>
                    <a:pt x="2672284" y="1092200"/>
                    <a:pt x="2681809" y="1104900"/>
                  </a:cubicBezTo>
                  <a:cubicBezTo>
                    <a:pt x="2688159" y="1123950"/>
                    <a:pt x="2696921" y="1142359"/>
                    <a:pt x="2700859" y="1162050"/>
                  </a:cubicBezTo>
                  <a:cubicBezTo>
                    <a:pt x="2704034" y="1177925"/>
                    <a:pt x="2701404" y="1196205"/>
                    <a:pt x="2710384" y="1209675"/>
                  </a:cubicBezTo>
                  <a:cubicBezTo>
                    <a:pt x="2715953" y="1218029"/>
                    <a:pt x="2729434" y="1216025"/>
                    <a:pt x="2738959" y="1219200"/>
                  </a:cubicBezTo>
                  <a:cubicBezTo>
                    <a:pt x="2771136" y="1197748"/>
                    <a:pt x="2795745" y="1172350"/>
                    <a:pt x="2843734" y="1209675"/>
                  </a:cubicBezTo>
                  <a:cubicBezTo>
                    <a:pt x="2858979" y="1221532"/>
                    <a:pt x="2845415" y="1249177"/>
                    <a:pt x="2853259" y="1266825"/>
                  </a:cubicBezTo>
                  <a:cubicBezTo>
                    <a:pt x="2858730" y="1279134"/>
                    <a:pt x="2872309" y="1285875"/>
                    <a:pt x="2881834" y="1295400"/>
                  </a:cubicBezTo>
                  <a:cubicBezTo>
                    <a:pt x="2878659" y="1308100"/>
                    <a:pt x="2866455" y="1321791"/>
                    <a:pt x="2872309" y="1333500"/>
                  </a:cubicBezTo>
                  <a:cubicBezTo>
                    <a:pt x="2893457" y="1375797"/>
                    <a:pt x="2920517" y="1345812"/>
                    <a:pt x="2938984" y="1333500"/>
                  </a:cubicBezTo>
                  <a:cubicBezTo>
                    <a:pt x="2953379" y="1275919"/>
                    <a:pt x="2936090" y="1299540"/>
                    <a:pt x="3005659" y="1276350"/>
                  </a:cubicBezTo>
                  <a:lnTo>
                    <a:pt x="3034234" y="1266825"/>
                  </a:lnTo>
                  <a:cubicBezTo>
                    <a:pt x="3050109" y="1270000"/>
                    <a:pt x="3069080" y="1266411"/>
                    <a:pt x="3081859" y="1276350"/>
                  </a:cubicBezTo>
                  <a:cubicBezTo>
                    <a:pt x="3099931" y="1290406"/>
                    <a:pt x="3107259" y="1314450"/>
                    <a:pt x="3119959" y="1333500"/>
                  </a:cubicBezTo>
                  <a:cubicBezTo>
                    <a:pt x="3140831" y="1364809"/>
                    <a:pt x="3138675" y="1356144"/>
                    <a:pt x="3148534" y="1390650"/>
                  </a:cubicBezTo>
                  <a:cubicBezTo>
                    <a:pt x="3153818" y="1409142"/>
                    <a:pt x="3156935" y="1444716"/>
                    <a:pt x="3177109" y="1457325"/>
                  </a:cubicBezTo>
                  <a:cubicBezTo>
                    <a:pt x="3199857" y="1471542"/>
                    <a:pt x="3254687" y="1480461"/>
                    <a:pt x="3281884" y="1485900"/>
                  </a:cubicBezTo>
                  <a:cubicBezTo>
                    <a:pt x="3298649" y="1536195"/>
                    <a:pt x="3285840" y="1506121"/>
                    <a:pt x="3329509" y="1571625"/>
                  </a:cubicBezTo>
                  <a:cubicBezTo>
                    <a:pt x="3335859" y="1581150"/>
                    <a:pt x="3337699" y="1596580"/>
                    <a:pt x="3348559" y="1600200"/>
                  </a:cubicBezTo>
                  <a:lnTo>
                    <a:pt x="3405709" y="1619250"/>
                  </a:lnTo>
                  <a:cubicBezTo>
                    <a:pt x="3415234" y="1625600"/>
                    <a:pt x="3424045" y="1633180"/>
                    <a:pt x="3434284" y="1638300"/>
                  </a:cubicBezTo>
                  <a:cubicBezTo>
                    <a:pt x="3457063" y="1649689"/>
                    <a:pt x="3485753" y="1658631"/>
                    <a:pt x="3510484" y="1666875"/>
                  </a:cubicBezTo>
                  <a:cubicBezTo>
                    <a:pt x="3516704" y="1648214"/>
                    <a:pt x="3531624" y="1607394"/>
                    <a:pt x="3529534" y="1590675"/>
                  </a:cubicBezTo>
                  <a:cubicBezTo>
                    <a:pt x="3528114" y="1579316"/>
                    <a:pt x="3515604" y="1572339"/>
                    <a:pt x="3510484" y="1562100"/>
                  </a:cubicBezTo>
                  <a:cubicBezTo>
                    <a:pt x="3505994" y="1553120"/>
                    <a:pt x="3504134" y="1543050"/>
                    <a:pt x="3500959" y="1533525"/>
                  </a:cubicBezTo>
                  <a:cubicBezTo>
                    <a:pt x="3567634" y="1511300"/>
                    <a:pt x="3551759" y="1533525"/>
                    <a:pt x="3567634" y="1485900"/>
                  </a:cubicBezTo>
                  <a:cubicBezTo>
                    <a:pt x="3564459" y="1476375"/>
                    <a:pt x="3558109" y="1467365"/>
                    <a:pt x="3558109" y="1457325"/>
                  </a:cubicBezTo>
                  <a:cubicBezTo>
                    <a:pt x="3558109" y="1447285"/>
                    <a:pt x="3560534" y="1435850"/>
                    <a:pt x="3567634" y="1428750"/>
                  </a:cubicBezTo>
                  <a:cubicBezTo>
                    <a:pt x="3574734" y="1421650"/>
                    <a:pt x="3586469" y="1421660"/>
                    <a:pt x="3596209" y="1419225"/>
                  </a:cubicBezTo>
                  <a:cubicBezTo>
                    <a:pt x="3611915" y="1415298"/>
                    <a:pt x="3627959" y="1412875"/>
                    <a:pt x="3643834" y="1409700"/>
                  </a:cubicBezTo>
                  <a:cubicBezTo>
                    <a:pt x="3711876" y="1364338"/>
                    <a:pt x="3678772" y="1366047"/>
                    <a:pt x="3739084" y="1381125"/>
                  </a:cubicBezTo>
                  <a:cubicBezTo>
                    <a:pt x="3796234" y="1377950"/>
                    <a:pt x="3853296" y="1371600"/>
                    <a:pt x="3910534" y="1371600"/>
                  </a:cubicBezTo>
                  <a:cubicBezTo>
                    <a:pt x="3926723" y="1371600"/>
                    <a:pt x="3942355" y="1377613"/>
                    <a:pt x="3958159" y="1381125"/>
                  </a:cubicBezTo>
                  <a:cubicBezTo>
                    <a:pt x="3970938" y="1383965"/>
                    <a:pt x="3984002" y="1386053"/>
                    <a:pt x="3996259" y="1390650"/>
                  </a:cubicBezTo>
                  <a:cubicBezTo>
                    <a:pt x="4009554" y="1395636"/>
                    <a:pt x="4021308" y="1404107"/>
                    <a:pt x="4034359" y="1409700"/>
                  </a:cubicBezTo>
                  <a:cubicBezTo>
                    <a:pt x="4043587" y="1413655"/>
                    <a:pt x="4053409" y="1416050"/>
                    <a:pt x="4062934" y="1419225"/>
                  </a:cubicBezTo>
                  <a:cubicBezTo>
                    <a:pt x="4145689" y="1474395"/>
                    <a:pt x="4019771" y="1397303"/>
                    <a:pt x="4234384" y="1447800"/>
                  </a:cubicBezTo>
                  <a:cubicBezTo>
                    <a:pt x="4245527" y="1450422"/>
                    <a:pt x="4243195" y="1471255"/>
                    <a:pt x="4253434" y="1476375"/>
                  </a:cubicBezTo>
                  <a:cubicBezTo>
                    <a:pt x="4276852" y="1488084"/>
                    <a:pt x="4304234" y="1489075"/>
                    <a:pt x="4329634" y="1495425"/>
                  </a:cubicBezTo>
                  <a:cubicBezTo>
                    <a:pt x="4348970" y="1500259"/>
                    <a:pt x="4379303" y="1522188"/>
                    <a:pt x="4396309" y="1533525"/>
                  </a:cubicBezTo>
                  <a:cubicBezTo>
                    <a:pt x="4421709" y="1530350"/>
                    <a:pt x="4451210" y="1538199"/>
                    <a:pt x="4472509" y="1524000"/>
                  </a:cubicBezTo>
                  <a:cubicBezTo>
                    <a:pt x="4485979" y="1515020"/>
                    <a:pt x="4477774" y="1491994"/>
                    <a:pt x="4482034" y="1476375"/>
                  </a:cubicBezTo>
                  <a:cubicBezTo>
                    <a:pt x="4487318" y="1457002"/>
                    <a:pt x="4494734" y="1438275"/>
                    <a:pt x="4501084" y="1419225"/>
                  </a:cubicBezTo>
                  <a:cubicBezTo>
                    <a:pt x="4506204" y="1403866"/>
                    <a:pt x="4533003" y="1413627"/>
                    <a:pt x="4548709" y="1409700"/>
                  </a:cubicBezTo>
                  <a:cubicBezTo>
                    <a:pt x="4558449" y="1407265"/>
                    <a:pt x="4567759" y="1403350"/>
                    <a:pt x="4577284" y="1400175"/>
                  </a:cubicBezTo>
                  <a:cubicBezTo>
                    <a:pt x="4642788" y="1356506"/>
                    <a:pt x="4612714" y="1369315"/>
                    <a:pt x="4663009" y="1352550"/>
                  </a:cubicBezTo>
                  <a:cubicBezTo>
                    <a:pt x="4672534" y="1343025"/>
                    <a:pt x="4684112" y="1335183"/>
                    <a:pt x="4691584" y="1323975"/>
                  </a:cubicBezTo>
                  <a:cubicBezTo>
                    <a:pt x="4709662" y="1296858"/>
                    <a:pt x="4688249" y="1283399"/>
                    <a:pt x="4729684" y="1266825"/>
                  </a:cubicBezTo>
                  <a:cubicBezTo>
                    <a:pt x="4750529" y="1258487"/>
                    <a:pt x="4774134" y="1260475"/>
                    <a:pt x="4796359" y="1257300"/>
                  </a:cubicBezTo>
                  <a:cubicBezTo>
                    <a:pt x="4802709" y="1247775"/>
                    <a:pt x="4810289" y="1238964"/>
                    <a:pt x="4815409" y="1228725"/>
                  </a:cubicBezTo>
                  <a:cubicBezTo>
                    <a:pt x="4819899" y="1219745"/>
                    <a:pt x="4815954" y="1204640"/>
                    <a:pt x="4824934" y="1200150"/>
                  </a:cubicBezTo>
                  <a:cubicBezTo>
                    <a:pt x="4833914" y="1195660"/>
                    <a:pt x="4843855" y="1206917"/>
                    <a:pt x="4853509" y="1209675"/>
                  </a:cubicBezTo>
                  <a:cubicBezTo>
                    <a:pt x="4866096" y="1213271"/>
                    <a:pt x="4878909" y="1216025"/>
                    <a:pt x="4891609" y="1219200"/>
                  </a:cubicBezTo>
                  <a:cubicBezTo>
                    <a:pt x="4910659" y="1216025"/>
                    <a:pt x="4929552" y="1211697"/>
                    <a:pt x="4948759" y="1209675"/>
                  </a:cubicBezTo>
                  <a:cubicBezTo>
                    <a:pt x="4989928" y="1205341"/>
                    <a:pt x="5037762" y="1222536"/>
                    <a:pt x="5072584" y="1200150"/>
                  </a:cubicBezTo>
                  <a:cubicBezTo>
                    <a:pt x="5094116" y="1186308"/>
                    <a:pt x="5078934" y="1149350"/>
                    <a:pt x="5082109" y="1123950"/>
                  </a:cubicBezTo>
                  <a:cubicBezTo>
                    <a:pt x="5097984" y="1127125"/>
                    <a:pt x="5116264" y="1124495"/>
                    <a:pt x="5129734" y="1133475"/>
                  </a:cubicBezTo>
                  <a:cubicBezTo>
                    <a:pt x="5138088" y="1139044"/>
                    <a:pt x="5134769" y="1171030"/>
                    <a:pt x="5139259" y="1162050"/>
                  </a:cubicBezTo>
                  <a:cubicBezTo>
                    <a:pt x="5184941" y="1070685"/>
                    <a:pt x="5097885" y="1103858"/>
                    <a:pt x="5205934" y="1085850"/>
                  </a:cubicBezTo>
                  <a:cubicBezTo>
                    <a:pt x="5287368" y="1058705"/>
                    <a:pt x="5243159" y="1069291"/>
                    <a:pt x="5339284" y="1057275"/>
                  </a:cubicBezTo>
                  <a:cubicBezTo>
                    <a:pt x="5336109" y="1047750"/>
                    <a:pt x="5336031" y="1036540"/>
                    <a:pt x="5329759" y="1028700"/>
                  </a:cubicBezTo>
                  <a:cubicBezTo>
                    <a:pt x="5322608" y="1019761"/>
                    <a:pt x="5309279" y="1017745"/>
                    <a:pt x="5301184" y="1009650"/>
                  </a:cubicBezTo>
                  <a:cubicBezTo>
                    <a:pt x="5293089" y="1001555"/>
                    <a:pt x="5288484" y="990600"/>
                    <a:pt x="5282134" y="981075"/>
                  </a:cubicBezTo>
                  <a:cubicBezTo>
                    <a:pt x="5285309" y="952500"/>
                    <a:pt x="5269572" y="913756"/>
                    <a:pt x="5291659" y="895350"/>
                  </a:cubicBezTo>
                  <a:cubicBezTo>
                    <a:pt x="5318600" y="872899"/>
                    <a:pt x="5363165" y="896915"/>
                    <a:pt x="5396434" y="885825"/>
                  </a:cubicBezTo>
                  <a:cubicBezTo>
                    <a:pt x="5405959" y="882650"/>
                    <a:pt x="5397789" y="863086"/>
                    <a:pt x="5405959" y="857250"/>
                  </a:cubicBezTo>
                  <a:cubicBezTo>
                    <a:pt x="5422299" y="845578"/>
                    <a:pt x="5463109" y="838200"/>
                    <a:pt x="5463109" y="838200"/>
                  </a:cubicBezTo>
                  <a:cubicBezTo>
                    <a:pt x="5577986" y="761615"/>
                    <a:pt x="5478732" y="848291"/>
                    <a:pt x="5529784" y="733425"/>
                  </a:cubicBezTo>
                  <a:cubicBezTo>
                    <a:pt x="5541531" y="706994"/>
                    <a:pt x="5616663" y="706046"/>
                    <a:pt x="5625034" y="704850"/>
                  </a:cubicBezTo>
                  <a:cubicBezTo>
                    <a:pt x="5634559" y="698500"/>
                    <a:pt x="5643370" y="690920"/>
                    <a:pt x="5653609" y="685800"/>
                  </a:cubicBezTo>
                  <a:cubicBezTo>
                    <a:pt x="5732479" y="646365"/>
                    <a:pt x="5628867" y="711820"/>
                    <a:pt x="5710759" y="657225"/>
                  </a:cubicBezTo>
                  <a:cubicBezTo>
                    <a:pt x="5707584" y="631825"/>
                    <a:pt x="5707969" y="605721"/>
                    <a:pt x="5701234" y="581025"/>
                  </a:cubicBezTo>
                  <a:cubicBezTo>
                    <a:pt x="5698222" y="569981"/>
                    <a:pt x="5687304" y="562689"/>
                    <a:pt x="5682184" y="552450"/>
                  </a:cubicBezTo>
                  <a:cubicBezTo>
                    <a:pt x="5677694" y="543470"/>
                    <a:pt x="5675834" y="533400"/>
                    <a:pt x="5672659" y="523875"/>
                  </a:cubicBezTo>
                  <a:cubicBezTo>
                    <a:pt x="5675834" y="511175"/>
                    <a:pt x="5674006" y="495997"/>
                    <a:pt x="5682184" y="485775"/>
                  </a:cubicBezTo>
                  <a:cubicBezTo>
                    <a:pt x="5688456" y="477935"/>
                    <a:pt x="5700958" y="478428"/>
                    <a:pt x="5710759" y="476250"/>
                  </a:cubicBezTo>
                  <a:cubicBezTo>
                    <a:pt x="5729612" y="472060"/>
                    <a:pt x="5748859" y="469900"/>
                    <a:pt x="5767909" y="466725"/>
                  </a:cubicBezTo>
                  <a:lnTo>
                    <a:pt x="5825059" y="428625"/>
                  </a:lnTo>
                  <a:cubicBezTo>
                    <a:pt x="5833413" y="423056"/>
                    <a:pt x="5829015" y="408404"/>
                    <a:pt x="5834584" y="400050"/>
                  </a:cubicBezTo>
                  <a:cubicBezTo>
                    <a:pt x="5842056" y="388842"/>
                    <a:pt x="5851736" y="378614"/>
                    <a:pt x="5863159" y="371475"/>
                  </a:cubicBezTo>
                  <a:cubicBezTo>
                    <a:pt x="5877658" y="362413"/>
                    <a:pt x="5896123" y="361222"/>
                    <a:pt x="5910784" y="352425"/>
                  </a:cubicBezTo>
                  <a:cubicBezTo>
                    <a:pt x="5928217" y="341965"/>
                    <a:pt x="5941169" y="325100"/>
                    <a:pt x="5958409" y="314325"/>
                  </a:cubicBezTo>
                  <a:cubicBezTo>
                    <a:pt x="5978112" y="302011"/>
                    <a:pt x="6044508" y="296582"/>
                    <a:pt x="6053659" y="295275"/>
                  </a:cubicBezTo>
                  <a:lnTo>
                    <a:pt x="6110809" y="276225"/>
                  </a:lnTo>
                  <a:cubicBezTo>
                    <a:pt x="6120334" y="273050"/>
                    <a:pt x="6114765" y="256004"/>
                    <a:pt x="6120334" y="247650"/>
                  </a:cubicBezTo>
                  <a:cubicBezTo>
                    <a:pt x="6127806" y="236442"/>
                    <a:pt x="6138682" y="227841"/>
                    <a:pt x="6148909" y="219075"/>
                  </a:cubicBezTo>
                  <a:cubicBezTo>
                    <a:pt x="6154949" y="213898"/>
                    <a:pt x="6203523" y="177481"/>
                    <a:pt x="6215584" y="171450"/>
                  </a:cubicBezTo>
                  <a:cubicBezTo>
                    <a:pt x="6224564" y="166960"/>
                    <a:pt x="6234634" y="165100"/>
                    <a:pt x="6244159" y="161925"/>
                  </a:cubicBezTo>
                  <a:cubicBezTo>
                    <a:pt x="6258606" y="152293"/>
                    <a:pt x="6281591" y="133350"/>
                    <a:pt x="6301309" y="133350"/>
                  </a:cubicBezTo>
                  <a:cubicBezTo>
                    <a:pt x="6336586" y="133350"/>
                    <a:pt x="6422886" y="146636"/>
                    <a:pt x="6463234" y="152400"/>
                  </a:cubicBezTo>
                  <a:cubicBezTo>
                    <a:pt x="6482284" y="149225"/>
                    <a:pt x="6501531" y="147065"/>
                    <a:pt x="6520384" y="142875"/>
                  </a:cubicBezTo>
                  <a:cubicBezTo>
                    <a:pt x="6530185" y="140697"/>
                    <a:pt x="6541859" y="140450"/>
                    <a:pt x="6548959" y="133350"/>
                  </a:cubicBezTo>
                  <a:cubicBezTo>
                    <a:pt x="6603888" y="78421"/>
                    <a:pt x="6502489" y="128010"/>
                    <a:pt x="6587059" y="85725"/>
                  </a:cubicBezTo>
                  <a:cubicBezTo>
                    <a:pt x="6596039" y="81235"/>
                    <a:pt x="6606654" y="80690"/>
                    <a:pt x="6615634" y="76200"/>
                  </a:cubicBezTo>
                  <a:cubicBezTo>
                    <a:pt x="6632193" y="67921"/>
                    <a:pt x="6647560" y="57437"/>
                    <a:pt x="6663259" y="47625"/>
                  </a:cubicBezTo>
                  <a:cubicBezTo>
                    <a:pt x="6691115" y="30215"/>
                    <a:pt x="6701990" y="20958"/>
                    <a:pt x="6729934" y="0"/>
                  </a:cubicBezTo>
                  <a:cubicBezTo>
                    <a:pt x="6745809" y="3175"/>
                    <a:pt x="6764089" y="545"/>
                    <a:pt x="6777559" y="9525"/>
                  </a:cubicBezTo>
                  <a:cubicBezTo>
                    <a:pt x="6785913" y="15094"/>
                    <a:pt x="6777311" y="35800"/>
                    <a:pt x="6787084" y="38100"/>
                  </a:cubicBezTo>
                  <a:cubicBezTo>
                    <a:pt x="6836630" y="49758"/>
                    <a:pt x="6888684" y="44450"/>
                    <a:pt x="6939484" y="47625"/>
                  </a:cubicBezTo>
                  <a:cubicBezTo>
                    <a:pt x="6945834" y="57150"/>
                    <a:pt x="6950439" y="68105"/>
                    <a:pt x="6958534" y="76200"/>
                  </a:cubicBezTo>
                  <a:cubicBezTo>
                    <a:pt x="6966629" y="84295"/>
                    <a:pt x="6979958" y="86311"/>
                    <a:pt x="6987109" y="95250"/>
                  </a:cubicBezTo>
                  <a:cubicBezTo>
                    <a:pt x="7006831" y="119902"/>
                    <a:pt x="6983566" y="132326"/>
                    <a:pt x="7015684" y="152400"/>
                  </a:cubicBezTo>
                  <a:cubicBezTo>
                    <a:pt x="7032712" y="163043"/>
                    <a:pt x="7072834" y="171450"/>
                    <a:pt x="7072834" y="171450"/>
                  </a:cubicBezTo>
                  <a:cubicBezTo>
                    <a:pt x="7101409" y="165100"/>
                    <a:pt x="7131539" y="163658"/>
                    <a:pt x="7158559" y="152400"/>
                  </a:cubicBezTo>
                  <a:cubicBezTo>
                    <a:pt x="7170993" y="147219"/>
                    <a:pt x="7174475" y="128428"/>
                    <a:pt x="7187134" y="123825"/>
                  </a:cubicBezTo>
                  <a:cubicBezTo>
                    <a:pt x="7211191" y="115077"/>
                    <a:pt x="7237934" y="117475"/>
                    <a:pt x="7263334" y="114300"/>
                  </a:cubicBezTo>
                  <a:cubicBezTo>
                    <a:pt x="7272859" y="111125"/>
                    <a:pt x="7281869" y="104775"/>
                    <a:pt x="7291909" y="104775"/>
                  </a:cubicBezTo>
                  <a:cubicBezTo>
                    <a:pt x="7333806" y="104775"/>
                    <a:pt x="7312107" y="120934"/>
                    <a:pt x="7339534" y="142875"/>
                  </a:cubicBezTo>
                  <a:cubicBezTo>
                    <a:pt x="7347374" y="149147"/>
                    <a:pt x="7358584" y="149225"/>
                    <a:pt x="7368109" y="152400"/>
                  </a:cubicBezTo>
                  <a:cubicBezTo>
                    <a:pt x="7382556" y="142768"/>
                    <a:pt x="7405541" y="123825"/>
                    <a:pt x="7425259" y="123825"/>
                  </a:cubicBezTo>
                  <a:cubicBezTo>
                    <a:pt x="7441448" y="123825"/>
                    <a:pt x="7457009" y="130175"/>
                    <a:pt x="7472884" y="133350"/>
                  </a:cubicBezTo>
                  <a:cubicBezTo>
                    <a:pt x="7476059" y="146050"/>
                    <a:pt x="7478813" y="158863"/>
                    <a:pt x="7482409" y="171450"/>
                  </a:cubicBezTo>
                  <a:cubicBezTo>
                    <a:pt x="7485167" y="181104"/>
                    <a:pt x="7482954" y="195535"/>
                    <a:pt x="7491934" y="200025"/>
                  </a:cubicBezTo>
                  <a:cubicBezTo>
                    <a:pt x="7500914" y="204515"/>
                    <a:pt x="7510855" y="193258"/>
                    <a:pt x="7520509" y="190500"/>
                  </a:cubicBezTo>
                  <a:cubicBezTo>
                    <a:pt x="7533096" y="186904"/>
                    <a:pt x="7545909" y="184150"/>
                    <a:pt x="7558609" y="180975"/>
                  </a:cubicBezTo>
                  <a:cubicBezTo>
                    <a:pt x="7583180" y="184485"/>
                    <a:pt x="7627260" y="186725"/>
                    <a:pt x="7653859" y="200025"/>
                  </a:cubicBezTo>
                  <a:cubicBezTo>
                    <a:pt x="7716185" y="231188"/>
                    <a:pt x="7647812" y="205519"/>
                    <a:pt x="7711009" y="247650"/>
                  </a:cubicBezTo>
                  <a:cubicBezTo>
                    <a:pt x="7719363" y="253219"/>
                    <a:pt x="7729844" y="254740"/>
                    <a:pt x="7739584" y="257175"/>
                  </a:cubicBezTo>
                  <a:cubicBezTo>
                    <a:pt x="7755290" y="261102"/>
                    <a:pt x="7771281" y="263804"/>
                    <a:pt x="7787209" y="266700"/>
                  </a:cubicBezTo>
                  <a:cubicBezTo>
                    <a:pt x="7946240" y="295615"/>
                    <a:pt x="7932342" y="278540"/>
                    <a:pt x="8206309" y="285750"/>
                  </a:cubicBezTo>
                  <a:cubicBezTo>
                    <a:pt x="8225359" y="288925"/>
                    <a:pt x="8244641" y="290932"/>
                    <a:pt x="8263459" y="295275"/>
                  </a:cubicBezTo>
                  <a:cubicBezTo>
                    <a:pt x="8298897" y="303453"/>
                    <a:pt x="8325967" y="312936"/>
                    <a:pt x="8358709" y="323850"/>
                  </a:cubicBezTo>
                  <a:cubicBezTo>
                    <a:pt x="8290699" y="346520"/>
                    <a:pt x="8312698" y="326192"/>
                    <a:pt x="8282509" y="371475"/>
                  </a:cubicBezTo>
                  <a:cubicBezTo>
                    <a:pt x="8278851" y="393425"/>
                    <a:pt x="8275183" y="433752"/>
                    <a:pt x="8263459" y="457200"/>
                  </a:cubicBezTo>
                  <a:cubicBezTo>
                    <a:pt x="8258339" y="467439"/>
                    <a:pt x="8251738" y="476981"/>
                    <a:pt x="8244409" y="485775"/>
                  </a:cubicBezTo>
                  <a:cubicBezTo>
                    <a:pt x="8235785" y="496123"/>
                    <a:pt x="8225359" y="504825"/>
                    <a:pt x="8215834" y="514350"/>
                  </a:cubicBezTo>
                  <a:cubicBezTo>
                    <a:pt x="8207007" y="540830"/>
                    <a:pt x="8206954" y="549343"/>
                    <a:pt x="8187259" y="571500"/>
                  </a:cubicBezTo>
                  <a:cubicBezTo>
                    <a:pt x="8169361" y="591636"/>
                    <a:pt x="8130109" y="628650"/>
                    <a:pt x="8130109" y="628650"/>
                  </a:cubicBezTo>
                  <a:cubicBezTo>
                    <a:pt x="8126934" y="641350"/>
                    <a:pt x="8126438" y="655041"/>
                    <a:pt x="8120584" y="666750"/>
                  </a:cubicBezTo>
                  <a:cubicBezTo>
                    <a:pt x="8092803" y="722312"/>
                    <a:pt x="8093200" y="716756"/>
                    <a:pt x="8053909" y="742950"/>
                  </a:cubicBezTo>
                  <a:cubicBezTo>
                    <a:pt x="8047559" y="752475"/>
                    <a:pt x="8039368" y="761003"/>
                    <a:pt x="8034859" y="771525"/>
                  </a:cubicBezTo>
                  <a:cubicBezTo>
                    <a:pt x="8029702" y="783557"/>
                    <a:pt x="8032272" y="798524"/>
                    <a:pt x="8025334" y="809625"/>
                  </a:cubicBezTo>
                  <a:cubicBezTo>
                    <a:pt x="8015815" y="824855"/>
                    <a:pt x="7999934" y="835025"/>
                    <a:pt x="7987234" y="847725"/>
                  </a:cubicBezTo>
                  <a:cubicBezTo>
                    <a:pt x="7984059" y="857250"/>
                    <a:pt x="7982199" y="867320"/>
                    <a:pt x="7977709" y="876300"/>
                  </a:cubicBezTo>
                  <a:cubicBezTo>
                    <a:pt x="7972589" y="886539"/>
                    <a:pt x="7961671" y="893831"/>
                    <a:pt x="7958659" y="904875"/>
                  </a:cubicBezTo>
                  <a:cubicBezTo>
                    <a:pt x="7951924" y="929571"/>
                    <a:pt x="7953713" y="955890"/>
                    <a:pt x="7949134" y="981075"/>
                  </a:cubicBezTo>
                  <a:cubicBezTo>
                    <a:pt x="7947338" y="990953"/>
                    <a:pt x="7945881" y="1001810"/>
                    <a:pt x="7939609" y="1009650"/>
                  </a:cubicBezTo>
                  <a:cubicBezTo>
                    <a:pt x="7932458" y="1018589"/>
                    <a:pt x="7920559" y="1022350"/>
                    <a:pt x="7911034" y="1028700"/>
                  </a:cubicBezTo>
                  <a:cubicBezTo>
                    <a:pt x="7904684" y="1038225"/>
                    <a:pt x="7900079" y="1049180"/>
                    <a:pt x="7891984" y="1057275"/>
                  </a:cubicBezTo>
                  <a:cubicBezTo>
                    <a:pt x="7858964" y="1090295"/>
                    <a:pt x="7864679" y="1059180"/>
                    <a:pt x="7844359" y="1104900"/>
                  </a:cubicBezTo>
                  <a:cubicBezTo>
                    <a:pt x="7827457" y="1142931"/>
                    <a:pt x="7825197" y="1207792"/>
                    <a:pt x="7768159" y="1219200"/>
                  </a:cubicBezTo>
                  <a:lnTo>
                    <a:pt x="7720534" y="1228725"/>
                  </a:lnTo>
                  <a:lnTo>
                    <a:pt x="7701484" y="1285875"/>
                  </a:lnTo>
                  <a:cubicBezTo>
                    <a:pt x="7697224" y="1298654"/>
                    <a:pt x="7681179" y="1303817"/>
                    <a:pt x="7672909" y="1314450"/>
                  </a:cubicBezTo>
                  <a:cubicBezTo>
                    <a:pt x="7593158" y="1416987"/>
                    <a:pt x="7671108" y="1335301"/>
                    <a:pt x="7606234" y="1400175"/>
                  </a:cubicBezTo>
                  <a:cubicBezTo>
                    <a:pt x="7577380" y="1515593"/>
                    <a:pt x="7609061" y="1444408"/>
                    <a:pt x="7558609" y="1504950"/>
                  </a:cubicBezTo>
                  <a:cubicBezTo>
                    <a:pt x="7525468" y="1544720"/>
                    <a:pt x="7557894" y="1527413"/>
                    <a:pt x="7510984" y="1543050"/>
                  </a:cubicBezTo>
                  <a:lnTo>
                    <a:pt x="7425259" y="1600200"/>
                  </a:lnTo>
                  <a:cubicBezTo>
                    <a:pt x="7415734" y="1606550"/>
                    <a:pt x="7404779" y="1611155"/>
                    <a:pt x="7396684" y="1619250"/>
                  </a:cubicBezTo>
                  <a:lnTo>
                    <a:pt x="7339534" y="1676400"/>
                  </a:lnTo>
                  <a:cubicBezTo>
                    <a:pt x="7326708" y="1753357"/>
                    <a:pt x="7336116" y="1715228"/>
                    <a:pt x="7310959" y="1790700"/>
                  </a:cubicBezTo>
                  <a:cubicBezTo>
                    <a:pt x="7303719" y="1812420"/>
                    <a:pt x="7285559" y="1828800"/>
                    <a:pt x="7272859" y="1847850"/>
                  </a:cubicBezTo>
                  <a:cubicBezTo>
                    <a:pt x="7265387" y="1859058"/>
                    <a:pt x="7255980" y="1869742"/>
                    <a:pt x="7244284" y="1876425"/>
                  </a:cubicBezTo>
                  <a:cubicBezTo>
                    <a:pt x="7232918" y="1882920"/>
                    <a:pt x="7218884" y="1882775"/>
                    <a:pt x="7206184" y="1885950"/>
                  </a:cubicBezTo>
                  <a:cubicBezTo>
                    <a:pt x="7199834" y="1895475"/>
                    <a:pt x="7195749" y="1906987"/>
                    <a:pt x="7187134" y="1914525"/>
                  </a:cubicBezTo>
                  <a:cubicBezTo>
                    <a:pt x="7169904" y="1929602"/>
                    <a:pt x="7129984" y="1952625"/>
                    <a:pt x="7129984" y="1952625"/>
                  </a:cubicBezTo>
                  <a:cubicBezTo>
                    <a:pt x="7120459" y="1965325"/>
                    <a:pt x="7110636" y="1977807"/>
                    <a:pt x="7101409" y="1990725"/>
                  </a:cubicBezTo>
                  <a:cubicBezTo>
                    <a:pt x="7094755" y="2000040"/>
                    <a:pt x="7090454" y="2011205"/>
                    <a:pt x="7082359" y="2019300"/>
                  </a:cubicBezTo>
                  <a:cubicBezTo>
                    <a:pt x="7074264" y="2027395"/>
                    <a:pt x="7063309" y="2032000"/>
                    <a:pt x="7053784" y="2038350"/>
                  </a:cubicBezTo>
                  <a:cubicBezTo>
                    <a:pt x="7044238" y="2066989"/>
                    <a:pt x="7045725" y="2070881"/>
                    <a:pt x="7025209" y="2095500"/>
                  </a:cubicBezTo>
                  <a:cubicBezTo>
                    <a:pt x="6999049" y="2126892"/>
                    <a:pt x="6998910" y="2121088"/>
                    <a:pt x="6968059" y="2143125"/>
                  </a:cubicBezTo>
                  <a:cubicBezTo>
                    <a:pt x="6955141" y="2152352"/>
                    <a:pt x="6942877" y="2162473"/>
                    <a:pt x="6929959" y="2171700"/>
                  </a:cubicBezTo>
                  <a:cubicBezTo>
                    <a:pt x="6920644" y="2178354"/>
                    <a:pt x="6910178" y="2183421"/>
                    <a:pt x="6901384" y="2190750"/>
                  </a:cubicBezTo>
                  <a:cubicBezTo>
                    <a:pt x="6853818" y="2230388"/>
                    <a:pt x="6894452" y="2212111"/>
                    <a:pt x="6844234" y="2228850"/>
                  </a:cubicBezTo>
                  <a:cubicBezTo>
                    <a:pt x="6809877" y="2251755"/>
                    <a:pt x="6784607" y="2265903"/>
                    <a:pt x="6758509" y="2305050"/>
                  </a:cubicBezTo>
                  <a:cubicBezTo>
                    <a:pt x="6752159" y="2314575"/>
                    <a:pt x="6744579" y="2323386"/>
                    <a:pt x="6739459" y="2333625"/>
                  </a:cubicBezTo>
                  <a:cubicBezTo>
                    <a:pt x="6734969" y="2342605"/>
                    <a:pt x="6736206" y="2354360"/>
                    <a:pt x="6729934" y="2362200"/>
                  </a:cubicBezTo>
                  <a:cubicBezTo>
                    <a:pt x="6722783" y="2371139"/>
                    <a:pt x="6710884" y="2374900"/>
                    <a:pt x="6701359" y="2381250"/>
                  </a:cubicBezTo>
                  <a:cubicBezTo>
                    <a:pt x="6695009" y="2390775"/>
                    <a:pt x="6687429" y="2399586"/>
                    <a:pt x="6682309" y="2409825"/>
                  </a:cubicBezTo>
                  <a:cubicBezTo>
                    <a:pt x="6677819" y="2418805"/>
                    <a:pt x="6679056" y="2430560"/>
                    <a:pt x="6672784" y="2438400"/>
                  </a:cubicBezTo>
                  <a:cubicBezTo>
                    <a:pt x="6665633" y="2447339"/>
                    <a:pt x="6653734" y="2451100"/>
                    <a:pt x="6644209" y="2457450"/>
                  </a:cubicBezTo>
                  <a:cubicBezTo>
                    <a:pt x="6641034" y="2466975"/>
                    <a:pt x="6639665" y="2477308"/>
                    <a:pt x="6634684" y="2486025"/>
                  </a:cubicBezTo>
                  <a:cubicBezTo>
                    <a:pt x="6612459" y="2524919"/>
                    <a:pt x="6602934" y="2526506"/>
                    <a:pt x="6568009" y="2552700"/>
                  </a:cubicBezTo>
                  <a:cubicBezTo>
                    <a:pt x="6546559" y="2617050"/>
                    <a:pt x="6576307" y="2547299"/>
                    <a:pt x="6529909" y="2600325"/>
                  </a:cubicBezTo>
                  <a:cubicBezTo>
                    <a:pt x="6452122" y="2689225"/>
                    <a:pt x="6527528" y="2633663"/>
                    <a:pt x="6463234" y="2676525"/>
                  </a:cubicBezTo>
                  <a:cubicBezTo>
                    <a:pt x="6418784" y="2743200"/>
                    <a:pt x="6444184" y="2720975"/>
                    <a:pt x="6396559" y="2752725"/>
                  </a:cubicBezTo>
                  <a:cubicBezTo>
                    <a:pt x="6387034" y="2768600"/>
                    <a:pt x="6380175" y="2786417"/>
                    <a:pt x="6367984" y="2800350"/>
                  </a:cubicBezTo>
                  <a:cubicBezTo>
                    <a:pt x="6357530" y="2812297"/>
                    <a:pt x="6339111" y="2816007"/>
                    <a:pt x="6329884" y="2828925"/>
                  </a:cubicBezTo>
                  <a:cubicBezTo>
                    <a:pt x="6322275" y="2839577"/>
                    <a:pt x="6326854" y="2855659"/>
                    <a:pt x="6320359" y="2867025"/>
                  </a:cubicBezTo>
                  <a:cubicBezTo>
                    <a:pt x="6313676" y="2878721"/>
                    <a:pt x="6300408" y="2885252"/>
                    <a:pt x="6291784" y="2895600"/>
                  </a:cubicBezTo>
                  <a:cubicBezTo>
                    <a:pt x="6284455" y="2904394"/>
                    <a:pt x="6280063" y="2915381"/>
                    <a:pt x="6272734" y="2924175"/>
                  </a:cubicBezTo>
                  <a:cubicBezTo>
                    <a:pt x="6264110" y="2934523"/>
                    <a:pt x="6252783" y="2942402"/>
                    <a:pt x="6244159" y="2952750"/>
                  </a:cubicBezTo>
                  <a:cubicBezTo>
                    <a:pt x="6177854" y="3032316"/>
                    <a:pt x="6280016" y="2926418"/>
                    <a:pt x="6196534" y="3009900"/>
                  </a:cubicBezTo>
                  <a:cubicBezTo>
                    <a:pt x="6178318" y="3064549"/>
                    <a:pt x="6200054" y="3013538"/>
                    <a:pt x="6158434" y="3067050"/>
                  </a:cubicBezTo>
                  <a:cubicBezTo>
                    <a:pt x="6144378" y="3085122"/>
                    <a:pt x="6133034" y="3105150"/>
                    <a:pt x="6120334" y="3124200"/>
                  </a:cubicBezTo>
                  <a:lnTo>
                    <a:pt x="6101284" y="3152775"/>
                  </a:lnTo>
                  <a:cubicBezTo>
                    <a:pt x="6095715" y="3161129"/>
                    <a:pt x="6095714" y="3172122"/>
                    <a:pt x="6091759" y="3181350"/>
                  </a:cubicBezTo>
                  <a:cubicBezTo>
                    <a:pt x="6086166" y="3194401"/>
                    <a:pt x="6080014" y="3207274"/>
                    <a:pt x="6072709" y="3219450"/>
                  </a:cubicBezTo>
                  <a:cubicBezTo>
                    <a:pt x="6060929" y="3239083"/>
                    <a:pt x="6047309" y="3257550"/>
                    <a:pt x="6034609" y="3276600"/>
                  </a:cubicBezTo>
                  <a:cubicBezTo>
                    <a:pt x="6028259" y="3286125"/>
                    <a:pt x="6019179" y="3294315"/>
                    <a:pt x="6015559" y="3305175"/>
                  </a:cubicBezTo>
                  <a:cubicBezTo>
                    <a:pt x="6012384" y="3314700"/>
                    <a:pt x="6010910" y="3324973"/>
                    <a:pt x="6006034" y="3333750"/>
                  </a:cubicBezTo>
                  <a:cubicBezTo>
                    <a:pt x="5994915" y="3353764"/>
                    <a:pt x="5967934" y="3390900"/>
                    <a:pt x="5967934" y="3390900"/>
                  </a:cubicBezTo>
                  <a:cubicBezTo>
                    <a:pt x="5964759" y="3403600"/>
                    <a:pt x="5963006" y="3416743"/>
                    <a:pt x="5958409" y="3429000"/>
                  </a:cubicBezTo>
                  <a:cubicBezTo>
                    <a:pt x="5945857" y="3462473"/>
                    <a:pt x="5920248" y="3495766"/>
                    <a:pt x="5901259" y="3524250"/>
                  </a:cubicBezTo>
                  <a:cubicBezTo>
                    <a:pt x="5892453" y="3537459"/>
                    <a:pt x="5883015" y="3550297"/>
                    <a:pt x="5872684" y="3562350"/>
                  </a:cubicBezTo>
                  <a:cubicBezTo>
                    <a:pt x="5863918" y="3572577"/>
                    <a:pt x="5852733" y="3580577"/>
                    <a:pt x="5844109" y="3590925"/>
                  </a:cubicBezTo>
                  <a:cubicBezTo>
                    <a:pt x="5836780" y="3599719"/>
                    <a:pt x="5833154" y="3611405"/>
                    <a:pt x="5825059" y="3619500"/>
                  </a:cubicBezTo>
                  <a:cubicBezTo>
                    <a:pt x="5806595" y="3637964"/>
                    <a:pt x="5791150" y="3640328"/>
                    <a:pt x="5767909" y="3648075"/>
                  </a:cubicBezTo>
                  <a:cubicBezTo>
                    <a:pt x="5733107" y="3700279"/>
                    <a:pt x="5759098" y="3671530"/>
                    <a:pt x="5672659" y="3714750"/>
                  </a:cubicBezTo>
                  <a:cubicBezTo>
                    <a:pt x="5652181" y="3724989"/>
                    <a:pt x="5634559" y="3740150"/>
                    <a:pt x="5615509" y="3752850"/>
                  </a:cubicBezTo>
                  <a:lnTo>
                    <a:pt x="5586934" y="3771900"/>
                  </a:lnTo>
                  <a:cubicBezTo>
                    <a:pt x="5575726" y="3779372"/>
                    <a:pt x="5568707" y="3791851"/>
                    <a:pt x="5558359" y="3800475"/>
                  </a:cubicBezTo>
                  <a:cubicBezTo>
                    <a:pt x="5549565" y="3807804"/>
                    <a:pt x="5539309" y="3813175"/>
                    <a:pt x="5529784" y="3819525"/>
                  </a:cubicBezTo>
                  <a:cubicBezTo>
                    <a:pt x="5508762" y="3847555"/>
                    <a:pt x="5499168" y="3864089"/>
                    <a:pt x="5472634" y="3886200"/>
                  </a:cubicBezTo>
                  <a:cubicBezTo>
                    <a:pt x="5444392" y="3909735"/>
                    <a:pt x="5439231" y="3904337"/>
                    <a:pt x="5405959" y="3924300"/>
                  </a:cubicBezTo>
                  <a:cubicBezTo>
                    <a:pt x="5386326" y="3936080"/>
                    <a:pt x="5348809" y="3962400"/>
                    <a:pt x="5348809" y="3962400"/>
                  </a:cubicBezTo>
                  <a:cubicBezTo>
                    <a:pt x="5304359" y="4029075"/>
                    <a:pt x="5329759" y="4006850"/>
                    <a:pt x="5282134" y="4038600"/>
                  </a:cubicBezTo>
                  <a:lnTo>
                    <a:pt x="5263084" y="4133850"/>
                  </a:lnTo>
                  <a:cubicBezTo>
                    <a:pt x="5255813" y="4170204"/>
                    <a:pt x="5218639" y="4193640"/>
                    <a:pt x="5196409" y="4219575"/>
                  </a:cubicBezTo>
                  <a:cubicBezTo>
                    <a:pt x="5186078" y="4231628"/>
                    <a:pt x="5176248" y="4244213"/>
                    <a:pt x="5167834" y="4257675"/>
                  </a:cubicBezTo>
                  <a:cubicBezTo>
                    <a:pt x="5160309" y="4269716"/>
                    <a:pt x="5158824" y="4285735"/>
                    <a:pt x="5148784" y="4295775"/>
                  </a:cubicBezTo>
                  <a:cubicBezTo>
                    <a:pt x="5141684" y="4302875"/>
                    <a:pt x="5129734" y="4302125"/>
                    <a:pt x="5120209" y="4305300"/>
                  </a:cubicBezTo>
                  <a:cubicBezTo>
                    <a:pt x="5113859" y="4314825"/>
                    <a:pt x="5109774" y="4326337"/>
                    <a:pt x="5101159" y="4333875"/>
                  </a:cubicBezTo>
                  <a:cubicBezTo>
                    <a:pt x="5060849" y="4369146"/>
                    <a:pt x="5054681" y="4368418"/>
                    <a:pt x="5015434" y="4381500"/>
                  </a:cubicBezTo>
                  <a:cubicBezTo>
                    <a:pt x="4996384" y="4394200"/>
                    <a:pt x="4980496" y="4414047"/>
                    <a:pt x="4958284" y="4419600"/>
                  </a:cubicBezTo>
                  <a:cubicBezTo>
                    <a:pt x="4932415" y="4426067"/>
                    <a:pt x="4898471" y="4435195"/>
                    <a:pt x="4872559" y="4438650"/>
                  </a:cubicBezTo>
                  <a:cubicBezTo>
                    <a:pt x="4840931" y="4442867"/>
                    <a:pt x="4809059" y="4445000"/>
                    <a:pt x="4777309" y="4448175"/>
                  </a:cubicBezTo>
                  <a:lnTo>
                    <a:pt x="4663009" y="4486275"/>
                  </a:lnTo>
                  <a:cubicBezTo>
                    <a:pt x="4585196" y="4512213"/>
                    <a:pt x="4664751" y="4475879"/>
                    <a:pt x="4586809" y="4514850"/>
                  </a:cubicBezTo>
                  <a:cubicBezTo>
                    <a:pt x="4577284" y="4511675"/>
                    <a:pt x="4564070" y="4513495"/>
                    <a:pt x="4558234" y="4505325"/>
                  </a:cubicBezTo>
                  <a:cubicBezTo>
                    <a:pt x="4546562" y="4488985"/>
                    <a:pt x="4545534" y="4467225"/>
                    <a:pt x="4539184" y="4448175"/>
                  </a:cubicBezTo>
                  <a:cubicBezTo>
                    <a:pt x="4531944" y="4426455"/>
                    <a:pt x="4513784" y="4410075"/>
                    <a:pt x="4501084" y="4391025"/>
                  </a:cubicBezTo>
                  <a:cubicBezTo>
                    <a:pt x="4495515" y="4382671"/>
                    <a:pt x="4494734" y="4371975"/>
                    <a:pt x="4491559" y="4362450"/>
                  </a:cubicBezTo>
                  <a:cubicBezTo>
                    <a:pt x="4488384" y="4327525"/>
                    <a:pt x="4486994" y="4292392"/>
                    <a:pt x="4482034" y="4257675"/>
                  </a:cubicBezTo>
                  <a:cubicBezTo>
                    <a:pt x="4480614" y="4247736"/>
                    <a:pt x="4475267" y="4238754"/>
                    <a:pt x="4472509" y="4229100"/>
                  </a:cubicBezTo>
                  <a:cubicBezTo>
                    <a:pt x="4468913" y="4216513"/>
                    <a:pt x="4465136" y="4203913"/>
                    <a:pt x="4462984" y="4191000"/>
                  </a:cubicBezTo>
                  <a:cubicBezTo>
                    <a:pt x="4442958" y="4070843"/>
                    <a:pt x="4467838" y="4157936"/>
                    <a:pt x="4434409" y="4057650"/>
                  </a:cubicBezTo>
                  <a:cubicBezTo>
                    <a:pt x="4430789" y="4046790"/>
                    <a:pt x="4415359" y="4044950"/>
                    <a:pt x="4405834" y="4038600"/>
                  </a:cubicBezTo>
                  <a:cubicBezTo>
                    <a:pt x="4402659" y="4029075"/>
                    <a:pt x="4403409" y="4017125"/>
                    <a:pt x="4396309" y="4010025"/>
                  </a:cubicBezTo>
                  <a:cubicBezTo>
                    <a:pt x="4389209" y="4002925"/>
                    <a:pt x="4376714" y="4004990"/>
                    <a:pt x="4367734" y="4000500"/>
                  </a:cubicBezTo>
                  <a:cubicBezTo>
                    <a:pt x="4357495" y="3995380"/>
                    <a:pt x="4348684" y="3987800"/>
                    <a:pt x="4339159" y="3981450"/>
                  </a:cubicBezTo>
                  <a:cubicBezTo>
                    <a:pt x="4304234" y="3984625"/>
                    <a:pt x="4268675" y="3983627"/>
                    <a:pt x="4234384" y="3990975"/>
                  </a:cubicBezTo>
                  <a:cubicBezTo>
                    <a:pt x="4223190" y="3993374"/>
                    <a:pt x="4215748" y="4004345"/>
                    <a:pt x="4205809" y="4010025"/>
                  </a:cubicBezTo>
                  <a:cubicBezTo>
                    <a:pt x="4193481" y="4017070"/>
                    <a:pt x="4180037" y="4022030"/>
                    <a:pt x="4167709" y="4029075"/>
                  </a:cubicBezTo>
                  <a:cubicBezTo>
                    <a:pt x="4116008" y="4058618"/>
                    <a:pt x="4162950" y="4040186"/>
                    <a:pt x="4110559" y="4057650"/>
                  </a:cubicBezTo>
                  <a:cubicBezTo>
                    <a:pt x="4081799" y="4076824"/>
                    <a:pt x="4071641" y="4094932"/>
                    <a:pt x="4034359" y="4057650"/>
                  </a:cubicBezTo>
                  <a:cubicBezTo>
                    <a:pt x="4025102" y="4048393"/>
                    <a:pt x="4034891" y="4027931"/>
                    <a:pt x="4024834" y="4019550"/>
                  </a:cubicBezTo>
                  <a:cubicBezTo>
                    <a:pt x="4012397" y="4009186"/>
                    <a:pt x="3993084" y="4013200"/>
                    <a:pt x="3977209" y="4010025"/>
                  </a:cubicBezTo>
                  <a:cubicBezTo>
                    <a:pt x="3967684" y="4000500"/>
                    <a:pt x="3957258" y="3991798"/>
                    <a:pt x="3948634" y="3981450"/>
                  </a:cubicBezTo>
                  <a:cubicBezTo>
                    <a:pt x="3932989" y="3962676"/>
                    <a:pt x="3929354" y="3939899"/>
                    <a:pt x="3901009" y="3933825"/>
                  </a:cubicBezTo>
                  <a:cubicBezTo>
                    <a:pt x="3866718" y="3926477"/>
                    <a:pt x="3831159" y="3927475"/>
                    <a:pt x="3796234" y="3924300"/>
                  </a:cubicBezTo>
                  <a:cubicBezTo>
                    <a:pt x="3786709" y="3921125"/>
                    <a:pt x="3774759" y="3921875"/>
                    <a:pt x="3767659" y="3914775"/>
                  </a:cubicBezTo>
                  <a:cubicBezTo>
                    <a:pt x="3760559" y="3907675"/>
                    <a:pt x="3760892" y="3895854"/>
                    <a:pt x="3758134" y="3886200"/>
                  </a:cubicBezTo>
                  <a:cubicBezTo>
                    <a:pt x="3729344" y="3785433"/>
                    <a:pt x="3774830" y="3926763"/>
                    <a:pt x="3729559" y="3790950"/>
                  </a:cubicBezTo>
                  <a:cubicBezTo>
                    <a:pt x="3726384" y="3781425"/>
                    <a:pt x="3725603" y="3770729"/>
                    <a:pt x="3720034" y="3762375"/>
                  </a:cubicBezTo>
                  <a:cubicBezTo>
                    <a:pt x="3713684" y="3752850"/>
                    <a:pt x="3709923" y="3740951"/>
                    <a:pt x="3700984" y="3733800"/>
                  </a:cubicBezTo>
                  <a:cubicBezTo>
                    <a:pt x="3693144" y="3727528"/>
                    <a:pt x="3682063" y="3727033"/>
                    <a:pt x="3672409" y="3724275"/>
                  </a:cubicBezTo>
                  <a:cubicBezTo>
                    <a:pt x="3588688" y="3700355"/>
                    <a:pt x="3674247" y="3728063"/>
                    <a:pt x="3605734" y="3705225"/>
                  </a:cubicBezTo>
                  <a:cubicBezTo>
                    <a:pt x="3586684" y="3717925"/>
                    <a:pt x="3570934" y="3738358"/>
                    <a:pt x="3548584" y="3743325"/>
                  </a:cubicBezTo>
                  <a:cubicBezTo>
                    <a:pt x="3537409" y="3745808"/>
                    <a:pt x="3527547" y="3732890"/>
                    <a:pt x="3520009" y="3724275"/>
                  </a:cubicBezTo>
                  <a:cubicBezTo>
                    <a:pt x="3504932" y="3707045"/>
                    <a:pt x="3481909" y="3667125"/>
                    <a:pt x="3481909" y="3667125"/>
                  </a:cubicBezTo>
                  <a:cubicBezTo>
                    <a:pt x="3478734" y="3651250"/>
                    <a:pt x="3476311" y="3635206"/>
                    <a:pt x="3472384" y="3619500"/>
                  </a:cubicBezTo>
                  <a:cubicBezTo>
                    <a:pt x="3469949" y="3609760"/>
                    <a:pt x="3465294" y="3600665"/>
                    <a:pt x="3462859" y="3590925"/>
                  </a:cubicBezTo>
                  <a:cubicBezTo>
                    <a:pt x="3458932" y="3575219"/>
                    <a:pt x="3456509" y="3559175"/>
                    <a:pt x="3453334" y="3543300"/>
                  </a:cubicBezTo>
                  <a:cubicBezTo>
                    <a:pt x="3448658" y="3473156"/>
                    <a:pt x="3449174" y="3410281"/>
                    <a:pt x="3434284" y="3343275"/>
                  </a:cubicBezTo>
                  <a:cubicBezTo>
                    <a:pt x="3432106" y="3333474"/>
                    <a:pt x="3427517" y="3324354"/>
                    <a:pt x="3424759" y="3314700"/>
                  </a:cubicBezTo>
                  <a:cubicBezTo>
                    <a:pt x="3421163" y="3302113"/>
                    <a:pt x="3423412" y="3286822"/>
                    <a:pt x="3415234" y="3276600"/>
                  </a:cubicBezTo>
                  <a:cubicBezTo>
                    <a:pt x="3408962" y="3268760"/>
                    <a:pt x="3396460" y="3269253"/>
                    <a:pt x="3386659" y="3267075"/>
                  </a:cubicBezTo>
                  <a:cubicBezTo>
                    <a:pt x="3367806" y="3262885"/>
                    <a:pt x="3348628" y="3260281"/>
                    <a:pt x="3329509" y="3257550"/>
                  </a:cubicBezTo>
                  <a:cubicBezTo>
                    <a:pt x="3304169" y="3253930"/>
                    <a:pt x="3278558" y="3252233"/>
                    <a:pt x="3253309" y="3248025"/>
                  </a:cubicBezTo>
                  <a:cubicBezTo>
                    <a:pt x="3240396" y="3245873"/>
                    <a:pt x="3228199" y="3240124"/>
                    <a:pt x="3215209" y="3238500"/>
                  </a:cubicBezTo>
                  <a:cubicBezTo>
                    <a:pt x="3177272" y="3233758"/>
                    <a:pt x="3139009" y="3232150"/>
                    <a:pt x="3100909" y="3228975"/>
                  </a:cubicBezTo>
                  <a:lnTo>
                    <a:pt x="3062809" y="3171825"/>
                  </a:lnTo>
                  <a:cubicBezTo>
                    <a:pt x="3056459" y="3162300"/>
                    <a:pt x="3047379" y="3154110"/>
                    <a:pt x="3043759" y="3143250"/>
                  </a:cubicBezTo>
                  <a:cubicBezTo>
                    <a:pt x="3040584" y="3133725"/>
                    <a:pt x="3042074" y="3120947"/>
                    <a:pt x="3034234" y="3114675"/>
                  </a:cubicBezTo>
                  <a:cubicBezTo>
                    <a:pt x="3024012" y="3106497"/>
                    <a:pt x="3008834" y="3108325"/>
                    <a:pt x="2996134" y="3105150"/>
                  </a:cubicBezTo>
                  <a:cubicBezTo>
                    <a:pt x="2977084" y="3092450"/>
                    <a:pt x="2960704" y="3074290"/>
                    <a:pt x="2938984" y="3067050"/>
                  </a:cubicBezTo>
                  <a:cubicBezTo>
                    <a:pt x="2827893" y="3030020"/>
                    <a:pt x="2937992" y="3065800"/>
                    <a:pt x="2815159" y="3028950"/>
                  </a:cubicBezTo>
                  <a:cubicBezTo>
                    <a:pt x="2805542" y="3026065"/>
                    <a:pt x="2796462" y="3021221"/>
                    <a:pt x="2786584" y="3019425"/>
                  </a:cubicBezTo>
                  <a:cubicBezTo>
                    <a:pt x="2761399" y="3014846"/>
                    <a:pt x="2735757" y="3013283"/>
                    <a:pt x="2710384" y="3009900"/>
                  </a:cubicBezTo>
                  <a:lnTo>
                    <a:pt x="2643709" y="3000375"/>
                  </a:lnTo>
                  <a:cubicBezTo>
                    <a:pt x="2637359" y="2990850"/>
                    <a:pt x="2629308" y="2982261"/>
                    <a:pt x="2624659" y="2971800"/>
                  </a:cubicBezTo>
                  <a:cubicBezTo>
                    <a:pt x="2616504" y="2953450"/>
                    <a:pt x="2622317" y="2925789"/>
                    <a:pt x="2605609" y="2914650"/>
                  </a:cubicBezTo>
                  <a:cubicBezTo>
                    <a:pt x="2586559" y="2901950"/>
                    <a:pt x="2570179" y="2883790"/>
                    <a:pt x="2548459" y="2876550"/>
                  </a:cubicBezTo>
                  <a:lnTo>
                    <a:pt x="2491309" y="2857500"/>
                  </a:lnTo>
                  <a:cubicBezTo>
                    <a:pt x="2484959" y="2847975"/>
                    <a:pt x="2479588" y="2837719"/>
                    <a:pt x="2472259" y="2828925"/>
                  </a:cubicBezTo>
                  <a:cubicBezTo>
                    <a:pt x="2449340" y="2801423"/>
                    <a:pt x="2443206" y="2800031"/>
                    <a:pt x="2415109" y="2781300"/>
                  </a:cubicBezTo>
                  <a:cubicBezTo>
                    <a:pt x="2408759" y="2771775"/>
                    <a:pt x="2405767" y="2758792"/>
                    <a:pt x="2396059" y="2752725"/>
                  </a:cubicBezTo>
                  <a:cubicBezTo>
                    <a:pt x="2379031" y="2742082"/>
                    <a:pt x="2357959" y="2740025"/>
                    <a:pt x="2338909" y="2733675"/>
                  </a:cubicBezTo>
                  <a:lnTo>
                    <a:pt x="2281759" y="2714625"/>
                  </a:lnTo>
                  <a:cubicBezTo>
                    <a:pt x="2272234" y="2711450"/>
                    <a:pt x="2262924" y="2707535"/>
                    <a:pt x="2253184" y="2705100"/>
                  </a:cubicBezTo>
                  <a:cubicBezTo>
                    <a:pt x="2227784" y="2698750"/>
                    <a:pt x="2202717" y="2690875"/>
                    <a:pt x="2176984" y="2686050"/>
                  </a:cubicBezTo>
                  <a:cubicBezTo>
                    <a:pt x="2151825" y="2681333"/>
                    <a:pt x="2126206" y="2679516"/>
                    <a:pt x="2100784" y="2676525"/>
                  </a:cubicBezTo>
                  <a:lnTo>
                    <a:pt x="2015059" y="2667000"/>
                  </a:lnTo>
                  <a:cubicBezTo>
                    <a:pt x="1985035" y="2659494"/>
                    <a:pt x="1975713" y="2658199"/>
                    <a:pt x="1948384" y="2647950"/>
                  </a:cubicBezTo>
                  <a:cubicBezTo>
                    <a:pt x="1930903" y="2641395"/>
                    <a:pt x="1893804" y="2624780"/>
                    <a:pt x="1872184" y="2619375"/>
                  </a:cubicBezTo>
                  <a:cubicBezTo>
                    <a:pt x="1856478" y="2615448"/>
                    <a:pt x="1840265" y="2613777"/>
                    <a:pt x="1824559" y="2609850"/>
                  </a:cubicBezTo>
                  <a:cubicBezTo>
                    <a:pt x="1751933" y="2591694"/>
                    <a:pt x="1846967" y="2608617"/>
                    <a:pt x="1757884" y="2590800"/>
                  </a:cubicBezTo>
                  <a:cubicBezTo>
                    <a:pt x="1738946" y="2587012"/>
                    <a:pt x="1719784" y="2584450"/>
                    <a:pt x="1700734" y="2581275"/>
                  </a:cubicBezTo>
                  <a:cubicBezTo>
                    <a:pt x="1691209" y="2574925"/>
                    <a:pt x="1680953" y="2569554"/>
                    <a:pt x="1672159" y="2562225"/>
                  </a:cubicBezTo>
                  <a:cubicBezTo>
                    <a:pt x="1598820" y="2501109"/>
                    <a:pt x="1685955" y="2561898"/>
                    <a:pt x="1615009" y="2514600"/>
                  </a:cubicBezTo>
                  <a:cubicBezTo>
                    <a:pt x="1570114" y="2447257"/>
                    <a:pt x="1626457" y="2530627"/>
                    <a:pt x="1567384" y="2447925"/>
                  </a:cubicBezTo>
                  <a:cubicBezTo>
                    <a:pt x="1560730" y="2438610"/>
                    <a:pt x="1556949" y="2426888"/>
                    <a:pt x="1548334" y="2419350"/>
                  </a:cubicBezTo>
                  <a:cubicBezTo>
                    <a:pt x="1531104" y="2404273"/>
                    <a:pt x="1491184" y="2381250"/>
                    <a:pt x="1491184" y="2381250"/>
                  </a:cubicBezTo>
                  <a:cubicBezTo>
                    <a:pt x="1448579" y="2317343"/>
                    <a:pt x="1498768" y="2379956"/>
                    <a:pt x="1443559" y="2343150"/>
                  </a:cubicBezTo>
                  <a:cubicBezTo>
                    <a:pt x="1432351" y="2335678"/>
                    <a:pt x="1425332" y="2323199"/>
                    <a:pt x="1414984" y="2314575"/>
                  </a:cubicBezTo>
                  <a:cubicBezTo>
                    <a:pt x="1386742" y="2291040"/>
                    <a:pt x="1381581" y="2296438"/>
                    <a:pt x="1348309" y="2276475"/>
                  </a:cubicBezTo>
                  <a:cubicBezTo>
                    <a:pt x="1328676" y="2264695"/>
                    <a:pt x="1291159" y="2238375"/>
                    <a:pt x="1291159" y="2238375"/>
                  </a:cubicBezTo>
                  <a:cubicBezTo>
                    <a:pt x="1284809" y="2228850"/>
                    <a:pt x="1281634" y="2216150"/>
                    <a:pt x="1272109" y="2209800"/>
                  </a:cubicBezTo>
                  <a:cubicBezTo>
                    <a:pt x="1261217" y="2202538"/>
                    <a:pt x="1247046" y="2201460"/>
                    <a:pt x="1234009" y="2200275"/>
                  </a:cubicBezTo>
                  <a:cubicBezTo>
                    <a:pt x="1177006" y="2195093"/>
                    <a:pt x="1119709" y="2193925"/>
                    <a:pt x="1062559" y="2190750"/>
                  </a:cubicBezTo>
                  <a:cubicBezTo>
                    <a:pt x="1039318" y="2183003"/>
                    <a:pt x="1023873" y="2180639"/>
                    <a:pt x="1005409" y="2162175"/>
                  </a:cubicBezTo>
                  <a:cubicBezTo>
                    <a:pt x="997314" y="2154080"/>
                    <a:pt x="995298" y="2140751"/>
                    <a:pt x="986359" y="2133600"/>
                  </a:cubicBezTo>
                  <a:cubicBezTo>
                    <a:pt x="978519" y="2127328"/>
                    <a:pt x="967688" y="2125726"/>
                    <a:pt x="957784" y="2124075"/>
                  </a:cubicBezTo>
                  <a:cubicBezTo>
                    <a:pt x="929424" y="2119348"/>
                    <a:pt x="900634" y="2117725"/>
                    <a:pt x="872059" y="2114550"/>
                  </a:cubicBezTo>
                  <a:cubicBezTo>
                    <a:pt x="862534" y="2108200"/>
                    <a:pt x="853945" y="2100149"/>
                    <a:pt x="843484" y="2095500"/>
                  </a:cubicBezTo>
                  <a:cubicBezTo>
                    <a:pt x="778809" y="2066755"/>
                    <a:pt x="751617" y="2073557"/>
                    <a:pt x="672034" y="2066925"/>
                  </a:cubicBezTo>
                  <a:cubicBezTo>
                    <a:pt x="627584" y="2000250"/>
                    <a:pt x="652984" y="2022475"/>
                    <a:pt x="605359" y="1990725"/>
                  </a:cubicBezTo>
                  <a:cubicBezTo>
                    <a:pt x="599009" y="1981200"/>
                    <a:pt x="594924" y="1969688"/>
                    <a:pt x="586309" y="1962150"/>
                  </a:cubicBezTo>
                  <a:cubicBezTo>
                    <a:pt x="545999" y="1926879"/>
                    <a:pt x="539831" y="1927607"/>
                    <a:pt x="500584" y="1914525"/>
                  </a:cubicBezTo>
                  <a:cubicBezTo>
                    <a:pt x="467246" y="1892300"/>
                    <a:pt x="449784" y="1885950"/>
                    <a:pt x="433909" y="1838325"/>
                  </a:cubicBezTo>
                  <a:cubicBezTo>
                    <a:pt x="430734" y="1828800"/>
                    <a:pt x="432554" y="1815586"/>
                    <a:pt x="424384" y="1809750"/>
                  </a:cubicBezTo>
                  <a:cubicBezTo>
                    <a:pt x="400680" y="1792818"/>
                    <a:pt x="347577" y="1788803"/>
                    <a:pt x="319609" y="1781175"/>
                  </a:cubicBezTo>
                  <a:cubicBezTo>
                    <a:pt x="187051" y="1745023"/>
                    <a:pt x="354106" y="1768235"/>
                    <a:pt x="119584" y="1752600"/>
                  </a:cubicBezTo>
                  <a:cubicBezTo>
                    <a:pt x="116409" y="1698625"/>
                    <a:pt x="121788" y="1643456"/>
                    <a:pt x="110059" y="1590675"/>
                  </a:cubicBezTo>
                  <a:cubicBezTo>
                    <a:pt x="107881" y="1580874"/>
                    <a:pt x="89838" y="1586719"/>
                    <a:pt x="81484" y="1581150"/>
                  </a:cubicBezTo>
                  <a:cubicBezTo>
                    <a:pt x="70276" y="1573678"/>
                    <a:pt x="63257" y="1561199"/>
                    <a:pt x="52909" y="1552575"/>
                  </a:cubicBezTo>
                  <a:cubicBezTo>
                    <a:pt x="44115" y="1545246"/>
                    <a:pt x="33859" y="1539875"/>
                    <a:pt x="24334" y="1533525"/>
                  </a:cubicBezTo>
                  <a:cubicBezTo>
                    <a:pt x="0" y="1497025"/>
                    <a:pt x="5284" y="1516398"/>
                    <a:pt x="5284" y="1476375"/>
                  </a:cubicBezTo>
                  <a:close/>
                </a:path>
              </a:pathLst>
            </a:custGeom>
            <a:solidFill>
              <a:srgbClr val="F79646">
                <a:lumMod val="75000"/>
                <a:alpha val="12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20" name="Retângulo 19"/>
          <p:cNvSpPr/>
          <p:nvPr/>
        </p:nvSpPr>
        <p:spPr>
          <a:xfrm>
            <a:off x="-41761" y="1517027"/>
            <a:ext cx="7260601" cy="1153602"/>
          </a:xfrm>
          <a:prstGeom prst="rect">
            <a:avLst/>
          </a:prstGeom>
          <a:solidFill>
            <a:srgbClr val="226E7B"/>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srgbClr val="226E7B"/>
              </a:solidFill>
              <a:effectLst/>
              <a:uLnTx/>
              <a:uFillTx/>
              <a:latin typeface="Calibri"/>
              <a:ea typeface="+mn-ea"/>
              <a:cs typeface="+mn-cs"/>
            </a:endParaRPr>
          </a:p>
        </p:txBody>
      </p:sp>
      <p:sp>
        <p:nvSpPr>
          <p:cNvPr id="21" name="CaixaDeTexto 20"/>
          <p:cNvSpPr txBox="1"/>
          <p:nvPr/>
        </p:nvSpPr>
        <p:spPr>
          <a:xfrm>
            <a:off x="-34938" y="1517026"/>
            <a:ext cx="7109346" cy="1107996"/>
          </a:xfrm>
          <a:prstGeom prst="rect">
            <a:avLst/>
          </a:prstGeom>
          <a:noFill/>
        </p:spPr>
        <p:txBody>
          <a:bodyPr wrap="square" rtlCol="0">
            <a:spAutoFit/>
          </a:bodyPr>
          <a:lstStyle/>
          <a:p>
            <a:pPr lvl="0" algn="just"/>
            <a:r>
              <a:rPr kumimoji="0" lang="pt-BR" sz="1800" b="1" i="0" u="none" strike="noStrike" kern="0" cap="none" spc="0" normalizeH="0" baseline="0" noProof="0" dirty="0">
                <a:ln>
                  <a:noFill/>
                </a:ln>
                <a:solidFill>
                  <a:sysClr val="window" lastClr="FFFFFF"/>
                </a:solidFill>
                <a:effectLst/>
                <a:uLnTx/>
                <a:uFillTx/>
                <a:latin typeface="DaxCondensed" pitchFamily="2" charset="0"/>
              </a:rPr>
              <a:t>	</a:t>
            </a:r>
            <a:r>
              <a:rPr kumimoji="0" lang="pt-BR" sz="1200" i="0" u="none" strike="noStrike" kern="0" cap="none" spc="0" normalizeH="0" baseline="0" noProof="0" dirty="0">
                <a:ln>
                  <a:noFill/>
                </a:ln>
                <a:solidFill>
                  <a:sysClr val="window" lastClr="FFFFFF"/>
                </a:solidFill>
                <a:effectLst/>
                <a:uLnTx/>
                <a:uFillTx/>
                <a:latin typeface="Arial" pitchFamily="34" charset="0"/>
                <a:cs typeface="Arial" pitchFamily="34" charset="0"/>
              </a:rPr>
              <a:t>Através de análises envolvendo índices de </a:t>
            </a:r>
            <a:r>
              <a:rPr kumimoji="0" lang="pt-BR" sz="1200" i="0" u="none" strike="noStrike" kern="0" cap="none" spc="0" normalizeH="0" baseline="0" noProof="0" dirty="0" err="1">
                <a:ln>
                  <a:noFill/>
                </a:ln>
                <a:solidFill>
                  <a:sysClr val="window" lastClr="FFFFFF"/>
                </a:solidFill>
                <a:effectLst/>
                <a:uLnTx/>
                <a:uFillTx/>
                <a:latin typeface="Arial" pitchFamily="34" charset="0"/>
                <a:cs typeface="Arial" pitchFamily="34" charset="0"/>
              </a:rPr>
              <a:t>RRTs</a:t>
            </a:r>
            <a:r>
              <a:rPr kumimoji="0" lang="pt-BR" sz="1200" i="0" u="none" strike="noStrike" kern="0" cap="none" spc="0" normalizeH="0" baseline="0" noProof="0" dirty="0">
                <a:ln>
                  <a:noFill/>
                </a:ln>
                <a:solidFill>
                  <a:sysClr val="window" lastClr="FFFFFF"/>
                </a:solidFill>
                <a:effectLst/>
                <a:uLnTx/>
                <a:uFillTx/>
                <a:latin typeface="Arial" pitchFamily="34" charset="0"/>
                <a:cs typeface="Arial" pitchFamily="34" charset="0"/>
              </a:rPr>
              <a:t>, expansão urbana, denúncias, renda per capita, dentre outros, a fiscalização é planejada visando alcançar um maior nível de eficiência, sem deixar de abranger o maior número de cidades no estado.</a:t>
            </a:r>
            <a:r>
              <a:rPr kumimoji="0" lang="pt-BR" sz="1200" i="0" u="none" strike="noStrike" kern="0" cap="none" spc="0" normalizeH="0" baseline="0" noProof="0" dirty="0">
                <a:ln>
                  <a:noFill/>
                </a:ln>
                <a:solidFill>
                  <a:schemeClr val="bg1"/>
                </a:solidFill>
                <a:effectLst/>
                <a:uLnTx/>
                <a:uFillTx/>
                <a:latin typeface="Arial" pitchFamily="34" charset="0"/>
                <a:cs typeface="Arial" pitchFamily="34" charset="0"/>
              </a:rPr>
              <a:t> </a:t>
            </a:r>
            <a:r>
              <a:rPr lang="pt-BR" sz="1200" dirty="0">
                <a:solidFill>
                  <a:schemeClr val="bg1"/>
                </a:solidFill>
                <a:latin typeface="Arial" pitchFamily="34" charset="0"/>
                <a:cs typeface="Arial" pitchFamily="34" charset="0"/>
              </a:rPr>
              <a:t>Marcamos presença em 52 municípios em 2019, muito a cima das 28 em 2018. O projeto "Fiscalização sistemática" tem como foco </a:t>
            </a:r>
            <a:r>
              <a:rPr lang="pt-BR" sz="1200" dirty="0" err="1">
                <a:solidFill>
                  <a:schemeClr val="bg1"/>
                </a:solidFill>
                <a:latin typeface="Arial" pitchFamily="34" charset="0"/>
                <a:cs typeface="Arial" pitchFamily="34" charset="0"/>
              </a:rPr>
              <a:t>capilarizar</a:t>
            </a:r>
            <a:r>
              <a:rPr lang="pt-BR" sz="1200" dirty="0">
                <a:solidFill>
                  <a:schemeClr val="bg1"/>
                </a:solidFill>
                <a:latin typeface="Arial" pitchFamily="34" charset="0"/>
                <a:cs typeface="Arial" pitchFamily="34" charset="0"/>
              </a:rPr>
              <a:t> a fiscalização,</a:t>
            </a:r>
            <a:endParaRPr kumimoji="0" lang="pt-BR" sz="1200" i="0" u="none" strike="noStrike" kern="0" cap="none" spc="0" normalizeH="0" baseline="0" noProof="0" dirty="0">
              <a:ln>
                <a:noFill/>
              </a:ln>
              <a:solidFill>
                <a:schemeClr val="bg1"/>
              </a:solidFill>
              <a:effectLst/>
              <a:uLnTx/>
              <a:uFillTx/>
              <a:latin typeface="Arial" pitchFamily="34" charset="0"/>
              <a:cs typeface="Arial" pitchFamily="34" charset="0"/>
            </a:endParaRPr>
          </a:p>
        </p:txBody>
      </p:sp>
      <p:pic>
        <p:nvPicPr>
          <p:cNvPr id="6" name="Imagem 7" descr="Uma imagem contendo texto, mapa&#10;&#10;Descrição gerada com muito alta confiança">
            <a:extLst>
              <a:ext uri="{FF2B5EF4-FFF2-40B4-BE49-F238E27FC236}">
                <a16:creationId xmlns:a16="http://schemas.microsoft.com/office/drawing/2014/main" xmlns="" id="{189FA016-A5D7-4073-A06B-DAACF55E4065}"/>
              </a:ext>
            </a:extLst>
          </p:cNvPr>
          <p:cNvPicPr>
            <a:picLocks noChangeAspect="1"/>
          </p:cNvPicPr>
          <p:nvPr/>
        </p:nvPicPr>
        <p:blipFill>
          <a:blip r:embed="rId4" cstate="print"/>
          <a:stretch>
            <a:fillRect/>
          </a:stretch>
        </p:blipFill>
        <p:spPr>
          <a:xfrm>
            <a:off x="-135" y="2769881"/>
            <a:ext cx="3747507" cy="2279197"/>
          </a:xfrm>
          <a:prstGeom prst="rect">
            <a:avLst/>
          </a:prstGeom>
        </p:spPr>
      </p:pic>
      <p:sp>
        <p:nvSpPr>
          <p:cNvPr id="12" name="Seta: Curva para Cima 11">
            <a:extLst>
              <a:ext uri="{FF2B5EF4-FFF2-40B4-BE49-F238E27FC236}">
                <a16:creationId xmlns:a16="http://schemas.microsoft.com/office/drawing/2014/main" xmlns="" id="{F13162E8-20FD-4249-AB78-3967CA0B1241}"/>
              </a:ext>
            </a:extLst>
          </p:cNvPr>
          <p:cNvSpPr/>
          <p:nvPr/>
        </p:nvSpPr>
        <p:spPr>
          <a:xfrm rot="1560000">
            <a:off x="3305506" y="4906419"/>
            <a:ext cx="1214227" cy="733777"/>
          </a:xfrm>
          <a:prstGeom prst="curvedUpArrow">
            <a:avLst/>
          </a:prstGeom>
          <a:solidFill>
            <a:srgbClr val="0068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9" name="Espaço Reservado para Conteúdo 2">
            <a:extLst>
              <a:ext uri="{FF2B5EF4-FFF2-40B4-BE49-F238E27FC236}">
                <a16:creationId xmlns:a16="http://schemas.microsoft.com/office/drawing/2014/main" xmlns="" id="{5C14E67F-F78C-4636-A90C-D8C9DD26CB29}"/>
              </a:ext>
            </a:extLst>
          </p:cNvPr>
          <p:cNvSpPr txBox="1">
            <a:spLocks/>
          </p:cNvSpPr>
          <p:nvPr/>
        </p:nvSpPr>
        <p:spPr>
          <a:xfrm>
            <a:off x="7211091" y="1487875"/>
            <a:ext cx="1957995" cy="111605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800" b="1" dirty="0">
                <a:solidFill>
                  <a:srgbClr val="008080"/>
                </a:solidFill>
              </a:rPr>
              <a:t>52 municípios</a:t>
            </a:r>
          </a:p>
          <a:p>
            <a:pPr marL="0" indent="0">
              <a:lnSpc>
                <a:spcPct val="100000"/>
              </a:lnSpc>
              <a:spcBef>
                <a:spcPts val="0"/>
              </a:spcBef>
              <a:buNone/>
            </a:pPr>
            <a:r>
              <a:rPr lang="pt-BR" sz="1500" b="1" dirty="0">
                <a:solidFill>
                  <a:srgbClr val="008080"/>
                </a:solidFill>
              </a:rPr>
              <a:t>2019</a:t>
            </a:r>
          </a:p>
        </p:txBody>
      </p:sp>
      <p:sp>
        <p:nvSpPr>
          <p:cNvPr id="30" name="Espaço Reservado para Conteúdo 2">
            <a:extLst>
              <a:ext uri="{FF2B5EF4-FFF2-40B4-BE49-F238E27FC236}">
                <a16:creationId xmlns:a16="http://schemas.microsoft.com/office/drawing/2014/main" xmlns="" id="{0F4DB091-DBB1-49D3-BC21-166494AE24A8}"/>
              </a:ext>
            </a:extLst>
          </p:cNvPr>
          <p:cNvSpPr txBox="1">
            <a:spLocks/>
          </p:cNvSpPr>
          <p:nvPr/>
        </p:nvSpPr>
        <p:spPr>
          <a:xfrm>
            <a:off x="8224830" y="2483851"/>
            <a:ext cx="1957995" cy="82524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800" b="1" dirty="0">
                <a:solidFill>
                  <a:srgbClr val="008080"/>
                </a:solidFill>
              </a:rPr>
              <a:t>28 municípios</a:t>
            </a:r>
          </a:p>
          <a:p>
            <a:pPr marL="0" indent="0">
              <a:lnSpc>
                <a:spcPct val="100000"/>
              </a:lnSpc>
              <a:spcBef>
                <a:spcPts val="0"/>
              </a:spcBef>
              <a:buNone/>
            </a:pPr>
            <a:r>
              <a:rPr lang="pt-BR" b="1" dirty="0">
                <a:solidFill>
                  <a:schemeClr val="bg1">
                    <a:lumMod val="50000"/>
                  </a:schemeClr>
                </a:solidFill>
              </a:rPr>
              <a:t>Na comparação com  </a:t>
            </a:r>
            <a:r>
              <a:rPr lang="pt-BR" sz="1500" b="1" dirty="0">
                <a:solidFill>
                  <a:srgbClr val="008080"/>
                </a:solidFill>
              </a:rPr>
              <a:t>2018</a:t>
            </a:r>
          </a:p>
        </p:txBody>
      </p:sp>
      <p:sp>
        <p:nvSpPr>
          <p:cNvPr id="31" name="Elipse 30">
            <a:extLst>
              <a:ext uri="{FF2B5EF4-FFF2-40B4-BE49-F238E27FC236}">
                <a16:creationId xmlns:a16="http://schemas.microsoft.com/office/drawing/2014/main" xmlns="" id="{D742441F-BA01-4CB1-96AC-479DF64057DD}"/>
              </a:ext>
            </a:extLst>
          </p:cNvPr>
          <p:cNvSpPr/>
          <p:nvPr/>
        </p:nvSpPr>
        <p:spPr>
          <a:xfrm>
            <a:off x="7555098" y="2501606"/>
            <a:ext cx="612000" cy="612000"/>
          </a:xfrm>
          <a:prstGeom prst="ellipse">
            <a:avLst/>
          </a:prstGeom>
          <a:solidFill>
            <a:schemeClr val="bg1">
              <a:lumMod val="95000"/>
            </a:schemeClr>
          </a:solidFill>
          <a:ln>
            <a:no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tângulo 31">
            <a:extLst>
              <a:ext uri="{FF2B5EF4-FFF2-40B4-BE49-F238E27FC236}">
                <a16:creationId xmlns:a16="http://schemas.microsoft.com/office/drawing/2014/main" xmlns="" id="{69047B1D-B60E-4D82-B194-8A9271C77789}"/>
              </a:ext>
            </a:extLst>
          </p:cNvPr>
          <p:cNvSpPr/>
          <p:nvPr/>
        </p:nvSpPr>
        <p:spPr>
          <a:xfrm>
            <a:off x="7610622" y="2646023"/>
            <a:ext cx="570990" cy="323165"/>
          </a:xfrm>
          <a:prstGeom prst="rect">
            <a:avLst/>
          </a:prstGeom>
        </p:spPr>
        <p:txBody>
          <a:bodyPr wrap="none">
            <a:spAutoFit/>
          </a:bodyPr>
          <a:lstStyle/>
          <a:p>
            <a:r>
              <a:rPr lang="pt-BR" sz="1500" b="1" dirty="0">
                <a:solidFill>
                  <a:schemeClr val="bg1">
                    <a:lumMod val="50000"/>
                  </a:schemeClr>
                </a:solidFill>
                <a:latin typeface="arial)"/>
              </a:rPr>
              <a:t>85%</a:t>
            </a:r>
          </a:p>
        </p:txBody>
      </p:sp>
      <p:sp>
        <p:nvSpPr>
          <p:cNvPr id="33" name="Seta para cima 32">
            <a:extLst>
              <a:ext uri="{FF2B5EF4-FFF2-40B4-BE49-F238E27FC236}">
                <a16:creationId xmlns:a16="http://schemas.microsoft.com/office/drawing/2014/main" xmlns="" id="{86970E39-D0E3-4F8E-89C1-35890C14AE4F}"/>
              </a:ext>
            </a:extLst>
          </p:cNvPr>
          <p:cNvSpPr/>
          <p:nvPr/>
        </p:nvSpPr>
        <p:spPr>
          <a:xfrm>
            <a:off x="8030946" y="1916159"/>
            <a:ext cx="357455" cy="423450"/>
          </a:xfrm>
          <a:prstGeom prst="upArrow">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Título 1"/>
          <p:cNvSpPr txBox="1">
            <a:spLocks/>
          </p:cNvSpPr>
          <p:nvPr/>
        </p:nvSpPr>
        <p:spPr>
          <a:xfrm>
            <a:off x="0" y="1087636"/>
            <a:ext cx="9705528" cy="501651"/>
          </a:xfrm>
          <a:prstGeom prst="rect">
            <a:avLst/>
          </a:prstGeom>
        </p:spPr>
        <p:txBody>
          <a:bodyPr>
            <a:noAutofit/>
          </a:bodyPr>
          <a:lstStyle>
            <a:lvl1pPr algn="l" defTabSz="457200" rtl="0" eaLnBrk="1" fontAlgn="base" hangingPunct="1">
              <a:spcBef>
                <a:spcPct val="0"/>
              </a:spcBef>
              <a:spcAft>
                <a:spcPct val="0"/>
              </a:spcAft>
              <a:defRPr sz="2800" b="1" kern="1200">
                <a:solidFill>
                  <a:srgbClr val="92B3BC"/>
                </a:solidFill>
                <a:latin typeface="Arial"/>
                <a:ea typeface="ＭＳ Ｐゴシック" charset="-128"/>
                <a:cs typeface="Arial"/>
              </a:defRPr>
            </a:lvl1pPr>
            <a:lvl2pPr algn="l" defTabSz="457200" rtl="0" eaLnBrk="1" fontAlgn="base" hangingPunct="1">
              <a:spcBef>
                <a:spcPct val="0"/>
              </a:spcBef>
              <a:spcAft>
                <a:spcPct val="0"/>
              </a:spcAft>
              <a:defRPr sz="2800" b="1">
                <a:solidFill>
                  <a:srgbClr val="226E7B"/>
                </a:solidFill>
                <a:latin typeface="Arial" charset="0"/>
                <a:ea typeface="ＭＳ Ｐゴシック" charset="-128"/>
              </a:defRPr>
            </a:lvl2pPr>
            <a:lvl3pPr algn="l" defTabSz="457200" rtl="0" eaLnBrk="1" fontAlgn="base" hangingPunct="1">
              <a:spcBef>
                <a:spcPct val="0"/>
              </a:spcBef>
              <a:spcAft>
                <a:spcPct val="0"/>
              </a:spcAft>
              <a:defRPr sz="2800" b="1">
                <a:solidFill>
                  <a:srgbClr val="226E7B"/>
                </a:solidFill>
                <a:latin typeface="Arial" charset="0"/>
                <a:ea typeface="ＭＳ Ｐゴシック" charset="-128"/>
              </a:defRPr>
            </a:lvl3pPr>
            <a:lvl4pPr algn="l" defTabSz="457200" rtl="0" eaLnBrk="1" fontAlgn="base" hangingPunct="1">
              <a:spcBef>
                <a:spcPct val="0"/>
              </a:spcBef>
              <a:spcAft>
                <a:spcPct val="0"/>
              </a:spcAft>
              <a:defRPr sz="2800" b="1">
                <a:solidFill>
                  <a:srgbClr val="226E7B"/>
                </a:solidFill>
                <a:latin typeface="Arial" charset="0"/>
                <a:ea typeface="ＭＳ Ｐゴシック" charset="-128"/>
              </a:defRPr>
            </a:lvl4pPr>
            <a:lvl5pPr algn="l" defTabSz="457200" rtl="0" eaLnBrk="1" fontAlgn="base" hangingPunct="1">
              <a:spcBef>
                <a:spcPct val="0"/>
              </a:spcBef>
              <a:spcAft>
                <a:spcPct val="0"/>
              </a:spcAft>
              <a:defRPr sz="2800" b="1">
                <a:solidFill>
                  <a:srgbClr val="226E7B"/>
                </a:solidFill>
                <a:latin typeface="Arial" charset="0"/>
                <a:ea typeface="ＭＳ Ｐゴシック" charset="-128"/>
              </a:defRPr>
            </a:lvl5pPr>
            <a:lvl6pPr marL="457200" algn="l" defTabSz="457200" rtl="0" eaLnBrk="1" fontAlgn="base" hangingPunct="1">
              <a:spcBef>
                <a:spcPct val="0"/>
              </a:spcBef>
              <a:spcAft>
                <a:spcPct val="0"/>
              </a:spcAft>
              <a:defRPr sz="2800">
                <a:solidFill>
                  <a:srgbClr val="DF652C"/>
                </a:solidFill>
                <a:latin typeface="Museo 500" charset="0"/>
                <a:ea typeface="ＭＳ Ｐゴシック" charset="-128"/>
              </a:defRPr>
            </a:lvl6pPr>
            <a:lvl7pPr marL="914400" algn="l" defTabSz="457200" rtl="0" eaLnBrk="1" fontAlgn="base" hangingPunct="1">
              <a:spcBef>
                <a:spcPct val="0"/>
              </a:spcBef>
              <a:spcAft>
                <a:spcPct val="0"/>
              </a:spcAft>
              <a:defRPr sz="2800">
                <a:solidFill>
                  <a:srgbClr val="DF652C"/>
                </a:solidFill>
                <a:latin typeface="Museo 500" charset="0"/>
                <a:ea typeface="ＭＳ Ｐゴシック" charset="-128"/>
              </a:defRPr>
            </a:lvl7pPr>
            <a:lvl8pPr marL="1371600" algn="l" defTabSz="457200" rtl="0" eaLnBrk="1" fontAlgn="base" hangingPunct="1">
              <a:spcBef>
                <a:spcPct val="0"/>
              </a:spcBef>
              <a:spcAft>
                <a:spcPct val="0"/>
              </a:spcAft>
              <a:defRPr sz="2800">
                <a:solidFill>
                  <a:srgbClr val="DF652C"/>
                </a:solidFill>
                <a:latin typeface="Museo 500" charset="0"/>
                <a:ea typeface="ＭＳ Ｐゴシック" charset="-128"/>
              </a:defRPr>
            </a:lvl8pPr>
            <a:lvl9pPr marL="1828800" algn="l" defTabSz="457200" rtl="0" eaLnBrk="1" fontAlgn="base" hangingPunct="1">
              <a:spcBef>
                <a:spcPct val="0"/>
              </a:spcBef>
              <a:spcAft>
                <a:spcPct val="0"/>
              </a:spcAft>
              <a:defRPr sz="2800">
                <a:solidFill>
                  <a:srgbClr val="DF652C"/>
                </a:solidFill>
                <a:latin typeface="Museo 500" charset="0"/>
                <a:ea typeface="ＭＳ Ｐゴシック" charset="-128"/>
              </a:defRPr>
            </a:lvl9pPr>
          </a:lstStyle>
          <a:p>
            <a:pPr algn="ctr"/>
            <a:r>
              <a:rPr lang="pt-BR" sz="1800" dirty="0">
                <a:solidFill>
                  <a:schemeClr val="accent5">
                    <a:lumMod val="75000"/>
                  </a:schemeClr>
                </a:solidFill>
                <a:latin typeface="Arial" pitchFamily="34" charset="0"/>
                <a:cs typeface="Arial" pitchFamily="34" charset="0"/>
              </a:rPr>
              <a:t>FISCALIZAÇÃO DE ROTINA</a:t>
            </a:r>
          </a:p>
        </p:txBody>
      </p:sp>
      <p:sp>
        <p:nvSpPr>
          <p:cNvPr id="24" name="objeto 7" descr="Retângulo bege">
            <a:extLst>
              <a:ext uri="{FF2B5EF4-FFF2-40B4-BE49-F238E27FC236}">
                <a16:creationId xmlns:a16="http://schemas.microsoft.com/office/drawing/2014/main" xmlns="" id="{1185C7A9-8E52-408E-B19E-E5A1EB33971B}"/>
              </a:ext>
            </a:extLst>
          </p:cNvPr>
          <p:cNvSpPr/>
          <p:nvPr/>
        </p:nvSpPr>
        <p:spPr bwMode="white">
          <a:xfrm flipV="1">
            <a:off x="0" y="610678"/>
            <a:ext cx="9906000" cy="1513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25" name="Espaço Reservado para Número de Slide 24"/>
          <p:cNvSpPr>
            <a:spLocks noGrp="1"/>
          </p:cNvSpPr>
          <p:nvPr>
            <p:ph type="sldNum" sz="quarter" idx="12"/>
          </p:nvPr>
        </p:nvSpPr>
        <p:spPr/>
        <p:txBody>
          <a:bodyPr/>
          <a:lstStyle/>
          <a:p>
            <a:pPr rtl="0"/>
            <a:fld id="{5A4A7955-6230-48B4-BD8B-A7C460F75945}" type="slidenum">
              <a:rPr lang="pt-BR" noProof="0" smtClean="0"/>
              <a:pPr rtl="0"/>
              <a:t>31</a:t>
            </a:fld>
            <a:endParaRPr lang="pt-BR" noProof="0"/>
          </a:p>
        </p:txBody>
      </p:sp>
    </p:spTree>
    <p:extLst>
      <p:ext uri="{BB962C8B-B14F-4D97-AF65-F5344CB8AC3E}">
        <p14:creationId xmlns:p14="http://schemas.microsoft.com/office/powerpoint/2010/main" xmlns="" val="13704073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457237" y="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Fiscalização</a:t>
            </a:r>
          </a:p>
        </p:txBody>
      </p:sp>
      <p:sp>
        <p:nvSpPr>
          <p:cNvPr id="6" name="Retângulo 5"/>
          <p:cNvSpPr/>
          <p:nvPr/>
        </p:nvSpPr>
        <p:spPr>
          <a:xfrm>
            <a:off x="369890" y="1553226"/>
            <a:ext cx="9238567" cy="706174"/>
          </a:xfrm>
          <a:prstGeom prst="rect">
            <a:avLst/>
          </a:prstGeom>
          <a:solidFill>
            <a:srgbClr val="226E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800">
              <a:solidFill>
                <a:srgbClr val="226E7B"/>
              </a:solidFill>
              <a:latin typeface="Arial" pitchFamily="34" charset="0"/>
              <a:cs typeface="Arial" pitchFamily="34" charset="0"/>
            </a:endParaRPr>
          </a:p>
        </p:txBody>
      </p:sp>
      <p:sp>
        <p:nvSpPr>
          <p:cNvPr id="8" name="CaixaDeTexto 7"/>
          <p:cNvSpPr txBox="1"/>
          <p:nvPr/>
        </p:nvSpPr>
        <p:spPr>
          <a:xfrm>
            <a:off x="369892" y="1631845"/>
            <a:ext cx="8251594" cy="523220"/>
          </a:xfrm>
          <a:prstGeom prst="rect">
            <a:avLst/>
          </a:prstGeom>
          <a:noFill/>
        </p:spPr>
        <p:txBody>
          <a:bodyPr wrap="square" rtlCol="0">
            <a:spAutoFit/>
          </a:bodyPr>
          <a:lstStyle/>
          <a:p>
            <a:pPr algn="just"/>
            <a:r>
              <a:rPr lang="pt-BR" sz="1400" dirty="0">
                <a:solidFill>
                  <a:schemeClr val="bg1"/>
                </a:solidFill>
                <a:latin typeface="Arial" pitchFamily="34" charset="0"/>
                <a:cs typeface="Arial" pitchFamily="34" charset="0"/>
              </a:rPr>
              <a:t>	Neste tipo de ação, o fiscal realiza uma visita </a:t>
            </a:r>
            <a:r>
              <a:rPr lang="pt-BR" sz="1400" i="1" dirty="0">
                <a:solidFill>
                  <a:schemeClr val="bg1"/>
                </a:solidFill>
                <a:latin typeface="Arial" pitchFamily="34" charset="0"/>
                <a:cs typeface="Arial" pitchFamily="34" charset="0"/>
              </a:rPr>
              <a:t>in loco </a:t>
            </a:r>
            <a:r>
              <a:rPr lang="pt-BR" sz="1400" dirty="0">
                <a:solidFill>
                  <a:schemeClr val="bg1"/>
                </a:solidFill>
                <a:latin typeface="Arial" pitchFamily="34" charset="0"/>
                <a:cs typeface="Arial" pitchFamily="34" charset="0"/>
              </a:rPr>
              <a:t>para verificar se existem profissionais habilitados responsáveis pelas atividades que estão sendo realizadas no empreendimento.</a:t>
            </a:r>
          </a:p>
        </p:txBody>
      </p:sp>
      <p:pic>
        <p:nvPicPr>
          <p:cNvPr id="10" name="Imagem 9"/>
          <p:cNvPicPr>
            <a:picLocks noChangeAspect="1"/>
          </p:cNvPicPr>
          <p:nvPr/>
        </p:nvPicPr>
        <p:blipFill>
          <a:blip r:embed="rId3" cstate="print">
            <a:extLst>
              <a:ext uri="{28A0092B-C50C-407E-A947-70E740481C1C}">
                <a14:useLocalDpi xmlns:a14="http://schemas.microsoft.com/office/drawing/2010/main" xmlns="" val="0"/>
              </a:ext>
            </a:extLst>
          </a:blip>
          <a:srcRect l="14626" b="25875"/>
          <a:stretch>
            <a:fillRect/>
          </a:stretch>
        </p:blipFill>
        <p:spPr>
          <a:xfrm rot="10800000">
            <a:off x="956964" y="4992913"/>
            <a:ext cx="2540978" cy="1654628"/>
          </a:xfrm>
          <a:prstGeom prst="rect">
            <a:avLst/>
          </a:prstGeom>
        </p:spPr>
      </p:pic>
      <p:sp>
        <p:nvSpPr>
          <p:cNvPr id="11" name="Título 1"/>
          <p:cNvSpPr txBox="1">
            <a:spLocks/>
          </p:cNvSpPr>
          <p:nvPr/>
        </p:nvSpPr>
        <p:spPr>
          <a:xfrm>
            <a:off x="0" y="1087636"/>
            <a:ext cx="9705528" cy="501651"/>
          </a:xfrm>
          <a:prstGeom prst="rect">
            <a:avLst/>
          </a:prstGeom>
        </p:spPr>
        <p:txBody>
          <a:bodyPr>
            <a:noAutofit/>
          </a:bodyPr>
          <a:lstStyle>
            <a:lvl1pPr algn="l" defTabSz="457200" rtl="0" eaLnBrk="1" fontAlgn="base" hangingPunct="1">
              <a:spcBef>
                <a:spcPct val="0"/>
              </a:spcBef>
              <a:spcAft>
                <a:spcPct val="0"/>
              </a:spcAft>
              <a:defRPr sz="2800" b="1" kern="1200">
                <a:solidFill>
                  <a:srgbClr val="92B3BC"/>
                </a:solidFill>
                <a:latin typeface="Arial"/>
                <a:ea typeface="ＭＳ Ｐゴシック" charset="-128"/>
                <a:cs typeface="Arial"/>
              </a:defRPr>
            </a:lvl1pPr>
            <a:lvl2pPr algn="l" defTabSz="457200" rtl="0" eaLnBrk="1" fontAlgn="base" hangingPunct="1">
              <a:spcBef>
                <a:spcPct val="0"/>
              </a:spcBef>
              <a:spcAft>
                <a:spcPct val="0"/>
              </a:spcAft>
              <a:defRPr sz="2800" b="1">
                <a:solidFill>
                  <a:srgbClr val="226E7B"/>
                </a:solidFill>
                <a:latin typeface="Arial" charset="0"/>
                <a:ea typeface="ＭＳ Ｐゴシック" charset="-128"/>
              </a:defRPr>
            </a:lvl2pPr>
            <a:lvl3pPr algn="l" defTabSz="457200" rtl="0" eaLnBrk="1" fontAlgn="base" hangingPunct="1">
              <a:spcBef>
                <a:spcPct val="0"/>
              </a:spcBef>
              <a:spcAft>
                <a:spcPct val="0"/>
              </a:spcAft>
              <a:defRPr sz="2800" b="1">
                <a:solidFill>
                  <a:srgbClr val="226E7B"/>
                </a:solidFill>
                <a:latin typeface="Arial" charset="0"/>
                <a:ea typeface="ＭＳ Ｐゴシック" charset="-128"/>
              </a:defRPr>
            </a:lvl3pPr>
            <a:lvl4pPr algn="l" defTabSz="457200" rtl="0" eaLnBrk="1" fontAlgn="base" hangingPunct="1">
              <a:spcBef>
                <a:spcPct val="0"/>
              </a:spcBef>
              <a:spcAft>
                <a:spcPct val="0"/>
              </a:spcAft>
              <a:defRPr sz="2800" b="1">
                <a:solidFill>
                  <a:srgbClr val="226E7B"/>
                </a:solidFill>
                <a:latin typeface="Arial" charset="0"/>
                <a:ea typeface="ＭＳ Ｐゴシック" charset="-128"/>
              </a:defRPr>
            </a:lvl4pPr>
            <a:lvl5pPr algn="l" defTabSz="457200" rtl="0" eaLnBrk="1" fontAlgn="base" hangingPunct="1">
              <a:spcBef>
                <a:spcPct val="0"/>
              </a:spcBef>
              <a:spcAft>
                <a:spcPct val="0"/>
              </a:spcAft>
              <a:defRPr sz="2800" b="1">
                <a:solidFill>
                  <a:srgbClr val="226E7B"/>
                </a:solidFill>
                <a:latin typeface="Arial" charset="0"/>
                <a:ea typeface="ＭＳ Ｐゴシック" charset="-128"/>
              </a:defRPr>
            </a:lvl5pPr>
            <a:lvl6pPr marL="457200" algn="l" defTabSz="457200" rtl="0" eaLnBrk="1" fontAlgn="base" hangingPunct="1">
              <a:spcBef>
                <a:spcPct val="0"/>
              </a:spcBef>
              <a:spcAft>
                <a:spcPct val="0"/>
              </a:spcAft>
              <a:defRPr sz="2800">
                <a:solidFill>
                  <a:srgbClr val="DF652C"/>
                </a:solidFill>
                <a:latin typeface="Museo 500" charset="0"/>
                <a:ea typeface="ＭＳ Ｐゴシック" charset="-128"/>
              </a:defRPr>
            </a:lvl6pPr>
            <a:lvl7pPr marL="914400" algn="l" defTabSz="457200" rtl="0" eaLnBrk="1" fontAlgn="base" hangingPunct="1">
              <a:spcBef>
                <a:spcPct val="0"/>
              </a:spcBef>
              <a:spcAft>
                <a:spcPct val="0"/>
              </a:spcAft>
              <a:defRPr sz="2800">
                <a:solidFill>
                  <a:srgbClr val="DF652C"/>
                </a:solidFill>
                <a:latin typeface="Museo 500" charset="0"/>
                <a:ea typeface="ＭＳ Ｐゴシック" charset="-128"/>
              </a:defRPr>
            </a:lvl7pPr>
            <a:lvl8pPr marL="1371600" algn="l" defTabSz="457200" rtl="0" eaLnBrk="1" fontAlgn="base" hangingPunct="1">
              <a:spcBef>
                <a:spcPct val="0"/>
              </a:spcBef>
              <a:spcAft>
                <a:spcPct val="0"/>
              </a:spcAft>
              <a:defRPr sz="2800">
                <a:solidFill>
                  <a:srgbClr val="DF652C"/>
                </a:solidFill>
                <a:latin typeface="Museo 500" charset="0"/>
                <a:ea typeface="ＭＳ Ｐゴシック" charset="-128"/>
              </a:defRPr>
            </a:lvl8pPr>
            <a:lvl9pPr marL="1828800" algn="l" defTabSz="457200" rtl="0" eaLnBrk="1" fontAlgn="base" hangingPunct="1">
              <a:spcBef>
                <a:spcPct val="0"/>
              </a:spcBef>
              <a:spcAft>
                <a:spcPct val="0"/>
              </a:spcAft>
              <a:defRPr sz="2800">
                <a:solidFill>
                  <a:srgbClr val="DF652C"/>
                </a:solidFill>
                <a:latin typeface="Museo 500" charset="0"/>
                <a:ea typeface="ＭＳ Ｐゴシック" charset="-128"/>
              </a:defRPr>
            </a:lvl9pPr>
          </a:lstStyle>
          <a:p>
            <a:pPr algn="ctr"/>
            <a:r>
              <a:rPr lang="pt-BR" sz="1800" dirty="0">
                <a:solidFill>
                  <a:schemeClr val="accent5">
                    <a:lumMod val="75000"/>
                  </a:schemeClr>
                </a:solidFill>
                <a:latin typeface="Arial" pitchFamily="34" charset="0"/>
                <a:cs typeface="Arial" pitchFamily="34" charset="0"/>
              </a:rPr>
              <a:t>FISCALIZAÇÃO DE ROTINA</a:t>
            </a:r>
          </a:p>
        </p:txBody>
      </p:sp>
      <p:sp>
        <p:nvSpPr>
          <p:cNvPr id="12" name="CaixaDeTexto 11"/>
          <p:cNvSpPr txBox="1"/>
          <p:nvPr/>
        </p:nvSpPr>
        <p:spPr>
          <a:xfrm>
            <a:off x="369892" y="2259400"/>
            <a:ext cx="4262507" cy="2246769"/>
          </a:xfrm>
          <a:prstGeom prst="rect">
            <a:avLst/>
          </a:prstGeom>
          <a:noFill/>
        </p:spPr>
        <p:txBody>
          <a:bodyPr wrap="square" rtlCol="0">
            <a:spAutoFit/>
          </a:bodyPr>
          <a:lstStyle/>
          <a:p>
            <a:pPr algn="just"/>
            <a:endParaRPr lang="pt-BR" sz="1000" dirty="0">
              <a:latin typeface="Arial" pitchFamily="34" charset="0"/>
              <a:cs typeface="Arial" pitchFamily="34" charset="0"/>
            </a:endParaRPr>
          </a:p>
          <a:p>
            <a:pPr algn="just"/>
            <a:r>
              <a:rPr lang="pt-BR" sz="1000" dirty="0">
                <a:latin typeface="Arial" pitchFamily="34" charset="0"/>
                <a:cs typeface="Arial" pitchFamily="34" charset="0"/>
              </a:rPr>
              <a:t>DOCUMENTOS A UTILIZAR:</a:t>
            </a:r>
          </a:p>
          <a:p>
            <a:pPr algn="just"/>
            <a:r>
              <a:rPr lang="pt-BR" sz="1000" dirty="0">
                <a:latin typeface="Arial" pitchFamily="34" charset="0"/>
                <a:cs typeface="Arial" pitchFamily="34" charset="0"/>
              </a:rPr>
              <a:t>	Fotografias;</a:t>
            </a:r>
          </a:p>
          <a:p>
            <a:pPr algn="just"/>
            <a:r>
              <a:rPr lang="pt-BR" sz="1000" dirty="0">
                <a:latin typeface="Arial" pitchFamily="34" charset="0"/>
                <a:cs typeface="Arial" pitchFamily="34" charset="0"/>
              </a:rPr>
              <a:t>	Projetos;</a:t>
            </a:r>
          </a:p>
          <a:p>
            <a:pPr algn="just"/>
            <a:r>
              <a:rPr lang="pt-BR" sz="1000" dirty="0">
                <a:latin typeface="Arial" pitchFamily="34" charset="0"/>
                <a:cs typeface="Arial" pitchFamily="34" charset="0"/>
              </a:rPr>
              <a:t>	</a:t>
            </a:r>
            <a:r>
              <a:rPr lang="pt-BR" sz="1000" dirty="0" err="1">
                <a:latin typeface="Arial" pitchFamily="34" charset="0"/>
                <a:cs typeface="Arial" pitchFamily="34" charset="0"/>
              </a:rPr>
              <a:t>RRTs</a:t>
            </a:r>
            <a:r>
              <a:rPr lang="pt-BR" sz="1000" dirty="0">
                <a:latin typeface="Arial" pitchFamily="34" charset="0"/>
                <a:cs typeface="Arial" pitchFamily="34" charset="0"/>
              </a:rPr>
              <a:t>, </a:t>
            </a:r>
            <a:r>
              <a:rPr lang="pt-BR" sz="1000" dirty="0" err="1">
                <a:latin typeface="Arial" pitchFamily="34" charset="0"/>
                <a:cs typeface="Arial" pitchFamily="34" charset="0"/>
              </a:rPr>
              <a:t>ARTs</a:t>
            </a:r>
            <a:r>
              <a:rPr lang="pt-BR" sz="1000" dirty="0">
                <a:latin typeface="Arial" pitchFamily="34" charset="0"/>
                <a:cs typeface="Arial" pitchFamily="34" charset="0"/>
              </a:rPr>
              <a:t>;</a:t>
            </a:r>
          </a:p>
          <a:p>
            <a:pPr algn="just"/>
            <a:r>
              <a:rPr lang="pt-BR" sz="1000" dirty="0">
                <a:latin typeface="Arial" pitchFamily="34" charset="0"/>
                <a:cs typeface="Arial" pitchFamily="34" charset="0"/>
              </a:rPr>
              <a:t>	Placas de obra;</a:t>
            </a:r>
          </a:p>
          <a:p>
            <a:pPr algn="just"/>
            <a:r>
              <a:rPr lang="pt-BR" sz="1000" dirty="0">
                <a:latin typeface="Arial" pitchFamily="34" charset="0"/>
                <a:cs typeface="Arial" pitchFamily="34" charset="0"/>
              </a:rPr>
              <a:t>	Etc.</a:t>
            </a:r>
          </a:p>
          <a:p>
            <a:pPr algn="just"/>
            <a:endParaRPr lang="pt-BR" sz="1000" dirty="0">
              <a:latin typeface="Arial" pitchFamily="34" charset="0"/>
              <a:cs typeface="Arial" pitchFamily="34" charset="0"/>
            </a:endParaRPr>
          </a:p>
          <a:p>
            <a:pPr algn="just"/>
            <a:r>
              <a:rPr lang="pt-BR" sz="1000" dirty="0">
                <a:latin typeface="Arial" pitchFamily="34" charset="0"/>
                <a:cs typeface="Arial" pitchFamily="34" charset="0"/>
              </a:rPr>
              <a:t>DOCUMENTOS GERADOS:</a:t>
            </a:r>
          </a:p>
          <a:p>
            <a:pPr algn="just"/>
            <a:r>
              <a:rPr lang="pt-BR" sz="1000" dirty="0">
                <a:latin typeface="Arial" pitchFamily="34" charset="0"/>
                <a:cs typeface="Arial" pitchFamily="34" charset="0"/>
              </a:rPr>
              <a:t>	Relatório de fiscalização.</a:t>
            </a:r>
          </a:p>
          <a:p>
            <a:pPr algn="just"/>
            <a:endParaRPr lang="pt-BR" sz="1000" dirty="0">
              <a:latin typeface="Arial" pitchFamily="34" charset="0"/>
              <a:cs typeface="Arial" pitchFamily="34" charset="0"/>
            </a:endParaRPr>
          </a:p>
          <a:p>
            <a:pPr algn="just"/>
            <a:r>
              <a:rPr lang="pt-BR" sz="1000" dirty="0">
                <a:latin typeface="Arial" pitchFamily="34" charset="0"/>
                <a:cs typeface="Arial" pitchFamily="34" charset="0"/>
              </a:rPr>
              <a:t>DOCUMENTOS DEIXADOS:</a:t>
            </a:r>
          </a:p>
          <a:p>
            <a:pPr algn="just"/>
            <a:r>
              <a:rPr lang="pt-BR" sz="1000" dirty="0">
                <a:latin typeface="Arial" pitchFamily="34" charset="0"/>
                <a:cs typeface="Arial" pitchFamily="34" charset="0"/>
              </a:rPr>
              <a:t>	Comunicado de visita;</a:t>
            </a:r>
          </a:p>
          <a:p>
            <a:pPr algn="just"/>
            <a:r>
              <a:rPr lang="pt-BR" sz="1000" dirty="0">
                <a:latin typeface="Arial" pitchFamily="34" charset="0"/>
                <a:cs typeface="Arial" pitchFamily="34" charset="0"/>
              </a:rPr>
              <a:t>	Adesivo “Obra Fiscalizada</a:t>
            </a:r>
            <a:r>
              <a:rPr lang="pt-BR" sz="1000" b="1" dirty="0">
                <a:latin typeface="Arial" pitchFamily="34" charset="0"/>
                <a:cs typeface="Arial" pitchFamily="34" charset="0"/>
              </a:rPr>
              <a:t>”.</a:t>
            </a:r>
            <a:r>
              <a:rPr lang="pt-BR" sz="800" b="1" dirty="0">
                <a:solidFill>
                  <a:srgbClr val="226E7B"/>
                </a:solidFill>
                <a:latin typeface="Arial" pitchFamily="34" charset="0"/>
                <a:cs typeface="Arial" pitchFamily="34" charset="0"/>
              </a:rPr>
              <a:t>	</a:t>
            </a:r>
          </a:p>
        </p:txBody>
      </p:sp>
      <p:pic>
        <p:nvPicPr>
          <p:cNvPr id="13" name="Imagem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9800000">
            <a:off x="461199" y="4489166"/>
            <a:ext cx="1173966" cy="1173966"/>
          </a:xfrm>
          <a:prstGeom prst="rect">
            <a:avLst/>
          </a:prstGeom>
          <a:effectLst>
            <a:outerShdw blurRad="50800" dist="38100" dir="5400000" algn="t" rotWithShape="0">
              <a:prstClr val="black">
                <a:alpha val="40000"/>
              </a:prstClr>
            </a:outerShdw>
          </a:effectLst>
        </p:spPr>
      </p:pic>
      <p:graphicFrame>
        <p:nvGraphicFramePr>
          <p:cNvPr id="17" name="Gráfico 16"/>
          <p:cNvGraphicFramePr/>
          <p:nvPr/>
        </p:nvGraphicFramePr>
        <p:xfrm>
          <a:off x="3788228" y="2968171"/>
          <a:ext cx="3701143" cy="3686629"/>
        </p:xfrm>
        <a:graphic>
          <a:graphicData uri="http://schemas.openxmlformats.org/drawingml/2006/chart">
            <c:chart xmlns:c="http://schemas.openxmlformats.org/drawingml/2006/chart" xmlns:r="http://schemas.openxmlformats.org/officeDocument/2006/relationships" r:id="rId5"/>
          </a:graphicData>
        </a:graphic>
      </p:graphicFrame>
      <p:sp>
        <p:nvSpPr>
          <p:cNvPr id="18" name="CaixaDeTexto 17"/>
          <p:cNvSpPr txBox="1"/>
          <p:nvPr/>
        </p:nvSpPr>
        <p:spPr>
          <a:xfrm>
            <a:off x="7460343" y="3599542"/>
            <a:ext cx="2271486" cy="1015663"/>
          </a:xfrm>
          <a:prstGeom prst="rect">
            <a:avLst/>
          </a:prstGeom>
          <a:noFill/>
        </p:spPr>
        <p:txBody>
          <a:bodyPr wrap="square" rtlCol="0">
            <a:spAutoFit/>
          </a:bodyPr>
          <a:lstStyle/>
          <a:p>
            <a:pPr algn="just"/>
            <a:r>
              <a:rPr lang="pt-BR" sz="1200" dirty="0">
                <a:latin typeface="Arial" pitchFamily="34" charset="0"/>
                <a:cs typeface="Arial" pitchFamily="34" charset="0"/>
              </a:rPr>
              <a:t>Observamos que no total  463 Relatórios de Fiscalização gerados, com as fiscalizações “in loco”,  52% possuíam Responsáveis Técnicos – RT).</a:t>
            </a:r>
          </a:p>
        </p:txBody>
      </p:sp>
      <p:sp>
        <p:nvSpPr>
          <p:cNvPr id="14" name="objeto 7" descr="Retângulo bege">
            <a:extLst>
              <a:ext uri="{FF2B5EF4-FFF2-40B4-BE49-F238E27FC236}">
                <a16:creationId xmlns:a16="http://schemas.microsoft.com/office/drawing/2014/main" xmlns="" id="{1185C7A9-8E52-408E-B19E-E5A1EB33971B}"/>
              </a:ext>
            </a:extLst>
          </p:cNvPr>
          <p:cNvSpPr/>
          <p:nvPr/>
        </p:nvSpPr>
        <p:spPr bwMode="white">
          <a:xfrm flipV="1">
            <a:off x="0" y="610678"/>
            <a:ext cx="9906000" cy="1513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15" name="Espaço Reservado para Número de Slide 14"/>
          <p:cNvSpPr>
            <a:spLocks noGrp="1"/>
          </p:cNvSpPr>
          <p:nvPr>
            <p:ph type="sldNum" sz="quarter" idx="12"/>
          </p:nvPr>
        </p:nvSpPr>
        <p:spPr/>
        <p:txBody>
          <a:bodyPr/>
          <a:lstStyle/>
          <a:p>
            <a:pPr rtl="0"/>
            <a:fld id="{5A4A7955-6230-48B4-BD8B-A7C460F75945}" type="slidenum">
              <a:rPr lang="pt-BR" noProof="0" smtClean="0"/>
              <a:pPr rtl="0"/>
              <a:t>32</a:t>
            </a:fld>
            <a:endParaRPr lang="pt-BR" noProof="0" dirty="0"/>
          </a:p>
        </p:txBody>
      </p:sp>
    </p:spTree>
    <p:extLst>
      <p:ext uri="{BB962C8B-B14F-4D97-AF65-F5344CB8AC3E}">
        <p14:creationId xmlns:p14="http://schemas.microsoft.com/office/powerpoint/2010/main" xmlns="" val="12724820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457237" y="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Fiscalização</a:t>
            </a:r>
          </a:p>
        </p:txBody>
      </p:sp>
      <p:pic>
        <p:nvPicPr>
          <p:cNvPr id="14" name="Picture 4" descr="http://www.biehlarquitetura.com.br/wp-content/uploads/2013/04/Compatibilidade-de-projetos.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 t="22218" r="14" b="9335"/>
          <a:stretch/>
        </p:blipFill>
        <p:spPr bwMode="auto">
          <a:xfrm>
            <a:off x="384462" y="2927628"/>
            <a:ext cx="6177135" cy="2724879"/>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ítulo 1"/>
          <p:cNvSpPr txBox="1">
            <a:spLocks/>
          </p:cNvSpPr>
          <p:nvPr/>
        </p:nvSpPr>
        <p:spPr>
          <a:xfrm>
            <a:off x="-131019" y="1057979"/>
            <a:ext cx="9633520" cy="373441"/>
          </a:xfrm>
          <a:prstGeom prst="rect">
            <a:avLst/>
          </a:prstGeom>
        </p:spPr>
        <p:txBody>
          <a:bodyPr>
            <a:noAutofit/>
          </a:bodyPr>
          <a:lstStyle>
            <a:lvl1pPr algn="l" defTabSz="457200" rtl="0" eaLnBrk="1" fontAlgn="base" hangingPunct="1">
              <a:spcBef>
                <a:spcPct val="0"/>
              </a:spcBef>
              <a:spcAft>
                <a:spcPct val="0"/>
              </a:spcAft>
              <a:defRPr sz="2800" b="1" kern="1200">
                <a:solidFill>
                  <a:srgbClr val="92B3BC"/>
                </a:solidFill>
                <a:latin typeface="Arial"/>
                <a:ea typeface="ＭＳ Ｐゴシック" charset="-128"/>
                <a:cs typeface="Arial"/>
              </a:defRPr>
            </a:lvl1pPr>
            <a:lvl2pPr algn="l" defTabSz="457200" rtl="0" eaLnBrk="1" fontAlgn="base" hangingPunct="1">
              <a:spcBef>
                <a:spcPct val="0"/>
              </a:spcBef>
              <a:spcAft>
                <a:spcPct val="0"/>
              </a:spcAft>
              <a:defRPr sz="2800" b="1">
                <a:solidFill>
                  <a:srgbClr val="226E7B"/>
                </a:solidFill>
                <a:latin typeface="Arial" charset="0"/>
                <a:ea typeface="ＭＳ Ｐゴシック" charset="-128"/>
              </a:defRPr>
            </a:lvl2pPr>
            <a:lvl3pPr algn="l" defTabSz="457200" rtl="0" eaLnBrk="1" fontAlgn="base" hangingPunct="1">
              <a:spcBef>
                <a:spcPct val="0"/>
              </a:spcBef>
              <a:spcAft>
                <a:spcPct val="0"/>
              </a:spcAft>
              <a:defRPr sz="2800" b="1">
                <a:solidFill>
                  <a:srgbClr val="226E7B"/>
                </a:solidFill>
                <a:latin typeface="Arial" charset="0"/>
                <a:ea typeface="ＭＳ Ｐゴシック" charset="-128"/>
              </a:defRPr>
            </a:lvl3pPr>
            <a:lvl4pPr algn="l" defTabSz="457200" rtl="0" eaLnBrk="1" fontAlgn="base" hangingPunct="1">
              <a:spcBef>
                <a:spcPct val="0"/>
              </a:spcBef>
              <a:spcAft>
                <a:spcPct val="0"/>
              </a:spcAft>
              <a:defRPr sz="2800" b="1">
                <a:solidFill>
                  <a:srgbClr val="226E7B"/>
                </a:solidFill>
                <a:latin typeface="Arial" charset="0"/>
                <a:ea typeface="ＭＳ Ｐゴシック" charset="-128"/>
              </a:defRPr>
            </a:lvl4pPr>
            <a:lvl5pPr algn="l" defTabSz="457200" rtl="0" eaLnBrk="1" fontAlgn="base" hangingPunct="1">
              <a:spcBef>
                <a:spcPct val="0"/>
              </a:spcBef>
              <a:spcAft>
                <a:spcPct val="0"/>
              </a:spcAft>
              <a:defRPr sz="2800" b="1">
                <a:solidFill>
                  <a:srgbClr val="226E7B"/>
                </a:solidFill>
                <a:latin typeface="Arial" charset="0"/>
                <a:ea typeface="ＭＳ Ｐゴシック" charset="-128"/>
              </a:defRPr>
            </a:lvl5pPr>
            <a:lvl6pPr marL="457200" algn="l" defTabSz="457200" rtl="0" eaLnBrk="1" fontAlgn="base" hangingPunct="1">
              <a:spcBef>
                <a:spcPct val="0"/>
              </a:spcBef>
              <a:spcAft>
                <a:spcPct val="0"/>
              </a:spcAft>
              <a:defRPr sz="2800">
                <a:solidFill>
                  <a:srgbClr val="DF652C"/>
                </a:solidFill>
                <a:latin typeface="Museo 500" charset="0"/>
                <a:ea typeface="ＭＳ Ｐゴシック" charset="-128"/>
              </a:defRPr>
            </a:lvl6pPr>
            <a:lvl7pPr marL="914400" algn="l" defTabSz="457200" rtl="0" eaLnBrk="1" fontAlgn="base" hangingPunct="1">
              <a:spcBef>
                <a:spcPct val="0"/>
              </a:spcBef>
              <a:spcAft>
                <a:spcPct val="0"/>
              </a:spcAft>
              <a:defRPr sz="2800">
                <a:solidFill>
                  <a:srgbClr val="DF652C"/>
                </a:solidFill>
                <a:latin typeface="Museo 500" charset="0"/>
                <a:ea typeface="ＭＳ Ｐゴシック" charset="-128"/>
              </a:defRPr>
            </a:lvl7pPr>
            <a:lvl8pPr marL="1371600" algn="l" defTabSz="457200" rtl="0" eaLnBrk="1" fontAlgn="base" hangingPunct="1">
              <a:spcBef>
                <a:spcPct val="0"/>
              </a:spcBef>
              <a:spcAft>
                <a:spcPct val="0"/>
              </a:spcAft>
              <a:defRPr sz="2800">
                <a:solidFill>
                  <a:srgbClr val="DF652C"/>
                </a:solidFill>
                <a:latin typeface="Museo 500" charset="0"/>
                <a:ea typeface="ＭＳ Ｐゴシック" charset="-128"/>
              </a:defRPr>
            </a:lvl8pPr>
            <a:lvl9pPr marL="1828800" algn="l" defTabSz="457200" rtl="0" eaLnBrk="1" fontAlgn="base" hangingPunct="1">
              <a:spcBef>
                <a:spcPct val="0"/>
              </a:spcBef>
              <a:spcAft>
                <a:spcPct val="0"/>
              </a:spcAft>
              <a:defRPr sz="2800">
                <a:solidFill>
                  <a:srgbClr val="DF652C"/>
                </a:solidFill>
                <a:latin typeface="Museo 500" charset="0"/>
                <a:ea typeface="ＭＳ Ｐゴシック" charset="-128"/>
              </a:defRPr>
            </a:lvl9pPr>
          </a:lstStyle>
          <a:p>
            <a:pPr algn="ctr"/>
            <a:r>
              <a:rPr lang="pt-BR" sz="1800" dirty="0">
                <a:solidFill>
                  <a:schemeClr val="accent5">
                    <a:lumMod val="75000"/>
                  </a:schemeClr>
                </a:solidFill>
                <a:latin typeface="Arial" pitchFamily="34" charset="0"/>
                <a:cs typeface="Arial" pitchFamily="34" charset="0"/>
              </a:rPr>
              <a:t>FISCALIZAÇÃO DE EDITAIS </a:t>
            </a:r>
          </a:p>
        </p:txBody>
      </p:sp>
      <p:pic>
        <p:nvPicPr>
          <p:cNvPr id="16" name="Picture 2" descr="http://www.manutencaoesuprimentos.com.br/imagens/licitacao.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61597" y="2927628"/>
            <a:ext cx="2724880" cy="272488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tângulo 16"/>
          <p:cNvSpPr/>
          <p:nvPr/>
        </p:nvSpPr>
        <p:spPr>
          <a:xfrm>
            <a:off x="384462" y="1773467"/>
            <a:ext cx="6177135" cy="1154161"/>
          </a:xfrm>
          <a:prstGeom prst="rect">
            <a:avLst/>
          </a:prstGeom>
          <a:solidFill>
            <a:srgbClr val="226E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000">
              <a:solidFill>
                <a:srgbClr val="226E7B"/>
              </a:solidFill>
              <a:latin typeface="Arial" pitchFamily="34" charset="0"/>
              <a:cs typeface="Arial" pitchFamily="34" charset="0"/>
            </a:endParaRPr>
          </a:p>
        </p:txBody>
      </p:sp>
      <p:sp>
        <p:nvSpPr>
          <p:cNvPr id="18" name="CaixaDeTexto 17"/>
          <p:cNvSpPr txBox="1"/>
          <p:nvPr/>
        </p:nvSpPr>
        <p:spPr>
          <a:xfrm>
            <a:off x="384462" y="1991832"/>
            <a:ext cx="6177135" cy="830997"/>
          </a:xfrm>
          <a:prstGeom prst="rect">
            <a:avLst/>
          </a:prstGeom>
          <a:noFill/>
        </p:spPr>
        <p:txBody>
          <a:bodyPr wrap="square" rtlCol="0">
            <a:spAutoFit/>
          </a:bodyPr>
          <a:lstStyle/>
          <a:p>
            <a:pPr algn="just"/>
            <a:r>
              <a:rPr lang="pt-BR" sz="1000" b="1" dirty="0">
                <a:solidFill>
                  <a:schemeClr val="bg1"/>
                </a:solidFill>
                <a:latin typeface="Arial" pitchFamily="34" charset="0"/>
                <a:cs typeface="Arial" pitchFamily="34" charset="0"/>
              </a:rPr>
              <a:t>	</a:t>
            </a:r>
            <a:r>
              <a:rPr lang="pt-BR" sz="1200" dirty="0">
                <a:solidFill>
                  <a:schemeClr val="bg1"/>
                </a:solidFill>
                <a:latin typeface="Arial" pitchFamily="34" charset="0"/>
                <a:cs typeface="Arial" pitchFamily="34" charset="0"/>
              </a:rPr>
              <a:t>A fiscalização de editais de licitações públicas objetiva eliminar a restrição à participação de profissionais e empresas de arquitetura e urbanismo em certames onde o objeto se enquadra no desempenho de atividades técnicas amparadas pela Lei 12.378/2010.</a:t>
            </a:r>
          </a:p>
        </p:txBody>
      </p:sp>
      <p:sp>
        <p:nvSpPr>
          <p:cNvPr id="10" name="objeto 7" descr="Retângulo bege">
            <a:extLst>
              <a:ext uri="{FF2B5EF4-FFF2-40B4-BE49-F238E27FC236}">
                <a16:creationId xmlns:a16="http://schemas.microsoft.com/office/drawing/2014/main" xmlns="" id="{1185C7A9-8E52-408E-B19E-E5A1EB33971B}"/>
              </a:ext>
            </a:extLst>
          </p:cNvPr>
          <p:cNvSpPr/>
          <p:nvPr/>
        </p:nvSpPr>
        <p:spPr bwMode="white">
          <a:xfrm flipV="1">
            <a:off x="0" y="610678"/>
            <a:ext cx="9906000" cy="1513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12" name="Espaço Reservado para Número de Slide 11"/>
          <p:cNvSpPr>
            <a:spLocks noGrp="1"/>
          </p:cNvSpPr>
          <p:nvPr>
            <p:ph type="sldNum" sz="quarter" idx="12"/>
          </p:nvPr>
        </p:nvSpPr>
        <p:spPr/>
        <p:txBody>
          <a:bodyPr/>
          <a:lstStyle/>
          <a:p>
            <a:pPr rtl="0"/>
            <a:fld id="{5A4A7955-6230-48B4-BD8B-A7C460F75945}" type="slidenum">
              <a:rPr lang="pt-BR" noProof="0" smtClean="0"/>
              <a:pPr rtl="0"/>
              <a:t>33</a:t>
            </a:fld>
            <a:endParaRPr lang="pt-BR" noProof="0"/>
          </a:p>
        </p:txBody>
      </p:sp>
    </p:spTree>
    <p:extLst>
      <p:ext uri="{BB962C8B-B14F-4D97-AF65-F5344CB8AC3E}">
        <p14:creationId xmlns:p14="http://schemas.microsoft.com/office/powerpoint/2010/main" xmlns="" val="27446460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457237" y="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Fiscalização</a:t>
            </a:r>
          </a:p>
        </p:txBody>
      </p:sp>
      <p:sp>
        <p:nvSpPr>
          <p:cNvPr id="12" name="Título 1"/>
          <p:cNvSpPr txBox="1">
            <a:spLocks/>
          </p:cNvSpPr>
          <p:nvPr/>
        </p:nvSpPr>
        <p:spPr>
          <a:xfrm>
            <a:off x="-61142" y="1049072"/>
            <a:ext cx="9705528" cy="501651"/>
          </a:xfrm>
          <a:prstGeom prst="rect">
            <a:avLst/>
          </a:prstGeom>
        </p:spPr>
        <p:txBody>
          <a:bodyPr>
            <a:noAutofit/>
          </a:bodyPr>
          <a:lstStyle>
            <a:lvl1pPr algn="l" defTabSz="457200" rtl="0" eaLnBrk="1" fontAlgn="base" hangingPunct="1">
              <a:spcBef>
                <a:spcPct val="0"/>
              </a:spcBef>
              <a:spcAft>
                <a:spcPct val="0"/>
              </a:spcAft>
              <a:defRPr sz="2800" b="1" kern="1200">
                <a:solidFill>
                  <a:srgbClr val="92B3BC"/>
                </a:solidFill>
                <a:latin typeface="Arial"/>
                <a:ea typeface="ＭＳ Ｐゴシック" charset="-128"/>
                <a:cs typeface="Arial"/>
              </a:defRPr>
            </a:lvl1pPr>
            <a:lvl2pPr algn="l" defTabSz="457200" rtl="0" eaLnBrk="1" fontAlgn="base" hangingPunct="1">
              <a:spcBef>
                <a:spcPct val="0"/>
              </a:spcBef>
              <a:spcAft>
                <a:spcPct val="0"/>
              </a:spcAft>
              <a:defRPr sz="2800" b="1">
                <a:solidFill>
                  <a:srgbClr val="226E7B"/>
                </a:solidFill>
                <a:latin typeface="Arial" charset="0"/>
                <a:ea typeface="ＭＳ Ｐゴシック" charset="-128"/>
              </a:defRPr>
            </a:lvl2pPr>
            <a:lvl3pPr algn="l" defTabSz="457200" rtl="0" eaLnBrk="1" fontAlgn="base" hangingPunct="1">
              <a:spcBef>
                <a:spcPct val="0"/>
              </a:spcBef>
              <a:spcAft>
                <a:spcPct val="0"/>
              </a:spcAft>
              <a:defRPr sz="2800" b="1">
                <a:solidFill>
                  <a:srgbClr val="226E7B"/>
                </a:solidFill>
                <a:latin typeface="Arial" charset="0"/>
                <a:ea typeface="ＭＳ Ｐゴシック" charset="-128"/>
              </a:defRPr>
            </a:lvl3pPr>
            <a:lvl4pPr algn="l" defTabSz="457200" rtl="0" eaLnBrk="1" fontAlgn="base" hangingPunct="1">
              <a:spcBef>
                <a:spcPct val="0"/>
              </a:spcBef>
              <a:spcAft>
                <a:spcPct val="0"/>
              </a:spcAft>
              <a:defRPr sz="2800" b="1">
                <a:solidFill>
                  <a:srgbClr val="226E7B"/>
                </a:solidFill>
                <a:latin typeface="Arial" charset="0"/>
                <a:ea typeface="ＭＳ Ｐゴシック" charset="-128"/>
              </a:defRPr>
            </a:lvl4pPr>
            <a:lvl5pPr algn="l" defTabSz="457200" rtl="0" eaLnBrk="1" fontAlgn="base" hangingPunct="1">
              <a:spcBef>
                <a:spcPct val="0"/>
              </a:spcBef>
              <a:spcAft>
                <a:spcPct val="0"/>
              </a:spcAft>
              <a:defRPr sz="2800" b="1">
                <a:solidFill>
                  <a:srgbClr val="226E7B"/>
                </a:solidFill>
                <a:latin typeface="Arial" charset="0"/>
                <a:ea typeface="ＭＳ Ｐゴシック" charset="-128"/>
              </a:defRPr>
            </a:lvl5pPr>
            <a:lvl6pPr marL="457200" algn="l" defTabSz="457200" rtl="0" eaLnBrk="1" fontAlgn="base" hangingPunct="1">
              <a:spcBef>
                <a:spcPct val="0"/>
              </a:spcBef>
              <a:spcAft>
                <a:spcPct val="0"/>
              </a:spcAft>
              <a:defRPr sz="2800">
                <a:solidFill>
                  <a:srgbClr val="DF652C"/>
                </a:solidFill>
                <a:latin typeface="Museo 500" charset="0"/>
                <a:ea typeface="ＭＳ Ｐゴシック" charset="-128"/>
              </a:defRPr>
            </a:lvl6pPr>
            <a:lvl7pPr marL="914400" algn="l" defTabSz="457200" rtl="0" eaLnBrk="1" fontAlgn="base" hangingPunct="1">
              <a:spcBef>
                <a:spcPct val="0"/>
              </a:spcBef>
              <a:spcAft>
                <a:spcPct val="0"/>
              </a:spcAft>
              <a:defRPr sz="2800">
                <a:solidFill>
                  <a:srgbClr val="DF652C"/>
                </a:solidFill>
                <a:latin typeface="Museo 500" charset="0"/>
                <a:ea typeface="ＭＳ Ｐゴシック" charset="-128"/>
              </a:defRPr>
            </a:lvl7pPr>
            <a:lvl8pPr marL="1371600" algn="l" defTabSz="457200" rtl="0" eaLnBrk="1" fontAlgn="base" hangingPunct="1">
              <a:spcBef>
                <a:spcPct val="0"/>
              </a:spcBef>
              <a:spcAft>
                <a:spcPct val="0"/>
              </a:spcAft>
              <a:defRPr sz="2800">
                <a:solidFill>
                  <a:srgbClr val="DF652C"/>
                </a:solidFill>
                <a:latin typeface="Museo 500" charset="0"/>
                <a:ea typeface="ＭＳ Ｐゴシック" charset="-128"/>
              </a:defRPr>
            </a:lvl8pPr>
            <a:lvl9pPr marL="1828800" algn="l" defTabSz="457200" rtl="0" eaLnBrk="1" fontAlgn="base" hangingPunct="1">
              <a:spcBef>
                <a:spcPct val="0"/>
              </a:spcBef>
              <a:spcAft>
                <a:spcPct val="0"/>
              </a:spcAft>
              <a:defRPr sz="2800">
                <a:solidFill>
                  <a:srgbClr val="DF652C"/>
                </a:solidFill>
                <a:latin typeface="Museo 500" charset="0"/>
                <a:ea typeface="ＭＳ Ｐゴシック" charset="-128"/>
              </a:defRPr>
            </a:lvl9pPr>
          </a:lstStyle>
          <a:p>
            <a:pPr algn="ctr"/>
            <a:r>
              <a:rPr lang="pt-BR" sz="1800" dirty="0">
                <a:solidFill>
                  <a:schemeClr val="accent5">
                    <a:lumMod val="75000"/>
                  </a:schemeClr>
                </a:solidFill>
                <a:latin typeface="Arial" pitchFamily="34" charset="0"/>
                <a:cs typeface="Arial" pitchFamily="34" charset="0"/>
              </a:rPr>
              <a:t>TIRA DÚVIDAS CAU</a:t>
            </a:r>
          </a:p>
        </p:txBody>
      </p:sp>
      <p:sp>
        <p:nvSpPr>
          <p:cNvPr id="13" name="Retângulo 12"/>
          <p:cNvSpPr/>
          <p:nvPr/>
        </p:nvSpPr>
        <p:spPr>
          <a:xfrm>
            <a:off x="7111" y="1667920"/>
            <a:ext cx="6610390" cy="1637834"/>
          </a:xfrm>
          <a:prstGeom prst="rect">
            <a:avLst/>
          </a:prstGeom>
          <a:solidFill>
            <a:srgbClr val="226E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000">
              <a:solidFill>
                <a:srgbClr val="226E7B"/>
              </a:solidFill>
              <a:latin typeface="Arial" pitchFamily="34" charset="0"/>
              <a:cs typeface="Arial" pitchFamily="34" charset="0"/>
            </a:endParaRPr>
          </a:p>
        </p:txBody>
      </p:sp>
      <p:sp>
        <p:nvSpPr>
          <p:cNvPr id="19" name="CaixaDeTexto 18"/>
          <p:cNvSpPr txBox="1"/>
          <p:nvPr/>
        </p:nvSpPr>
        <p:spPr>
          <a:xfrm>
            <a:off x="158365" y="1818045"/>
            <a:ext cx="6338255" cy="1384995"/>
          </a:xfrm>
          <a:prstGeom prst="rect">
            <a:avLst/>
          </a:prstGeom>
          <a:noFill/>
        </p:spPr>
        <p:txBody>
          <a:bodyPr wrap="square" rtlCol="0">
            <a:spAutoFit/>
          </a:bodyPr>
          <a:lstStyle/>
          <a:p>
            <a:pPr algn="just"/>
            <a:r>
              <a:rPr lang="pt-BR" sz="1000" dirty="0">
                <a:solidFill>
                  <a:schemeClr val="bg1"/>
                </a:solidFill>
                <a:latin typeface="Arial" pitchFamily="34" charset="0"/>
                <a:cs typeface="Arial" pitchFamily="34" charset="0"/>
              </a:rPr>
              <a:t>	</a:t>
            </a:r>
            <a:r>
              <a:rPr lang="pt-BR" sz="1200" dirty="0">
                <a:solidFill>
                  <a:schemeClr val="bg1"/>
                </a:solidFill>
                <a:latin typeface="Arial" pitchFamily="34" charset="0"/>
                <a:cs typeface="Arial" pitchFamily="34" charset="0"/>
              </a:rPr>
              <a:t>Além da fiscalização, o CAU/AL promove várias atividades com a finalidade de orientar profissionais e estudantes de arquitetura que estão para entrar no mercado de trabalho, como  o tira-dúvidas CAU, </a:t>
            </a:r>
            <a:r>
              <a:rPr lang="pt-BR" sz="1200" dirty="0" err="1">
                <a:solidFill>
                  <a:schemeClr val="bg1"/>
                </a:solidFill>
                <a:latin typeface="Arial" pitchFamily="34" charset="0"/>
                <a:cs typeface="Arial" pitchFamily="34" charset="0"/>
              </a:rPr>
              <a:t>CAUniversitário</a:t>
            </a:r>
            <a:r>
              <a:rPr lang="pt-BR" sz="1200" dirty="0">
                <a:solidFill>
                  <a:schemeClr val="bg1"/>
                </a:solidFill>
                <a:latin typeface="Arial" pitchFamily="34" charset="0"/>
                <a:cs typeface="Arial" pitchFamily="34" charset="0"/>
              </a:rPr>
              <a:t>,  além de outras campanhas voltadas à sociedade.</a:t>
            </a:r>
          </a:p>
          <a:p>
            <a:pPr algn="just"/>
            <a:endParaRPr lang="pt-BR" sz="1200" dirty="0">
              <a:solidFill>
                <a:schemeClr val="bg1"/>
              </a:solidFill>
              <a:latin typeface="Arial" pitchFamily="34" charset="0"/>
              <a:cs typeface="Arial" pitchFamily="34" charset="0"/>
            </a:endParaRPr>
          </a:p>
          <a:p>
            <a:pPr algn="just"/>
            <a:r>
              <a:rPr lang="pt-BR" sz="1200" dirty="0">
                <a:solidFill>
                  <a:schemeClr val="bg1"/>
                </a:solidFill>
                <a:latin typeface="Arial" pitchFamily="34" charset="0"/>
                <a:cs typeface="Arial" pitchFamily="34" charset="0"/>
              </a:rPr>
              <a:t>	Outra ação que é realizada com o intuito de fechar parcerias e convênios  de colaboração para otimizar a fiscalização é o </a:t>
            </a:r>
            <a:r>
              <a:rPr lang="pt-BR" sz="1200" dirty="0" err="1">
                <a:solidFill>
                  <a:schemeClr val="bg1"/>
                </a:solidFill>
                <a:latin typeface="Arial" pitchFamily="34" charset="0"/>
                <a:cs typeface="Arial" pitchFamily="34" charset="0"/>
              </a:rPr>
              <a:t>CaravanaCAU</a:t>
            </a:r>
            <a:r>
              <a:rPr lang="pt-BR" sz="1200" dirty="0">
                <a:solidFill>
                  <a:schemeClr val="bg1"/>
                </a:solidFill>
                <a:latin typeface="Arial" pitchFamily="34" charset="0"/>
                <a:cs typeface="Arial" pitchFamily="34" charset="0"/>
              </a:rPr>
              <a:t>.</a:t>
            </a:r>
          </a:p>
        </p:txBody>
      </p:sp>
      <p:pic>
        <p:nvPicPr>
          <p:cNvPr id="20" name="Picture 6" descr="\\CAUSERVER\Arquivos CAUAL\Documentos CAU-AL\008 - CAU-AL - DIVERSOS\WEBSITE CAUAL\Imagens\Slides\RRT_campanha.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2899"/>
          <a:stretch/>
        </p:blipFill>
        <p:spPr bwMode="auto">
          <a:xfrm>
            <a:off x="5335604" y="4593609"/>
            <a:ext cx="4567547" cy="132844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5" descr="\\CAUSERVER\Arquivos CAUAL\Documentos CAU-AL\008 - CAU-AL - DIVERSOS\WEBSITE CAUAL\Imagens\Slides\tiraduvidas_CAU.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54"/>
          <a:stretch/>
        </p:blipFill>
        <p:spPr bwMode="auto">
          <a:xfrm>
            <a:off x="3011810" y="3292815"/>
            <a:ext cx="4568585" cy="1302233"/>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objeto 7" descr="Retângulo bege">
            <a:extLst>
              <a:ext uri="{FF2B5EF4-FFF2-40B4-BE49-F238E27FC236}">
                <a16:creationId xmlns:a16="http://schemas.microsoft.com/office/drawing/2014/main" xmlns="" id="{1185C7A9-8E52-408E-B19E-E5A1EB33971B}"/>
              </a:ext>
            </a:extLst>
          </p:cNvPr>
          <p:cNvSpPr/>
          <p:nvPr/>
        </p:nvSpPr>
        <p:spPr bwMode="white">
          <a:xfrm flipV="1">
            <a:off x="0" y="610678"/>
            <a:ext cx="9906000" cy="1259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15" name="Espaço Reservado para Número de Slide 14"/>
          <p:cNvSpPr>
            <a:spLocks noGrp="1"/>
          </p:cNvSpPr>
          <p:nvPr>
            <p:ph type="sldNum" sz="quarter" idx="12"/>
          </p:nvPr>
        </p:nvSpPr>
        <p:spPr/>
        <p:txBody>
          <a:bodyPr/>
          <a:lstStyle/>
          <a:p>
            <a:pPr rtl="0"/>
            <a:fld id="{5A4A7955-6230-48B4-BD8B-A7C460F75945}" type="slidenum">
              <a:rPr lang="pt-BR" noProof="0" smtClean="0"/>
              <a:pPr rtl="0"/>
              <a:t>34</a:t>
            </a:fld>
            <a:endParaRPr lang="pt-BR" noProof="0"/>
          </a:p>
        </p:txBody>
      </p:sp>
    </p:spTree>
    <p:extLst>
      <p:ext uri="{BB962C8B-B14F-4D97-AF65-F5344CB8AC3E}">
        <p14:creationId xmlns:p14="http://schemas.microsoft.com/office/powerpoint/2010/main" xmlns="" val="41404256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457237" y="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Fiscalização</a:t>
            </a:r>
          </a:p>
        </p:txBody>
      </p:sp>
      <p:pic>
        <p:nvPicPr>
          <p:cNvPr id="14" name="Picture 4" descr="C:\Users\Fiscal\Dropbox\006 - COMUNICAÇÃO VISUAL\BOLETIM TIRA DÚVIDAS 003-18.jpg"/>
          <p:cNvPicPr>
            <a:picLocks noChangeAspect="1" noChangeArrowheads="1"/>
          </p:cNvPicPr>
          <p:nvPr/>
        </p:nvPicPr>
        <p:blipFill>
          <a:blip r:embed="rId3" cstate="print"/>
          <a:srcRect b="5039"/>
          <a:stretch>
            <a:fillRect/>
          </a:stretch>
        </p:blipFill>
        <p:spPr bwMode="auto">
          <a:xfrm>
            <a:off x="5951530" y="1563296"/>
            <a:ext cx="3936999" cy="3732134"/>
          </a:xfrm>
          <a:prstGeom prst="rect">
            <a:avLst/>
          </a:prstGeom>
          <a:noFill/>
        </p:spPr>
      </p:pic>
      <p:pic>
        <p:nvPicPr>
          <p:cNvPr id="15" name="Picture 3" descr="C:\Users\Fiscal\Dropbox\000 - Temporária\BOLETIM TIRA DÚVIDAS 002-18.jpg"/>
          <p:cNvPicPr>
            <a:picLocks noChangeAspect="1" noChangeArrowheads="1"/>
          </p:cNvPicPr>
          <p:nvPr/>
        </p:nvPicPr>
        <p:blipFill>
          <a:blip r:embed="rId4" cstate="print"/>
          <a:srcRect/>
          <a:stretch>
            <a:fillRect/>
          </a:stretch>
        </p:blipFill>
        <p:spPr bwMode="auto">
          <a:xfrm>
            <a:off x="2631273" y="1980929"/>
            <a:ext cx="3320257" cy="3314501"/>
          </a:xfrm>
          <a:prstGeom prst="rect">
            <a:avLst/>
          </a:prstGeom>
          <a:noFill/>
        </p:spPr>
      </p:pic>
      <p:pic>
        <p:nvPicPr>
          <p:cNvPr id="16" name="Picture 2" descr="C:\Users\Fiscal\Dropbox\000 - Temporária\BOLETIM TIRA DÚVIDAS 001-18.jpg"/>
          <p:cNvPicPr>
            <a:picLocks noChangeAspect="1" noChangeArrowheads="1"/>
          </p:cNvPicPr>
          <p:nvPr/>
        </p:nvPicPr>
        <p:blipFill>
          <a:blip r:embed="rId5" cstate="print"/>
          <a:srcRect/>
          <a:stretch>
            <a:fillRect/>
          </a:stretch>
        </p:blipFill>
        <p:spPr bwMode="auto">
          <a:xfrm>
            <a:off x="-17470" y="2651276"/>
            <a:ext cx="2648744" cy="2644154"/>
          </a:xfrm>
          <a:prstGeom prst="rect">
            <a:avLst/>
          </a:prstGeom>
          <a:noFill/>
        </p:spPr>
      </p:pic>
      <p:sp>
        <p:nvSpPr>
          <p:cNvPr id="17" name="Título 1"/>
          <p:cNvSpPr txBox="1">
            <a:spLocks/>
          </p:cNvSpPr>
          <p:nvPr/>
        </p:nvSpPr>
        <p:spPr>
          <a:xfrm>
            <a:off x="396225" y="973146"/>
            <a:ext cx="8153401" cy="396528"/>
          </a:xfrm>
          <a:prstGeom prst="rect">
            <a:avLst/>
          </a:prstGeom>
        </p:spPr>
        <p:txBody>
          <a:bodyPr>
            <a:noAutofit/>
          </a:bodyPr>
          <a:lstStyle>
            <a:lvl1pPr algn="l" defTabSz="457200" rtl="0" eaLnBrk="1" fontAlgn="base" hangingPunct="1">
              <a:spcBef>
                <a:spcPct val="0"/>
              </a:spcBef>
              <a:spcAft>
                <a:spcPct val="0"/>
              </a:spcAft>
              <a:defRPr sz="2800" b="1" kern="1200">
                <a:solidFill>
                  <a:srgbClr val="92B3BC"/>
                </a:solidFill>
                <a:latin typeface="Arial"/>
                <a:ea typeface="ＭＳ Ｐゴシック" charset="-128"/>
                <a:cs typeface="Arial"/>
              </a:defRPr>
            </a:lvl1pPr>
            <a:lvl2pPr algn="l" defTabSz="457200" rtl="0" eaLnBrk="1" fontAlgn="base" hangingPunct="1">
              <a:spcBef>
                <a:spcPct val="0"/>
              </a:spcBef>
              <a:spcAft>
                <a:spcPct val="0"/>
              </a:spcAft>
              <a:defRPr sz="2800" b="1">
                <a:solidFill>
                  <a:srgbClr val="226E7B"/>
                </a:solidFill>
                <a:latin typeface="Arial" charset="0"/>
                <a:ea typeface="ＭＳ Ｐゴシック" charset="-128"/>
              </a:defRPr>
            </a:lvl2pPr>
            <a:lvl3pPr algn="l" defTabSz="457200" rtl="0" eaLnBrk="1" fontAlgn="base" hangingPunct="1">
              <a:spcBef>
                <a:spcPct val="0"/>
              </a:spcBef>
              <a:spcAft>
                <a:spcPct val="0"/>
              </a:spcAft>
              <a:defRPr sz="2800" b="1">
                <a:solidFill>
                  <a:srgbClr val="226E7B"/>
                </a:solidFill>
                <a:latin typeface="Arial" charset="0"/>
                <a:ea typeface="ＭＳ Ｐゴシック" charset="-128"/>
              </a:defRPr>
            </a:lvl3pPr>
            <a:lvl4pPr algn="l" defTabSz="457200" rtl="0" eaLnBrk="1" fontAlgn="base" hangingPunct="1">
              <a:spcBef>
                <a:spcPct val="0"/>
              </a:spcBef>
              <a:spcAft>
                <a:spcPct val="0"/>
              </a:spcAft>
              <a:defRPr sz="2800" b="1">
                <a:solidFill>
                  <a:srgbClr val="226E7B"/>
                </a:solidFill>
                <a:latin typeface="Arial" charset="0"/>
                <a:ea typeface="ＭＳ Ｐゴシック" charset="-128"/>
              </a:defRPr>
            </a:lvl4pPr>
            <a:lvl5pPr algn="l" defTabSz="457200" rtl="0" eaLnBrk="1" fontAlgn="base" hangingPunct="1">
              <a:spcBef>
                <a:spcPct val="0"/>
              </a:spcBef>
              <a:spcAft>
                <a:spcPct val="0"/>
              </a:spcAft>
              <a:defRPr sz="2800" b="1">
                <a:solidFill>
                  <a:srgbClr val="226E7B"/>
                </a:solidFill>
                <a:latin typeface="Arial" charset="0"/>
                <a:ea typeface="ＭＳ Ｐゴシック" charset="-128"/>
              </a:defRPr>
            </a:lvl5pPr>
            <a:lvl6pPr marL="457200" algn="l" defTabSz="457200" rtl="0" eaLnBrk="1" fontAlgn="base" hangingPunct="1">
              <a:spcBef>
                <a:spcPct val="0"/>
              </a:spcBef>
              <a:spcAft>
                <a:spcPct val="0"/>
              </a:spcAft>
              <a:defRPr sz="2800">
                <a:solidFill>
                  <a:srgbClr val="DF652C"/>
                </a:solidFill>
                <a:latin typeface="Museo 500" charset="0"/>
                <a:ea typeface="ＭＳ Ｐゴシック" charset="-128"/>
              </a:defRPr>
            </a:lvl6pPr>
            <a:lvl7pPr marL="914400" algn="l" defTabSz="457200" rtl="0" eaLnBrk="1" fontAlgn="base" hangingPunct="1">
              <a:spcBef>
                <a:spcPct val="0"/>
              </a:spcBef>
              <a:spcAft>
                <a:spcPct val="0"/>
              </a:spcAft>
              <a:defRPr sz="2800">
                <a:solidFill>
                  <a:srgbClr val="DF652C"/>
                </a:solidFill>
                <a:latin typeface="Museo 500" charset="0"/>
                <a:ea typeface="ＭＳ Ｐゴシック" charset="-128"/>
              </a:defRPr>
            </a:lvl7pPr>
            <a:lvl8pPr marL="1371600" algn="l" defTabSz="457200" rtl="0" eaLnBrk="1" fontAlgn="base" hangingPunct="1">
              <a:spcBef>
                <a:spcPct val="0"/>
              </a:spcBef>
              <a:spcAft>
                <a:spcPct val="0"/>
              </a:spcAft>
              <a:defRPr sz="2800">
                <a:solidFill>
                  <a:srgbClr val="DF652C"/>
                </a:solidFill>
                <a:latin typeface="Museo 500" charset="0"/>
                <a:ea typeface="ＭＳ Ｐゴシック" charset="-128"/>
              </a:defRPr>
            </a:lvl8pPr>
            <a:lvl9pPr marL="1828800" algn="l" defTabSz="457200" rtl="0" eaLnBrk="1" fontAlgn="base" hangingPunct="1">
              <a:spcBef>
                <a:spcPct val="0"/>
              </a:spcBef>
              <a:spcAft>
                <a:spcPct val="0"/>
              </a:spcAft>
              <a:defRPr sz="2800">
                <a:solidFill>
                  <a:srgbClr val="DF652C"/>
                </a:solidFill>
                <a:latin typeface="Museo 500" charset="0"/>
                <a:ea typeface="ＭＳ Ｐゴシック" charset="-128"/>
              </a:defRPr>
            </a:lvl9pPr>
          </a:lstStyle>
          <a:p>
            <a:pPr algn="ctr"/>
            <a:r>
              <a:rPr lang="pt-BR" sz="1800" dirty="0">
                <a:solidFill>
                  <a:schemeClr val="accent5">
                    <a:lumMod val="75000"/>
                  </a:schemeClr>
                </a:solidFill>
                <a:latin typeface="Arial" pitchFamily="34" charset="0"/>
                <a:cs typeface="Arial" pitchFamily="34" charset="0"/>
              </a:rPr>
              <a:t>BOLETIM / TIRA-DÚVIDAS CAU</a:t>
            </a:r>
          </a:p>
        </p:txBody>
      </p:sp>
      <p:sp>
        <p:nvSpPr>
          <p:cNvPr id="18" name="Retângulo 17"/>
          <p:cNvSpPr/>
          <p:nvPr/>
        </p:nvSpPr>
        <p:spPr>
          <a:xfrm>
            <a:off x="-17469" y="5295430"/>
            <a:ext cx="7106195" cy="584200"/>
          </a:xfrm>
          <a:prstGeom prst="rect">
            <a:avLst/>
          </a:prstGeom>
          <a:solidFill>
            <a:srgbClr val="226E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rgbClr val="226E7B"/>
              </a:solidFill>
            </a:endParaRPr>
          </a:p>
        </p:txBody>
      </p:sp>
      <p:sp>
        <p:nvSpPr>
          <p:cNvPr id="21" name="CaixaDeTexto 20"/>
          <p:cNvSpPr txBox="1"/>
          <p:nvPr/>
        </p:nvSpPr>
        <p:spPr>
          <a:xfrm>
            <a:off x="-17469" y="5295430"/>
            <a:ext cx="6609805" cy="553998"/>
          </a:xfrm>
          <a:prstGeom prst="rect">
            <a:avLst/>
          </a:prstGeom>
          <a:noFill/>
        </p:spPr>
        <p:txBody>
          <a:bodyPr wrap="square" rtlCol="0">
            <a:spAutoFit/>
          </a:bodyPr>
          <a:lstStyle>
            <a:defPPr>
              <a:defRPr lang="pt-BR"/>
            </a:defPPr>
            <a:lvl1pPr algn="just">
              <a:defRPr sz="1600" b="1">
                <a:solidFill>
                  <a:schemeClr val="bg1"/>
                </a:solidFill>
                <a:latin typeface="DaxCondensed" pitchFamily="2" charset="0"/>
              </a:defRPr>
            </a:lvl1pPr>
          </a:lstStyle>
          <a:p>
            <a:r>
              <a:rPr lang="pt-BR" sz="1000">
                <a:latin typeface="Arial" pitchFamily="34" charset="0"/>
                <a:cs typeface="Arial" pitchFamily="34" charset="0"/>
              </a:rPr>
              <a:t>	</a:t>
            </a:r>
            <a:r>
              <a:rPr lang="pt-BR" sz="1000" b="0">
                <a:latin typeface="Arial" pitchFamily="34" charset="0"/>
                <a:cs typeface="Arial" pitchFamily="34" charset="0"/>
              </a:rPr>
              <a:t>As dúvidas mais demandadas durante o atendimento e os cursos são catalogadas, respondidas e publicadas nas mídias sociais com o objetivo de alcançar a maior número de profissionais e a população em geral.</a:t>
            </a:r>
          </a:p>
        </p:txBody>
      </p:sp>
      <p:sp>
        <p:nvSpPr>
          <p:cNvPr id="11" name="objeto 7" descr="Retângulo bege">
            <a:extLst>
              <a:ext uri="{FF2B5EF4-FFF2-40B4-BE49-F238E27FC236}">
                <a16:creationId xmlns:a16="http://schemas.microsoft.com/office/drawing/2014/main" xmlns="" id="{1185C7A9-8E52-408E-B19E-E5A1EB33971B}"/>
              </a:ext>
            </a:extLst>
          </p:cNvPr>
          <p:cNvSpPr/>
          <p:nvPr/>
        </p:nvSpPr>
        <p:spPr bwMode="white">
          <a:xfrm flipV="1">
            <a:off x="0" y="610678"/>
            <a:ext cx="9906000" cy="1259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13" name="Espaço Reservado para Número de Slide 12"/>
          <p:cNvSpPr>
            <a:spLocks noGrp="1"/>
          </p:cNvSpPr>
          <p:nvPr>
            <p:ph type="sldNum" sz="quarter" idx="12"/>
          </p:nvPr>
        </p:nvSpPr>
        <p:spPr/>
        <p:txBody>
          <a:bodyPr/>
          <a:lstStyle/>
          <a:p>
            <a:pPr rtl="0"/>
            <a:fld id="{5A4A7955-6230-48B4-BD8B-A7C460F75945}" type="slidenum">
              <a:rPr lang="pt-BR" noProof="0" smtClean="0"/>
              <a:pPr rtl="0"/>
              <a:t>35</a:t>
            </a:fld>
            <a:endParaRPr lang="pt-BR" noProof="0"/>
          </a:p>
        </p:txBody>
      </p:sp>
    </p:spTree>
    <p:extLst>
      <p:ext uri="{BB962C8B-B14F-4D97-AF65-F5344CB8AC3E}">
        <p14:creationId xmlns:p14="http://schemas.microsoft.com/office/powerpoint/2010/main" xmlns="" val="18366398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38289" y="38923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Resultados</a:t>
            </a:r>
          </a:p>
        </p:txBody>
      </p:sp>
      <p:sp>
        <p:nvSpPr>
          <p:cNvPr id="10" name="Espaço Reservado para Texto 3">
            <a:extLst>
              <a:ext uri="{FF2B5EF4-FFF2-40B4-BE49-F238E27FC236}">
                <a16:creationId xmlns:a16="http://schemas.microsoft.com/office/drawing/2014/main" xmlns="" id="{32F5FA0D-C102-4C49-A8E3-94B7FC5BDDB2}"/>
              </a:ext>
            </a:extLst>
          </p:cNvPr>
          <p:cNvSpPr txBox="1">
            <a:spLocks/>
          </p:cNvSpPr>
          <p:nvPr/>
        </p:nvSpPr>
        <p:spPr>
          <a:xfrm>
            <a:off x="582002" y="1294410"/>
            <a:ext cx="8968397" cy="4979390"/>
          </a:xfrm>
          <a:prstGeom prst="rect">
            <a:avLst/>
          </a:prstGeom>
        </p:spPr>
        <p:txBody>
          <a:bodyPr numCol="2" spcCol="720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defRPr/>
            </a:pPr>
            <a:r>
              <a:rPr lang="pt-BR" sz="1200" dirty="0">
                <a:latin typeface="Arial" pitchFamily="34" charset="0"/>
                <a:cs typeface="Arial" pitchFamily="34" charset="0"/>
              </a:rPr>
              <a:t>	Ao todo, foram </a:t>
            </a:r>
            <a:r>
              <a:rPr lang="pt-BR" sz="1200" b="1" dirty="0">
                <a:latin typeface="Arial" pitchFamily="34" charset="0"/>
                <a:cs typeface="Arial" pitchFamily="34" charset="0"/>
              </a:rPr>
              <a:t>463 processos gerado</a:t>
            </a:r>
            <a:r>
              <a:rPr lang="pt-BR" sz="1200" dirty="0">
                <a:latin typeface="Arial" pitchFamily="34" charset="0"/>
                <a:cs typeface="Arial" pitchFamily="34" charset="0"/>
              </a:rPr>
              <a:t>s no ano de 2019, chegando a uma marca de 1.825 atividades técnicas fiscalizadas. Estes números são referentes às obras fiscalizadas entre as principais cidades de Alagoas, que gerou 222 processos por obras irregulares. Destes, </a:t>
            </a:r>
            <a:r>
              <a:rPr lang="pt-BR" sz="1200" b="1" dirty="0">
                <a:latin typeface="Arial" pitchFamily="34" charset="0"/>
                <a:cs typeface="Arial" pitchFamily="34" charset="0"/>
              </a:rPr>
              <a:t>120 processos foram instaurados por ausência de Responsável Técnico</a:t>
            </a:r>
            <a:r>
              <a:rPr lang="pt-BR" sz="1200" dirty="0">
                <a:latin typeface="Arial" pitchFamily="34" charset="0"/>
                <a:cs typeface="Arial" pitchFamily="34" charset="0"/>
              </a:rPr>
              <a:t> nas obras, isso representa 55,81% do total fiscalizado em Alagoas.</a:t>
            </a:r>
            <a:endParaRPr lang="en-US" sz="1200" dirty="0">
              <a:latin typeface="Arial" pitchFamily="34" charset="0"/>
              <a:ea typeface="+mn-lt"/>
              <a:cs typeface="Arial" pitchFamily="34" charset="0"/>
            </a:endParaRPr>
          </a:p>
          <a:p>
            <a:pPr marL="0" indent="0" algn="just">
              <a:lnSpc>
                <a:spcPct val="100000"/>
              </a:lnSpc>
              <a:spcBef>
                <a:spcPts val="0"/>
              </a:spcBef>
              <a:buNone/>
              <a:defRPr/>
            </a:pPr>
            <a:endParaRPr lang="pt-BR" sz="1200" dirty="0">
              <a:latin typeface="Arial" pitchFamily="34" charset="0"/>
              <a:ea typeface="+mn-lt"/>
              <a:cs typeface="Arial" pitchFamily="34" charset="0"/>
            </a:endParaRPr>
          </a:p>
          <a:p>
            <a:pPr marL="0" indent="0" algn="just">
              <a:lnSpc>
                <a:spcPct val="100000"/>
              </a:lnSpc>
              <a:spcBef>
                <a:spcPts val="0"/>
              </a:spcBef>
              <a:buNone/>
              <a:defRPr/>
            </a:pPr>
            <a:r>
              <a:rPr lang="pt-BR" sz="1200" dirty="0">
                <a:latin typeface="Arial" pitchFamily="34" charset="0"/>
                <a:cs typeface="Arial" pitchFamily="34" charset="0"/>
              </a:rPr>
              <a:t>	Marcamos presença em</a:t>
            </a:r>
            <a:r>
              <a:rPr lang="pt-BR" sz="1200" b="1" dirty="0">
                <a:latin typeface="Arial" pitchFamily="34" charset="0"/>
                <a:cs typeface="Arial" pitchFamily="34" charset="0"/>
              </a:rPr>
              <a:t> 52 municípios </a:t>
            </a:r>
            <a:r>
              <a:rPr lang="pt-BR" sz="1200" dirty="0">
                <a:latin typeface="Arial" pitchFamily="34" charset="0"/>
                <a:cs typeface="Arial" pitchFamily="34" charset="0"/>
              </a:rPr>
              <a:t>em 2019, muito a cima das 28 em 2018 e ultrapassando a meta de dobrar as cidades visitadas. </a:t>
            </a:r>
            <a:endParaRPr lang="en-US" sz="1200" dirty="0">
              <a:latin typeface="Arial" pitchFamily="34" charset="0"/>
              <a:cs typeface="Arial" pitchFamily="34" charset="0"/>
            </a:endParaRPr>
          </a:p>
          <a:p>
            <a:pPr marL="0" indent="0" algn="just">
              <a:lnSpc>
                <a:spcPct val="100000"/>
              </a:lnSpc>
              <a:spcBef>
                <a:spcPts val="0"/>
              </a:spcBef>
              <a:buNone/>
              <a:defRPr/>
            </a:pPr>
            <a:endParaRPr lang="pt-BR" sz="1200" dirty="0">
              <a:latin typeface="Arial" pitchFamily="34" charset="0"/>
              <a:cs typeface="Arial" pitchFamily="34" charset="0"/>
            </a:endParaRPr>
          </a:p>
          <a:p>
            <a:pPr marL="0" indent="0" algn="just">
              <a:lnSpc>
                <a:spcPct val="100000"/>
              </a:lnSpc>
              <a:spcBef>
                <a:spcPts val="0"/>
              </a:spcBef>
              <a:buNone/>
              <a:defRPr/>
            </a:pPr>
            <a:r>
              <a:rPr lang="pt-BR" sz="1200" dirty="0">
                <a:latin typeface="Arial" pitchFamily="34" charset="0"/>
                <a:cs typeface="Arial" pitchFamily="34" charset="0"/>
              </a:rPr>
              <a:t>	O projeto "Fiscalização sistemática" tem como foco </a:t>
            </a:r>
            <a:r>
              <a:rPr lang="pt-BR" sz="1200" dirty="0" err="1">
                <a:latin typeface="Arial" pitchFamily="34" charset="0"/>
                <a:cs typeface="Arial" pitchFamily="34" charset="0"/>
              </a:rPr>
              <a:t>capilarizar</a:t>
            </a:r>
            <a:r>
              <a:rPr lang="pt-BR" sz="1200" dirty="0">
                <a:latin typeface="Arial" pitchFamily="34" charset="0"/>
                <a:cs typeface="Arial" pitchFamily="34" charset="0"/>
              </a:rPr>
              <a:t> a fiscalização, com maior presença no interior, estando o CAU mais presente para os profissionais que não contam com acesso a sede e atendimento presencial. </a:t>
            </a:r>
            <a:endParaRPr lang="en-US" sz="1200" dirty="0">
              <a:latin typeface="Arial" pitchFamily="34" charset="0"/>
              <a:cs typeface="Arial" pitchFamily="34" charset="0"/>
            </a:endParaRPr>
          </a:p>
          <a:p>
            <a:pPr marL="0" indent="0" algn="just">
              <a:lnSpc>
                <a:spcPct val="100000"/>
              </a:lnSpc>
              <a:spcBef>
                <a:spcPts val="0"/>
              </a:spcBef>
              <a:buNone/>
              <a:defRPr/>
            </a:pPr>
            <a:endParaRPr lang="pt-BR" sz="1200" dirty="0">
              <a:latin typeface="Arial" pitchFamily="34" charset="0"/>
              <a:cs typeface="Arial" pitchFamily="34" charset="0"/>
            </a:endParaRPr>
          </a:p>
          <a:p>
            <a:pPr marL="0" indent="0" algn="just">
              <a:lnSpc>
                <a:spcPct val="100000"/>
              </a:lnSpc>
              <a:spcBef>
                <a:spcPts val="0"/>
              </a:spcBef>
              <a:buNone/>
              <a:defRPr/>
            </a:pPr>
            <a:r>
              <a:rPr lang="pt-BR" sz="1200" dirty="0">
                <a:latin typeface="Arial" pitchFamily="34" charset="0"/>
                <a:cs typeface="Arial" pitchFamily="34" charset="0"/>
              </a:rPr>
              <a:t>	Também foram protocolados ofícios em 20 municípios com esclarecimentos sobre a atuação do CAU/AL, proposta de parcerias NA fiscalização e trocas de informações, concurso público e piso salarial</a:t>
            </a:r>
            <a:r>
              <a:rPr lang="pt-BR" sz="1300" dirty="0">
                <a:latin typeface="Arial"/>
                <a:cs typeface="Arial"/>
              </a:rPr>
              <a:t>.</a:t>
            </a:r>
            <a:endParaRPr lang="en-US" sz="1300" dirty="0">
              <a:latin typeface="Arial"/>
              <a:ea typeface="+mn-lt"/>
              <a:cs typeface="Arial"/>
            </a:endParaRPr>
          </a:p>
          <a:p>
            <a:pPr marL="0" indent="0" algn="just">
              <a:lnSpc>
                <a:spcPct val="100000"/>
              </a:lnSpc>
              <a:buNone/>
              <a:defRPr/>
            </a:pPr>
            <a:endParaRPr lang="pt-BR" sz="1300" dirty="0">
              <a:latin typeface="Arial" panose="020B0604020202020204" pitchFamily="34" charset="0"/>
              <a:cs typeface="Arial" panose="020B0604020202020204" pitchFamily="34" charset="0"/>
            </a:endParaRPr>
          </a:p>
        </p:txBody>
      </p:sp>
      <p:pic>
        <p:nvPicPr>
          <p:cNvPr id="11" name="Picture 2" descr="C:\Users\Fiscal\Downloads\WhatsApp Image 2019-03-15 at 15.50.46.jpeg"/>
          <p:cNvPicPr>
            <a:picLocks noChangeAspect="1" noChangeArrowheads="1"/>
          </p:cNvPicPr>
          <p:nvPr/>
        </p:nvPicPr>
        <p:blipFill>
          <a:blip r:embed="rId3" cstate="print"/>
          <a:srcRect/>
          <a:stretch>
            <a:fillRect/>
          </a:stretch>
        </p:blipFill>
        <p:spPr bwMode="auto">
          <a:xfrm>
            <a:off x="5578527" y="2801713"/>
            <a:ext cx="3821286" cy="2149474"/>
          </a:xfrm>
          <a:prstGeom prst="rect">
            <a:avLst/>
          </a:prstGeom>
          <a:noFill/>
        </p:spPr>
      </p:pic>
      <p:pic>
        <p:nvPicPr>
          <p:cNvPr id="12" name="Imagem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800000">
            <a:off x="4725146" y="2710636"/>
            <a:ext cx="1655547" cy="1655547"/>
          </a:xfrm>
          <a:prstGeom prst="rect">
            <a:avLst/>
          </a:prstGeom>
          <a:effectLst>
            <a:outerShdw blurRad="50800" dist="38100" dir="5400000" algn="t" rotWithShape="0">
              <a:prstClr val="black">
                <a:alpha val="40000"/>
              </a:prstClr>
            </a:outerShdw>
          </a:effectLst>
        </p:spPr>
      </p:pic>
      <p:sp>
        <p:nvSpPr>
          <p:cNvPr id="8"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132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13" name="Espaço Reservado para Número de Slide 12"/>
          <p:cNvSpPr>
            <a:spLocks noGrp="1"/>
          </p:cNvSpPr>
          <p:nvPr>
            <p:ph type="sldNum" sz="quarter" idx="12"/>
          </p:nvPr>
        </p:nvSpPr>
        <p:spPr/>
        <p:txBody>
          <a:bodyPr/>
          <a:lstStyle/>
          <a:p>
            <a:pPr rtl="0"/>
            <a:fld id="{5A4A7955-6230-48B4-BD8B-A7C460F75945}" type="slidenum">
              <a:rPr lang="pt-BR" noProof="0" smtClean="0"/>
              <a:pPr rtl="0"/>
              <a:t>36</a:t>
            </a:fld>
            <a:endParaRPr lang="pt-BR" noProof="0"/>
          </a:p>
        </p:txBody>
      </p:sp>
    </p:spTree>
    <p:extLst>
      <p:ext uri="{BB962C8B-B14F-4D97-AF65-F5344CB8AC3E}">
        <p14:creationId xmlns:p14="http://schemas.microsoft.com/office/powerpoint/2010/main" xmlns="" val="21225242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77568" y="361674"/>
            <a:ext cx="9328432"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Desafios e perspectivas</a:t>
            </a:r>
          </a:p>
        </p:txBody>
      </p:sp>
      <p:sp>
        <p:nvSpPr>
          <p:cNvPr id="39"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640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8" name="Espaço Reservado para Texto 3">
            <a:extLst>
              <a:ext uri="{FF2B5EF4-FFF2-40B4-BE49-F238E27FC236}">
                <a16:creationId xmlns:a16="http://schemas.microsoft.com/office/drawing/2014/main" xmlns="" id="{76F2F1BE-B7EB-47A0-BFCA-7D1DB1429BE1}"/>
              </a:ext>
            </a:extLst>
          </p:cNvPr>
          <p:cNvSpPr txBox="1">
            <a:spLocks/>
          </p:cNvSpPr>
          <p:nvPr/>
        </p:nvSpPr>
        <p:spPr>
          <a:xfrm>
            <a:off x="896876" y="1596857"/>
            <a:ext cx="4346369" cy="4527067"/>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000" dirty="0">
                <a:latin typeface="Arial" pitchFamily="34" charset="0"/>
                <a:cs typeface="Arial" pitchFamily="34" charset="0"/>
              </a:rPr>
              <a:t>CAU/AL buscar garantir à sociedade serviços de arquitetura e urbanismo de qualidade, com condições de segurança e bem estar à altura de suas necessidades, prestadas por profissionais habilitados e qualificados. </a:t>
            </a:r>
            <a:br>
              <a:rPr lang="pt-BR" sz="1000" dirty="0">
                <a:latin typeface="Arial" pitchFamily="34" charset="0"/>
                <a:cs typeface="Arial" pitchFamily="34" charset="0"/>
              </a:rPr>
            </a:br>
            <a:endParaRPr lang="pt-BR" sz="1000" dirty="0">
              <a:latin typeface="Arial" pitchFamily="34" charset="0"/>
              <a:cs typeface="Arial" pitchFamily="34" charset="0"/>
            </a:endParaRPr>
          </a:p>
          <a:p>
            <a:pPr marL="0" indent="0" algn="just">
              <a:lnSpc>
                <a:spcPct val="100000"/>
              </a:lnSpc>
              <a:buNone/>
              <a:defRPr/>
            </a:pPr>
            <a:r>
              <a:rPr lang="pt-BR" sz="1000" dirty="0">
                <a:latin typeface="Arial" pitchFamily="34" charset="0"/>
                <a:cs typeface="Arial" pitchFamily="34" charset="0"/>
              </a:rPr>
              <a:t>Pesquisa CAU e Datafolha revelou que 85% do que se constrói no Brasil é fruto da autoconstrução. A pesquisa estar disponível no site do CAU.</a:t>
            </a:r>
            <a:br>
              <a:rPr lang="pt-BR" sz="1000" dirty="0">
                <a:latin typeface="Arial" pitchFamily="34" charset="0"/>
                <a:cs typeface="Arial" pitchFamily="34" charset="0"/>
              </a:rPr>
            </a:br>
            <a:r>
              <a:rPr lang="pt-BR" sz="1000" dirty="0">
                <a:latin typeface="Arial" pitchFamily="34" charset="0"/>
                <a:cs typeface="Arial" pitchFamily="34" charset="0"/>
              </a:rPr>
              <a:t/>
            </a:r>
            <a:br>
              <a:rPr lang="pt-BR" sz="1000" dirty="0">
                <a:latin typeface="Arial" pitchFamily="34" charset="0"/>
                <a:cs typeface="Arial" pitchFamily="34" charset="0"/>
              </a:rPr>
            </a:br>
            <a:r>
              <a:rPr lang="pt-BR" sz="1000" dirty="0">
                <a:latin typeface="Arial" pitchFamily="34" charset="0"/>
                <a:cs typeface="Arial" pitchFamily="34" charset="0"/>
              </a:rPr>
              <a:t>Neste universo, temos um desafio maior sobre as cidades sem planejamento, que de certa forma, até incentivam as construções “irregulares” até mesmo em áreas tidas como nobres.  Como levar arquitetura de qualidade para a população? O projeto ATHIS tem se mostrado como uma forte ferramenta para levar os arquitetos em áreas desassistidas, desmistificando o profissional e quebrando paradigmas para os dois lados: População e Profissional.   </a:t>
            </a:r>
            <a:br>
              <a:rPr lang="pt-BR" sz="1000" dirty="0">
                <a:latin typeface="Arial" pitchFamily="34" charset="0"/>
                <a:cs typeface="Arial" pitchFamily="34" charset="0"/>
              </a:rPr>
            </a:br>
            <a:r>
              <a:rPr lang="pt-BR" sz="1000" dirty="0">
                <a:latin typeface="Arial" pitchFamily="34" charset="0"/>
                <a:cs typeface="Arial" pitchFamily="34" charset="0"/>
              </a:rPr>
              <a:t/>
            </a:r>
            <a:br>
              <a:rPr lang="pt-BR" sz="1000" dirty="0">
                <a:latin typeface="Arial" pitchFamily="34" charset="0"/>
                <a:cs typeface="Arial" pitchFamily="34" charset="0"/>
              </a:rPr>
            </a:br>
            <a:endParaRPr lang="pt-BR" sz="1000" dirty="0">
              <a:solidFill>
                <a:prstClr val="black"/>
              </a:solidFill>
              <a:latin typeface="Arial" panose="020B0604020202020204" pitchFamily="34" charset="0"/>
              <a:cs typeface="Arial" panose="020B0604020202020204" pitchFamily="34" charset="0"/>
            </a:endParaRPr>
          </a:p>
        </p:txBody>
      </p:sp>
      <p:sp>
        <p:nvSpPr>
          <p:cNvPr id="2" name="CaixaDeTexto 1"/>
          <p:cNvSpPr txBox="1"/>
          <p:nvPr/>
        </p:nvSpPr>
        <p:spPr>
          <a:xfrm>
            <a:off x="6003866" y="5877703"/>
            <a:ext cx="2882520" cy="246221"/>
          </a:xfrm>
          <a:prstGeom prst="rect">
            <a:avLst/>
          </a:prstGeom>
          <a:noFill/>
        </p:spPr>
        <p:txBody>
          <a:bodyPr wrap="none" rtlCol="0">
            <a:spAutoFit/>
          </a:bodyPr>
          <a:lstStyle/>
          <a:p>
            <a:r>
              <a:rPr lang="pt-BR" sz="1000">
                <a:latin typeface="Arial" pitchFamily="34" charset="0"/>
                <a:cs typeface="Arial" pitchFamily="34" charset="0"/>
              </a:rPr>
              <a:t>Fonte: https://www.caubr.gov.br/pesquisa2015/.</a:t>
            </a:r>
          </a:p>
        </p:txBody>
      </p:sp>
      <p:pic>
        <p:nvPicPr>
          <p:cNvPr id="13" name="Imagem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62185" y="4017818"/>
            <a:ext cx="4138115" cy="2840182"/>
          </a:xfrm>
          <a:prstGeom prst="rect">
            <a:avLst/>
          </a:prstGeom>
        </p:spPr>
      </p:pic>
      <p:pic>
        <p:nvPicPr>
          <p:cNvPr id="15" name="Picture 1"/>
          <p:cNvPicPr>
            <a:picLocks noChangeAspect="1" noChangeArrowheads="1"/>
          </p:cNvPicPr>
          <p:nvPr/>
        </p:nvPicPr>
        <p:blipFill>
          <a:blip r:embed="rId4" cstate="print"/>
          <a:srcRect l="7829" r="6318" b="7661"/>
          <a:stretch>
            <a:fillRect/>
          </a:stretch>
        </p:blipFill>
        <p:spPr bwMode="auto">
          <a:xfrm>
            <a:off x="5754386" y="1596857"/>
            <a:ext cx="3132000" cy="3104884"/>
          </a:xfrm>
          <a:prstGeom prst="rect">
            <a:avLst/>
          </a:prstGeom>
          <a:noFill/>
          <a:ln w="9525">
            <a:noFill/>
            <a:miter lim="800000"/>
            <a:headEnd/>
            <a:tailEnd/>
          </a:ln>
          <a:effectLst/>
        </p:spPr>
      </p:pic>
      <p:sp>
        <p:nvSpPr>
          <p:cNvPr id="16" name="Seta para a direita 15"/>
          <p:cNvSpPr/>
          <p:nvPr/>
        </p:nvSpPr>
        <p:spPr>
          <a:xfrm rot="15173490">
            <a:off x="6539196" y="4555910"/>
            <a:ext cx="1317610" cy="539144"/>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11" name="Espaço Reservado para Número de Slide 10"/>
          <p:cNvSpPr>
            <a:spLocks noGrp="1"/>
          </p:cNvSpPr>
          <p:nvPr>
            <p:ph type="sldNum" sz="quarter" idx="12"/>
          </p:nvPr>
        </p:nvSpPr>
        <p:spPr/>
        <p:txBody>
          <a:bodyPr/>
          <a:lstStyle/>
          <a:p>
            <a:pPr rtl="0"/>
            <a:fld id="{5A4A7955-6230-48B4-BD8B-A7C460F75945}" type="slidenum">
              <a:rPr lang="pt-BR" noProof="0" smtClean="0"/>
              <a:pPr rtl="0"/>
              <a:t>37</a:t>
            </a:fld>
            <a:endParaRPr lang="pt-BR" noProof="0"/>
          </a:p>
        </p:txBody>
      </p:sp>
    </p:spTree>
    <p:extLst>
      <p:ext uri="{BB962C8B-B14F-4D97-AF65-F5344CB8AC3E}">
        <p14:creationId xmlns:p14="http://schemas.microsoft.com/office/powerpoint/2010/main" xmlns="" val="1544413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42">
            <a:extLst>
              <a:ext uri="{FF2B5EF4-FFF2-40B4-BE49-F238E27FC236}">
                <a16:creationId xmlns:a16="http://schemas.microsoft.com/office/drawing/2014/main" xmlns="" id="{91550221-8258-42F2-8C5D-7698C3085D53}"/>
              </a:ext>
              <a:ext uri="{C183D7F6-B498-43B3-948B-1728B52AA6E4}">
                <adec:decorative xmlns:adec="http://schemas.microsoft.com/office/drawing/2017/decorative" xmlns="" val="1"/>
              </a:ext>
            </a:extLst>
          </p:cNvPr>
          <p:cNvGrpSpPr/>
          <p:nvPr/>
        </p:nvGrpSpPr>
        <p:grpSpPr>
          <a:xfrm>
            <a:off x="179805" y="1473922"/>
            <a:ext cx="2966820" cy="1923542"/>
            <a:chOff x="304800" y="1577182"/>
            <a:chExt cx="3419021" cy="2214588"/>
          </a:xfrm>
          <a:effectLst>
            <a:outerShdw blurRad="50800" dist="38100" dir="5400000" algn="t" rotWithShape="0">
              <a:prstClr val="black">
                <a:alpha val="20000"/>
              </a:prstClr>
            </a:outerShdw>
          </a:effectLst>
        </p:grpSpPr>
        <p:sp>
          <p:nvSpPr>
            <p:cNvPr id="5" name="Retângulo 4">
              <a:extLst>
                <a:ext uri="{FF2B5EF4-FFF2-40B4-BE49-F238E27FC236}">
                  <a16:creationId xmlns:a16="http://schemas.microsoft.com/office/drawing/2014/main" xmlns="" id="{CDADA208-E23E-4B7A-8B30-503644571020}"/>
                </a:ext>
              </a:extLst>
            </p:cNvPr>
            <p:cNvSpPr/>
            <p:nvPr/>
          </p:nvSpPr>
          <p:spPr>
            <a:xfrm>
              <a:off x="304800" y="1577182"/>
              <a:ext cx="3419021" cy="1795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400" b="1" dirty="0">
                  <a:solidFill>
                    <a:schemeClr val="bg1"/>
                  </a:solidFill>
                  <a:latin typeface="Arial" panose="020B0604020202020204" pitchFamily="34" charset="0"/>
                  <a:cs typeface="Arial" panose="020B0604020202020204" pitchFamily="34" charset="0"/>
                </a:rPr>
                <a:t>R$ 2.000,00</a:t>
              </a:r>
            </a:p>
          </p:txBody>
        </p:sp>
        <p:sp>
          <p:nvSpPr>
            <p:cNvPr id="7" name="Retângulo 6">
              <a:extLst>
                <a:ext uri="{FF2B5EF4-FFF2-40B4-BE49-F238E27FC236}">
                  <a16:creationId xmlns:a16="http://schemas.microsoft.com/office/drawing/2014/main" xmlns="" id="{35AF9DE5-C8D3-43F1-8647-AA7713F1FCEF}"/>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chemeClr val="accent1">
                      <a:lumMod val="75000"/>
                    </a:schemeClr>
                  </a:solidFill>
                  <a:latin typeface="Arial" panose="020B0604020202020204" pitchFamily="34" charset="0"/>
                  <a:cs typeface="Arial" panose="020B0604020202020204" pitchFamily="34" charset="0"/>
                </a:rPr>
                <a:t>INVESTIMENTO REALIZADO</a:t>
              </a:r>
            </a:p>
          </p:txBody>
        </p:sp>
      </p:grpSp>
      <p:sp>
        <p:nvSpPr>
          <p:cNvPr id="6" name="Oval 5">
            <a:extLst>
              <a:ext uri="{FF2B5EF4-FFF2-40B4-BE49-F238E27FC236}">
                <a16:creationId xmlns:a16="http://schemas.microsoft.com/office/drawing/2014/main" xmlns="" id="{97C50A8E-3918-4827-975A-99A3EAB66BFA}"/>
              </a:ext>
              <a:ext uri="{C183D7F6-B498-43B3-948B-1728B52AA6E4}">
                <adec:decorative xmlns:adec="http://schemas.microsoft.com/office/drawing/2017/decorative" xmlns="" val="1"/>
              </a:ext>
            </a:extLst>
          </p:cNvPr>
          <p:cNvSpPr/>
          <p:nvPr/>
        </p:nvSpPr>
        <p:spPr>
          <a:xfrm>
            <a:off x="1412139" y="1248771"/>
            <a:ext cx="578196" cy="559566"/>
          </a:xfrm>
          <a:prstGeom prst="ellipse">
            <a:avLst/>
          </a:prstGeom>
          <a:solidFill>
            <a:schemeClr val="accent1">
              <a:lumMod val="60000"/>
              <a:lumOff val="40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grpSp>
        <p:nvGrpSpPr>
          <p:cNvPr id="3" name="Grupo 44">
            <a:extLst>
              <a:ext uri="{FF2B5EF4-FFF2-40B4-BE49-F238E27FC236}">
                <a16:creationId xmlns:a16="http://schemas.microsoft.com/office/drawing/2014/main" xmlns="" id="{82DC834D-A801-489D-B18E-A3C9646F4D2E}"/>
              </a:ext>
              <a:ext uri="{C183D7F6-B498-43B3-948B-1728B52AA6E4}">
                <adec:decorative xmlns:adec="http://schemas.microsoft.com/office/drawing/2017/decorative" xmlns="" val="1"/>
              </a:ext>
            </a:extLst>
          </p:cNvPr>
          <p:cNvGrpSpPr/>
          <p:nvPr/>
        </p:nvGrpSpPr>
        <p:grpSpPr>
          <a:xfrm>
            <a:off x="3345634" y="1488397"/>
            <a:ext cx="3204594" cy="1929562"/>
            <a:chOff x="304800" y="1577182"/>
            <a:chExt cx="3419021" cy="2214588"/>
          </a:xfrm>
          <a:effectLst>
            <a:outerShdw blurRad="50800" dist="38100" dir="5400000" algn="t" rotWithShape="0">
              <a:prstClr val="black">
                <a:alpha val="20000"/>
              </a:prstClr>
            </a:outerShdw>
          </a:effectLst>
        </p:grpSpPr>
        <p:sp>
          <p:nvSpPr>
            <p:cNvPr id="46" name="Retângulo 45">
              <a:extLst>
                <a:ext uri="{FF2B5EF4-FFF2-40B4-BE49-F238E27FC236}">
                  <a16:creationId xmlns:a16="http://schemas.microsoft.com/office/drawing/2014/main" xmlns="" id="{0A0A31DB-DD27-4F64-AB8C-EC7887B70CFD}"/>
                </a:ext>
              </a:extLst>
            </p:cNvPr>
            <p:cNvSpPr/>
            <p:nvPr/>
          </p:nvSpPr>
          <p:spPr>
            <a:xfrm>
              <a:off x="304800" y="1577182"/>
              <a:ext cx="3419021" cy="17954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200" b="1" dirty="0">
                  <a:latin typeface="+mj-lt"/>
                </a:rPr>
                <a:t>0 %</a:t>
              </a:r>
            </a:p>
          </p:txBody>
        </p:sp>
        <p:sp>
          <p:nvSpPr>
            <p:cNvPr id="47" name="Retângulo 46">
              <a:extLst>
                <a:ext uri="{FF2B5EF4-FFF2-40B4-BE49-F238E27FC236}">
                  <a16:creationId xmlns:a16="http://schemas.microsoft.com/office/drawing/2014/main" xmlns="" id="{AC6A4160-8BE0-4F42-8528-A692DB7BDCCE}"/>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chemeClr val="tx2">
                      <a:lumMod val="50000"/>
                    </a:schemeClr>
                  </a:solidFill>
                  <a:latin typeface="Arial" panose="020B0604020202020204" pitchFamily="34" charset="0"/>
                  <a:cs typeface="Arial" panose="020B0604020202020204" pitchFamily="34" charset="0"/>
                </a:rPr>
                <a:t>LIMITE ALCANÇADO</a:t>
              </a:r>
            </a:p>
          </p:txBody>
        </p:sp>
      </p:grpSp>
      <p:sp>
        <p:nvSpPr>
          <p:cNvPr id="48" name="Oval 47">
            <a:extLst>
              <a:ext uri="{FF2B5EF4-FFF2-40B4-BE49-F238E27FC236}">
                <a16:creationId xmlns:a16="http://schemas.microsoft.com/office/drawing/2014/main" xmlns="" id="{151F8D54-5195-4686-B421-E1F7E4D42652}"/>
              </a:ext>
              <a:ext uri="{C183D7F6-B498-43B3-948B-1728B52AA6E4}">
                <adec:decorative xmlns:adec="http://schemas.microsoft.com/office/drawing/2017/decorative" xmlns="" val="1"/>
              </a:ext>
            </a:extLst>
          </p:cNvPr>
          <p:cNvSpPr/>
          <p:nvPr/>
        </p:nvSpPr>
        <p:spPr>
          <a:xfrm>
            <a:off x="4447759" y="1189095"/>
            <a:ext cx="616007" cy="572638"/>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pic>
        <p:nvPicPr>
          <p:cNvPr id="50" name="Gráfico 49" descr="Dólar">
            <a:extLst>
              <a:ext uri="{FF2B5EF4-FFF2-40B4-BE49-F238E27FC236}">
                <a16:creationId xmlns:a16="http://schemas.microsoft.com/office/drawing/2014/main" xmlns="" id="{B45FA135-8167-4C82-B006-9F8C02C3E1B7}"/>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457782" y="1270693"/>
            <a:ext cx="486910" cy="486910"/>
          </a:xfrm>
          <a:prstGeom prst="rect">
            <a:avLst/>
          </a:prstGeom>
        </p:spPr>
      </p:pic>
      <p:sp>
        <p:nvSpPr>
          <p:cNvPr id="195" name="Retângulo 194">
            <a:extLst>
              <a:ext uri="{FF2B5EF4-FFF2-40B4-BE49-F238E27FC236}">
                <a16:creationId xmlns:a16="http://schemas.microsoft.com/office/drawing/2014/main" xmlns="" id="{4F5EC200-CE6C-4375-9A4E-8538E8752769}"/>
              </a:ext>
            </a:extLst>
          </p:cNvPr>
          <p:cNvSpPr/>
          <p:nvPr/>
        </p:nvSpPr>
        <p:spPr>
          <a:xfrm>
            <a:off x="801229" y="2753008"/>
            <a:ext cx="2446505" cy="298285"/>
          </a:xfrm>
          <a:prstGeom prst="rect">
            <a:avLst/>
          </a:prstGeom>
        </p:spPr>
        <p:txBody>
          <a:bodyPr wrap="square" rtlCol="0">
            <a:spAutoFit/>
          </a:bodyPr>
          <a:lstStyle/>
          <a:p>
            <a:pPr>
              <a:spcBef>
                <a:spcPts val="600"/>
              </a:spcBef>
            </a:pPr>
            <a:r>
              <a:rPr lang="pt-BR" sz="1300" dirty="0">
                <a:solidFill>
                  <a:schemeClr val="bg1"/>
                </a:solidFill>
                <a:latin typeface="Arial" panose="020B0604020202020204" pitchFamily="34" charset="0"/>
                <a:cs typeface="Arial" panose="020B0604020202020204" pitchFamily="34" charset="0"/>
              </a:rPr>
              <a:t>0% do previsto</a:t>
            </a:r>
          </a:p>
        </p:txBody>
      </p:sp>
      <p:pic>
        <p:nvPicPr>
          <p:cNvPr id="52" name="Gráfico 51" descr="Alvo">
            <a:extLst>
              <a:ext uri="{FF2B5EF4-FFF2-40B4-BE49-F238E27FC236}">
                <a16:creationId xmlns:a16="http://schemas.microsoft.com/office/drawing/2014/main" xmlns="" id="{9F4D7BC5-9EF7-49B5-99A1-7582FA81A64C}"/>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4479296" y="1197210"/>
            <a:ext cx="552932" cy="552932"/>
          </a:xfrm>
          <a:prstGeom prst="rect">
            <a:avLst/>
          </a:prstGeom>
        </p:spPr>
      </p:pic>
      <p:sp>
        <p:nvSpPr>
          <p:cNvPr id="49" name="Título 4">
            <a:extLst>
              <a:ext uri="{FF2B5EF4-FFF2-40B4-BE49-F238E27FC236}">
                <a16:creationId xmlns:a16="http://schemas.microsoft.com/office/drawing/2014/main" xmlns="" id="{16372197-24F4-4A72-8A24-3C3986A14DAE}"/>
              </a:ext>
            </a:extLst>
          </p:cNvPr>
          <p:cNvSpPr>
            <a:spLocks noGrp="1"/>
          </p:cNvSpPr>
          <p:nvPr>
            <p:ph type="title"/>
          </p:nvPr>
        </p:nvSpPr>
        <p:spPr>
          <a:xfrm>
            <a:off x="577568" y="361673"/>
            <a:ext cx="9328432"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Ética profissional</a:t>
            </a:r>
          </a:p>
        </p:txBody>
      </p:sp>
      <p:sp>
        <p:nvSpPr>
          <p:cNvPr id="56" name="CaixaDeTexto 55"/>
          <p:cNvSpPr txBox="1"/>
          <p:nvPr/>
        </p:nvSpPr>
        <p:spPr>
          <a:xfrm>
            <a:off x="174168" y="4579240"/>
            <a:ext cx="3251200" cy="1169551"/>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Nº de processos éticos concluídos (ano)</a:t>
            </a:r>
          </a:p>
          <a:p>
            <a:r>
              <a:rPr lang="pt-BR" sz="1400" dirty="0">
                <a:latin typeface="Arial" panose="020B0604020202020204" pitchFamily="34" charset="0"/>
                <a:cs typeface="Arial" panose="020B0604020202020204" pitchFamily="34" charset="0"/>
              </a:rPr>
              <a:t>___________________________x100</a:t>
            </a:r>
          </a:p>
          <a:p>
            <a:endParaRPr lang="pt-BR" sz="1400" dirty="0">
              <a:latin typeface="Arial" panose="020B0604020202020204" pitchFamily="34" charset="0"/>
              <a:cs typeface="Arial" panose="020B0604020202020204" pitchFamily="34" charset="0"/>
            </a:endParaRPr>
          </a:p>
          <a:p>
            <a:r>
              <a:rPr lang="pt-BR" sz="1400" dirty="0">
                <a:latin typeface="Arial" panose="020B0604020202020204" pitchFamily="34" charset="0"/>
                <a:cs typeface="Arial" panose="020B0604020202020204" pitchFamily="34" charset="0"/>
              </a:rPr>
              <a:t>n°  total de processos éticos</a:t>
            </a:r>
            <a:endParaRPr lang="pt-BR" sz="1400" dirty="0"/>
          </a:p>
        </p:txBody>
      </p:sp>
      <p:sp>
        <p:nvSpPr>
          <p:cNvPr id="59" name="Retângulo 58">
            <a:extLst>
              <a:ext uri="{FF2B5EF4-FFF2-40B4-BE49-F238E27FC236}">
                <a16:creationId xmlns:a16="http://schemas.microsoft.com/office/drawing/2014/main" xmlns="" id="{9CFFF09D-96F9-453A-AC93-BC01E504D3BB}"/>
              </a:ext>
            </a:extLst>
          </p:cNvPr>
          <p:cNvSpPr/>
          <p:nvPr/>
        </p:nvSpPr>
        <p:spPr>
          <a:xfrm>
            <a:off x="216093" y="3817253"/>
            <a:ext cx="2966820" cy="78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2">
                    <a:lumMod val="50000"/>
                  </a:schemeClr>
                </a:solidFill>
                <a:latin typeface="Arial" panose="020B0604020202020204" pitchFamily="34" charset="0"/>
                <a:cs typeface="Arial" panose="020B0604020202020204" pitchFamily="34" charset="0"/>
              </a:rPr>
              <a:t>INDICADOR  1</a:t>
            </a:r>
            <a:br>
              <a:rPr lang="pt-BR" b="1" dirty="0">
                <a:solidFill>
                  <a:schemeClr val="tx2">
                    <a:lumMod val="50000"/>
                  </a:schemeClr>
                </a:solidFill>
                <a:latin typeface="Arial" panose="020B0604020202020204" pitchFamily="34" charset="0"/>
                <a:cs typeface="Arial" panose="020B0604020202020204" pitchFamily="34" charset="0"/>
              </a:rPr>
            </a:br>
            <a:r>
              <a:rPr lang="pt-BR" sz="1200" b="1" dirty="0">
                <a:solidFill>
                  <a:schemeClr val="tx2">
                    <a:lumMod val="50000"/>
                  </a:schemeClr>
                </a:solidFill>
                <a:latin typeface="Arial" panose="020B0604020202020204" pitchFamily="34" charset="0"/>
                <a:cs typeface="Arial" panose="020B0604020202020204" pitchFamily="34" charset="0"/>
              </a:rPr>
              <a:t> índice de eficiência na conclusão de processos éticos (%)</a:t>
            </a:r>
          </a:p>
        </p:txBody>
      </p:sp>
      <p:sp>
        <p:nvSpPr>
          <p:cNvPr id="60" name="Retângulo 59"/>
          <p:cNvSpPr/>
          <p:nvPr/>
        </p:nvSpPr>
        <p:spPr>
          <a:xfrm>
            <a:off x="203197" y="3860796"/>
            <a:ext cx="3149600" cy="21463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a:extLst>
              <a:ext uri="{FF2B5EF4-FFF2-40B4-BE49-F238E27FC236}">
                <a16:creationId xmlns:a16="http://schemas.microsoft.com/office/drawing/2014/main" xmlns="" id="{BF061177-3A0B-4D94-95FF-46770B8B2E9B}"/>
              </a:ext>
            </a:extLst>
          </p:cNvPr>
          <p:cNvSpPr/>
          <p:nvPr/>
        </p:nvSpPr>
        <p:spPr>
          <a:xfrm>
            <a:off x="6637595" y="1506144"/>
            <a:ext cx="3021894" cy="8314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2000" b="1" dirty="0">
                <a:latin typeface="Arial" panose="020B0604020202020204" pitchFamily="34" charset="0"/>
                <a:cs typeface="Arial" panose="020B0604020202020204" pitchFamily="34" charset="0"/>
              </a:rPr>
              <a:t>PRINCIPAIS PROJETOS</a:t>
            </a:r>
          </a:p>
        </p:txBody>
      </p:sp>
      <p:sp>
        <p:nvSpPr>
          <p:cNvPr id="31" name="Retângulo 30">
            <a:extLst>
              <a:ext uri="{FF2B5EF4-FFF2-40B4-BE49-F238E27FC236}">
                <a16:creationId xmlns:a16="http://schemas.microsoft.com/office/drawing/2014/main" xmlns="" id="{C14F284B-6377-4804-9C82-CA1083F54D5A}"/>
              </a:ext>
            </a:extLst>
          </p:cNvPr>
          <p:cNvSpPr/>
          <p:nvPr/>
        </p:nvSpPr>
        <p:spPr>
          <a:xfrm>
            <a:off x="6637595" y="2561695"/>
            <a:ext cx="3021894" cy="3619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pt-BR" sz="2100" b="1" dirty="0">
                <a:solidFill>
                  <a:schemeClr val="bg1"/>
                </a:solidFill>
                <a:latin typeface="Arial" panose="020B0604020202020204" pitchFamily="34" charset="0"/>
                <a:cs typeface="Arial" panose="020B0604020202020204" pitchFamily="34" charset="0"/>
              </a:rPr>
              <a:t>Projetos </a:t>
            </a:r>
          </a:p>
        </p:txBody>
      </p:sp>
      <p:sp>
        <p:nvSpPr>
          <p:cNvPr id="32" name="Retângulo 31">
            <a:extLst>
              <a:ext uri="{FF2B5EF4-FFF2-40B4-BE49-F238E27FC236}">
                <a16:creationId xmlns:a16="http://schemas.microsoft.com/office/drawing/2014/main" xmlns="" id="{C4B4557E-2EE3-41E0-8A59-E60F50BDB6EC}"/>
              </a:ext>
            </a:extLst>
          </p:cNvPr>
          <p:cNvSpPr/>
          <p:nvPr/>
        </p:nvSpPr>
        <p:spPr>
          <a:xfrm>
            <a:off x="9146707" y="3243011"/>
            <a:ext cx="808190" cy="292416"/>
          </a:xfrm>
          <a:prstGeom prst="rect">
            <a:avLst/>
          </a:prstGeom>
        </p:spPr>
        <p:txBody>
          <a:bodyPr wrap="none" rtlCol="0" anchor="ctr">
            <a:normAutofit fontScale="92500" lnSpcReduction="20000"/>
          </a:bodyPr>
          <a:lstStyle/>
          <a:p>
            <a:pPr algn="r">
              <a:spcBef>
                <a:spcPts val="600"/>
              </a:spcBef>
            </a:pPr>
            <a:r>
              <a:rPr lang="pt-BR" sz="1600" dirty="0">
                <a:solidFill>
                  <a:schemeClr val="bg1"/>
                </a:solidFill>
              </a:rPr>
              <a:t>RNON</a:t>
            </a:r>
          </a:p>
        </p:txBody>
      </p:sp>
      <p:sp>
        <p:nvSpPr>
          <p:cNvPr id="35" name="Retângulo 34">
            <a:extLst>
              <a:ext uri="{FF2B5EF4-FFF2-40B4-BE49-F238E27FC236}">
                <a16:creationId xmlns:a16="http://schemas.microsoft.com/office/drawing/2014/main" xmlns="" id="{70D38E9A-94A7-447A-89C1-EB62E888BD09}"/>
              </a:ext>
            </a:extLst>
          </p:cNvPr>
          <p:cNvSpPr/>
          <p:nvPr/>
        </p:nvSpPr>
        <p:spPr>
          <a:xfrm>
            <a:off x="6656810" y="2992315"/>
            <a:ext cx="2957090" cy="2139047"/>
          </a:xfrm>
          <a:prstGeom prst="rect">
            <a:avLst/>
          </a:prstGeom>
        </p:spPr>
        <p:txBody>
          <a:bodyPr wrap="square" lIns="0" tIns="0" rIns="0" bIns="0" rtlCol="0" anchor="ctr">
            <a:spAutoFit/>
          </a:bodyPr>
          <a:lstStyle/>
          <a:p>
            <a:pPr>
              <a:spcBef>
                <a:spcPts val="600"/>
              </a:spcBef>
            </a:pPr>
            <a:r>
              <a:rPr lang="pt-BR" sz="1400" b="1" dirty="0">
                <a:solidFill>
                  <a:schemeClr val="tx1">
                    <a:lumMod val="75000"/>
                    <a:lumOff val="25000"/>
                  </a:schemeClr>
                </a:solidFill>
                <a:latin typeface="Arial" pitchFamily="34" charset="0"/>
                <a:cs typeface="Arial" pitchFamily="34" charset="0"/>
              </a:rPr>
              <a:t>ÉTICA NA ARQUITETURA</a:t>
            </a:r>
            <a:br>
              <a:rPr lang="pt-BR" sz="1400" b="1" dirty="0">
                <a:solidFill>
                  <a:schemeClr val="tx1">
                    <a:lumMod val="75000"/>
                    <a:lumOff val="25000"/>
                  </a:schemeClr>
                </a:solidFill>
                <a:latin typeface="Arial" pitchFamily="34" charset="0"/>
                <a:cs typeface="Arial" pitchFamily="34" charset="0"/>
              </a:rPr>
            </a:br>
            <a:r>
              <a:rPr lang="pt-BR" sz="1400" b="1" dirty="0">
                <a:solidFill>
                  <a:schemeClr val="tx1">
                    <a:lumMod val="75000"/>
                    <a:lumOff val="25000"/>
                  </a:schemeClr>
                </a:solidFill>
                <a:latin typeface="Arial" pitchFamily="34" charset="0"/>
                <a:cs typeface="Arial" pitchFamily="34" charset="0"/>
              </a:rPr>
              <a:t/>
            </a:r>
            <a:br>
              <a:rPr lang="pt-BR" sz="1400" b="1" dirty="0">
                <a:solidFill>
                  <a:schemeClr val="tx1">
                    <a:lumMod val="75000"/>
                    <a:lumOff val="25000"/>
                  </a:schemeClr>
                </a:solidFill>
                <a:latin typeface="Arial" pitchFamily="34" charset="0"/>
                <a:cs typeface="Arial" pitchFamily="34" charset="0"/>
              </a:rPr>
            </a:br>
            <a:r>
              <a:rPr lang="pt-BR" sz="1200" dirty="0">
                <a:solidFill>
                  <a:schemeClr val="tx1">
                    <a:lumMod val="75000"/>
                    <a:lumOff val="25000"/>
                  </a:schemeClr>
                </a:solidFill>
                <a:latin typeface="Arial" pitchFamily="34" charset="0"/>
                <a:cs typeface="Arial" pitchFamily="34" charset="0"/>
              </a:rPr>
              <a:t> 1. Impressão de cartilhas para arquitetos e Lojistas</a:t>
            </a:r>
          </a:p>
          <a:p>
            <a:pPr algn="just">
              <a:spcBef>
                <a:spcPts val="600"/>
              </a:spcBef>
            </a:pPr>
            <a:r>
              <a:rPr lang="pt-BR" sz="1200" dirty="0">
                <a:solidFill>
                  <a:schemeClr val="tx1">
                    <a:lumMod val="75000"/>
                    <a:lumOff val="25000"/>
                  </a:schemeClr>
                </a:solidFill>
                <a:latin typeface="Arial" pitchFamily="34" charset="0"/>
                <a:cs typeface="Arial" pitchFamily="34" charset="0"/>
              </a:rPr>
              <a:t>2. Impressão do Código de ética e disciplina para arquitetos e estudantes;</a:t>
            </a:r>
          </a:p>
          <a:p>
            <a:pPr algn="just">
              <a:spcBef>
                <a:spcPts val="600"/>
              </a:spcBef>
            </a:pPr>
            <a:r>
              <a:rPr lang="pt-BR" sz="1200" dirty="0">
                <a:solidFill>
                  <a:schemeClr val="tx1">
                    <a:lumMod val="75000"/>
                    <a:lumOff val="25000"/>
                  </a:schemeClr>
                </a:solidFill>
                <a:latin typeface="Arial" pitchFamily="34" charset="0"/>
                <a:cs typeface="Arial" pitchFamily="34" charset="0"/>
              </a:rPr>
              <a:t>3. Realização de evento, para entrega da cartilha par arquitetos e lojistas;</a:t>
            </a:r>
          </a:p>
          <a:p>
            <a:pPr algn="just">
              <a:spcBef>
                <a:spcPts val="600"/>
              </a:spcBef>
            </a:pPr>
            <a:r>
              <a:rPr lang="pt-BR" sz="1200" dirty="0">
                <a:solidFill>
                  <a:schemeClr val="tx1">
                    <a:lumMod val="75000"/>
                    <a:lumOff val="25000"/>
                  </a:schemeClr>
                </a:solidFill>
                <a:latin typeface="Arial" pitchFamily="34" charset="0"/>
                <a:cs typeface="Arial" pitchFamily="34" charset="0"/>
              </a:rPr>
              <a:t>4. Apresentação do selo do CAU/Al par as lojas que se adequarem a cartilha.</a:t>
            </a:r>
          </a:p>
        </p:txBody>
      </p:sp>
      <p:sp>
        <p:nvSpPr>
          <p:cNvPr id="26"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386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28" name="CaixaDeTexto 27"/>
          <p:cNvSpPr txBox="1"/>
          <p:nvPr/>
        </p:nvSpPr>
        <p:spPr>
          <a:xfrm>
            <a:off x="3450769" y="4605428"/>
            <a:ext cx="3054558" cy="1384995"/>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Nº de adesões (lojistas)</a:t>
            </a:r>
          </a:p>
          <a:p>
            <a:r>
              <a:rPr lang="pt-BR" sz="1400" dirty="0">
                <a:latin typeface="Arial" panose="020B0604020202020204" pitchFamily="34" charset="0"/>
                <a:cs typeface="Arial" panose="020B0604020202020204" pitchFamily="34" charset="0"/>
              </a:rPr>
              <a:t>___________________________x100</a:t>
            </a:r>
          </a:p>
          <a:p>
            <a:endParaRPr lang="pt-BR" sz="1400" dirty="0">
              <a:latin typeface="Arial" panose="020B0604020202020204" pitchFamily="34" charset="0"/>
              <a:cs typeface="Arial" panose="020B0604020202020204" pitchFamily="34" charset="0"/>
            </a:endParaRPr>
          </a:p>
          <a:p>
            <a:r>
              <a:rPr lang="pt-BR" sz="1400" dirty="0">
                <a:latin typeface="Arial" panose="020B0604020202020204" pitchFamily="34" charset="0"/>
                <a:cs typeface="Arial" panose="020B0604020202020204" pitchFamily="34" charset="0"/>
              </a:rPr>
              <a:t>n°  de lojistas participantes previsto (evento)</a:t>
            </a:r>
            <a:endParaRPr lang="pt-BR" sz="1400" dirty="0"/>
          </a:p>
        </p:txBody>
      </p:sp>
      <p:sp>
        <p:nvSpPr>
          <p:cNvPr id="29" name="Retângulo 28">
            <a:extLst>
              <a:ext uri="{FF2B5EF4-FFF2-40B4-BE49-F238E27FC236}">
                <a16:creationId xmlns:a16="http://schemas.microsoft.com/office/drawing/2014/main" xmlns="" id="{9CFFF09D-96F9-453A-AC93-BC01E504D3BB}"/>
              </a:ext>
            </a:extLst>
          </p:cNvPr>
          <p:cNvSpPr/>
          <p:nvPr/>
        </p:nvSpPr>
        <p:spPr>
          <a:xfrm>
            <a:off x="3492693" y="3818910"/>
            <a:ext cx="2787378" cy="744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2">
                    <a:lumMod val="50000"/>
                  </a:schemeClr>
                </a:solidFill>
                <a:latin typeface="Arial" panose="020B0604020202020204" pitchFamily="34" charset="0"/>
                <a:cs typeface="Arial" panose="020B0604020202020204" pitchFamily="34" charset="0"/>
              </a:rPr>
              <a:t>INDICADOR  2</a:t>
            </a:r>
            <a:br>
              <a:rPr lang="pt-BR" b="1" dirty="0">
                <a:solidFill>
                  <a:schemeClr val="tx2">
                    <a:lumMod val="50000"/>
                  </a:schemeClr>
                </a:solidFill>
                <a:latin typeface="Arial" panose="020B0604020202020204" pitchFamily="34" charset="0"/>
                <a:cs typeface="Arial" panose="020B0604020202020204" pitchFamily="34" charset="0"/>
              </a:rPr>
            </a:br>
            <a:r>
              <a:rPr lang="pt-BR" sz="1200" b="1" dirty="0">
                <a:solidFill>
                  <a:schemeClr val="tx2">
                    <a:lumMod val="50000"/>
                  </a:schemeClr>
                </a:solidFill>
                <a:latin typeface="Arial" panose="020B0604020202020204" pitchFamily="34" charset="0"/>
                <a:cs typeface="Arial" panose="020B0604020202020204" pitchFamily="34" charset="0"/>
              </a:rPr>
              <a:t> índice de adesão (%)</a:t>
            </a:r>
          </a:p>
        </p:txBody>
      </p:sp>
      <p:sp>
        <p:nvSpPr>
          <p:cNvPr id="36" name="Retângulo 35"/>
          <p:cNvSpPr/>
          <p:nvPr/>
        </p:nvSpPr>
        <p:spPr>
          <a:xfrm>
            <a:off x="3479797" y="3873500"/>
            <a:ext cx="2959103" cy="2120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Espaço Reservado para Número de Slide 32"/>
          <p:cNvSpPr>
            <a:spLocks noGrp="1"/>
          </p:cNvSpPr>
          <p:nvPr>
            <p:ph type="sldNum" sz="quarter" idx="12"/>
          </p:nvPr>
        </p:nvSpPr>
        <p:spPr/>
        <p:txBody>
          <a:bodyPr/>
          <a:lstStyle/>
          <a:p>
            <a:pPr rtl="0"/>
            <a:fld id="{5A4A7955-6230-48B4-BD8B-A7C460F75945}" type="slidenum">
              <a:rPr lang="pt-BR" noProof="0" smtClean="0"/>
              <a:pPr rtl="0"/>
              <a:t>38</a:t>
            </a:fld>
            <a:endParaRPr lang="pt-BR" noProof="0"/>
          </a:p>
        </p:txBody>
      </p:sp>
    </p:spTree>
    <p:extLst>
      <p:ext uri="{BB962C8B-B14F-4D97-AF65-F5344CB8AC3E}">
        <p14:creationId xmlns:p14="http://schemas.microsoft.com/office/powerpoint/2010/main" xmlns="" val="6224700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457237" y="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Ética profissional</a:t>
            </a:r>
          </a:p>
        </p:txBody>
      </p:sp>
      <p:sp>
        <p:nvSpPr>
          <p:cNvPr id="9" name="Retângulo 8">
            <a:extLst>
              <a:ext uri="{FF2B5EF4-FFF2-40B4-BE49-F238E27FC236}">
                <a16:creationId xmlns:a16="http://schemas.microsoft.com/office/drawing/2014/main" xmlns="" id="{9CADA698-3A74-4807-979E-1E9DED5D2873}"/>
              </a:ext>
            </a:extLst>
          </p:cNvPr>
          <p:cNvSpPr/>
          <p:nvPr/>
        </p:nvSpPr>
        <p:spPr>
          <a:xfrm>
            <a:off x="428209" y="2065688"/>
            <a:ext cx="8743600" cy="4431983"/>
          </a:xfrm>
          <a:prstGeom prst="rect">
            <a:avLst/>
          </a:prstGeom>
          <a:noFill/>
        </p:spPr>
        <p:txBody>
          <a:bodyPr wrap="square" anchor="t">
            <a:spAutoFit/>
          </a:bodyPr>
          <a:lstStyle/>
          <a:p>
            <a:endParaRPr lang="pt-BR" sz="1200" dirty="0">
              <a:latin typeface="Arial" pitchFamily="34" charset="0"/>
              <a:cs typeface="Arial" pitchFamily="34" charset="0"/>
            </a:endParaRPr>
          </a:p>
          <a:p>
            <a:pPr algn="just"/>
            <a:r>
              <a:rPr lang="pt-BR" sz="1200" dirty="0">
                <a:latin typeface="Arial"/>
                <a:cs typeface="Arial"/>
              </a:rPr>
              <a:t>	O Conselho de Arquitetura e Urbanismo de Alagoas - CAU/AL, criado pela Lei nº 12.378 de 31 de dezembro de 2010, com jurisdição em todo o território do Estado de Alagoas, é uma Autarquia Federal que regulamenta o exercício profissional da Arquitetura e Urbanismo, e tem como função orientar, disciplinar e fiscalizar o exercício da profissão de Arquitetura e Urbanismo, zelar pela fiel observância dos princípios de ética e disciplina da classe e pelo aperfeiçoamento do exercício da Arquitetura e Urbanismo, visando o desenvolvimento regional e urbano sustentável e a preservação do patrimônio histórico, cultural, artístico, paisagístico, edificado e ambiental.</a:t>
            </a:r>
          </a:p>
          <a:p>
            <a:pPr algn="just"/>
            <a:endParaRPr lang="pt-BR" sz="1200" dirty="0">
              <a:latin typeface="Arial" pitchFamily="34" charset="0"/>
              <a:cs typeface="Arial" pitchFamily="34" charset="0"/>
            </a:endParaRPr>
          </a:p>
          <a:p>
            <a:pPr algn="just"/>
            <a:r>
              <a:rPr lang="pt-BR" sz="1200" dirty="0">
                <a:latin typeface="Arial"/>
                <a:cs typeface="Arial"/>
              </a:rPr>
              <a:t>	Para 2019, o CAU criou uma agenda com ações voltadas para estudantes, profissionais e lojistas. As ações visavam palestras, distribuição de cartilha, criação de um “selo” para as lojas que aderissem o programa de combate à Reserva Técnica. </a:t>
            </a:r>
            <a:endParaRPr lang="pt-BR" sz="1000" dirty="0">
              <a:latin typeface="Arial" pitchFamily="34" charset="0"/>
              <a:cs typeface="Arial" pitchFamily="34" charset="0"/>
            </a:endParaRPr>
          </a:p>
          <a:p>
            <a:pPr algn="just"/>
            <a:endParaRPr lang="pt-BR" sz="1000" dirty="0">
              <a:latin typeface="Arial" pitchFamily="34" charset="0"/>
              <a:cs typeface="Arial" pitchFamily="34" charset="0"/>
            </a:endParaRPr>
          </a:p>
          <a:p>
            <a:pPr algn="just"/>
            <a:r>
              <a:rPr lang="pt-BR" sz="1200" dirty="0">
                <a:latin typeface="Arial" pitchFamily="34" charset="0"/>
                <a:cs typeface="Arial" pitchFamily="34" charset="0"/>
              </a:rPr>
              <a:t>São as ações:</a:t>
            </a:r>
          </a:p>
          <a:p>
            <a:pPr algn="just"/>
            <a:endParaRPr lang="pt-BR" sz="1200" dirty="0">
              <a:latin typeface="Arial" pitchFamily="34" charset="0"/>
              <a:cs typeface="Arial" pitchFamily="34" charset="0"/>
            </a:endParaRPr>
          </a:p>
          <a:p>
            <a:pPr marL="1130300" indent="-228600" algn="just"/>
            <a:r>
              <a:rPr lang="pt-BR" sz="1200" dirty="0">
                <a:latin typeface="Arial" pitchFamily="34" charset="0"/>
                <a:cs typeface="Arial" pitchFamily="34" charset="0"/>
              </a:rPr>
              <a:t>1. Impressão de cartilhas para arquitetos e Lojistas;</a:t>
            </a:r>
          </a:p>
          <a:p>
            <a:pPr marL="1130300" indent="-228600" algn="just">
              <a:buAutoNum type="arabicPeriod"/>
            </a:pPr>
            <a:endParaRPr lang="pt-BR" sz="1200" dirty="0">
              <a:latin typeface="Arial" pitchFamily="34" charset="0"/>
              <a:cs typeface="Arial" pitchFamily="34" charset="0"/>
            </a:endParaRPr>
          </a:p>
          <a:p>
            <a:pPr marL="901700" algn="just"/>
            <a:r>
              <a:rPr lang="pt-BR" sz="1200" dirty="0">
                <a:latin typeface="Arial" pitchFamily="34" charset="0"/>
                <a:cs typeface="Arial" pitchFamily="34" charset="0"/>
              </a:rPr>
              <a:t>2. Impressão do Código de ética e disciplina para arquitetos e estudantes;</a:t>
            </a:r>
          </a:p>
          <a:p>
            <a:pPr marL="901700" algn="just"/>
            <a:endParaRPr lang="pt-BR" sz="1200" dirty="0">
              <a:latin typeface="Arial" pitchFamily="34" charset="0"/>
              <a:cs typeface="Arial" pitchFamily="34" charset="0"/>
            </a:endParaRPr>
          </a:p>
          <a:p>
            <a:pPr marL="901700" algn="just"/>
            <a:r>
              <a:rPr lang="pt-BR" sz="1200" dirty="0">
                <a:latin typeface="Arial" pitchFamily="34" charset="0"/>
                <a:cs typeface="Arial" pitchFamily="34" charset="0"/>
              </a:rPr>
              <a:t>3. Realização de evento, para entrega da cartilha par arquitetos e lojistas;</a:t>
            </a:r>
          </a:p>
          <a:p>
            <a:pPr marL="901700" algn="just"/>
            <a:endParaRPr lang="pt-BR" sz="1200" dirty="0">
              <a:latin typeface="Arial" pitchFamily="34" charset="0"/>
              <a:cs typeface="Arial" pitchFamily="34" charset="0"/>
            </a:endParaRPr>
          </a:p>
          <a:p>
            <a:pPr marL="901700" algn="just"/>
            <a:r>
              <a:rPr lang="pt-BR" sz="1200" dirty="0">
                <a:latin typeface="Arial" pitchFamily="34" charset="0"/>
                <a:cs typeface="Arial" pitchFamily="34" charset="0"/>
              </a:rPr>
              <a:t>4. Apresentação do selo do CAU/Al par as lojas que se adequarem a cartilha</a:t>
            </a:r>
            <a:r>
              <a:rPr lang="pt-BR" sz="1000" dirty="0">
                <a:latin typeface="Arial" pitchFamily="34" charset="0"/>
                <a:cs typeface="Arial" pitchFamily="34" charset="0"/>
              </a:rPr>
              <a:t>.</a:t>
            </a:r>
          </a:p>
          <a:p>
            <a:pPr algn="just"/>
            <a:endParaRPr lang="pt-BR" sz="1000" dirty="0">
              <a:latin typeface="Arial" pitchFamily="34" charset="0"/>
              <a:cs typeface="Arial" pitchFamily="34" charset="0"/>
            </a:endParaRPr>
          </a:p>
          <a:p>
            <a:pPr algn="just"/>
            <a:endParaRPr lang="pt-BR" sz="1000" dirty="0">
              <a:latin typeface="Arial"/>
              <a:cs typeface="Arial"/>
            </a:endParaRPr>
          </a:p>
          <a:p>
            <a:endParaRPr lang="pt-BR" sz="1200" dirty="0">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xmlns="" id="{955408AD-B14C-4A25-BC8E-939A5BEB29D5}"/>
              </a:ext>
            </a:extLst>
          </p:cNvPr>
          <p:cNvPicPr>
            <a:picLocks noChangeAspect="1"/>
          </p:cNvPicPr>
          <p:nvPr/>
        </p:nvPicPr>
        <p:blipFill rotWithShape="1">
          <a:blip r:embed="rId3" cstate="print"/>
          <a:srcRect l="34599" t="47924" r="56769" b="35724"/>
          <a:stretch/>
        </p:blipFill>
        <p:spPr>
          <a:xfrm>
            <a:off x="471473" y="927406"/>
            <a:ext cx="913684" cy="1121434"/>
          </a:xfrm>
          <a:prstGeom prst="rect">
            <a:avLst/>
          </a:prstGeom>
        </p:spPr>
      </p:pic>
      <p:sp>
        <p:nvSpPr>
          <p:cNvPr id="8" name="Título 4">
            <a:extLst>
              <a:ext uri="{FF2B5EF4-FFF2-40B4-BE49-F238E27FC236}">
                <a16:creationId xmlns:a16="http://schemas.microsoft.com/office/drawing/2014/main" xmlns="" id="{A0579480-F087-4A09-8224-AB412D6307AE}"/>
              </a:ext>
            </a:extLst>
          </p:cNvPr>
          <p:cNvSpPr txBox="1">
            <a:spLocks/>
          </p:cNvSpPr>
          <p:nvPr/>
        </p:nvSpPr>
        <p:spPr>
          <a:xfrm>
            <a:off x="1308139" y="995041"/>
            <a:ext cx="4390988" cy="9861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200" b="1" dirty="0">
                <a:solidFill>
                  <a:schemeClr val="bg1">
                    <a:lumMod val="50000"/>
                  </a:schemeClr>
                </a:solidFill>
                <a:latin typeface="Arial" panose="020B0604020202020204" pitchFamily="34" charset="0"/>
                <a:cs typeface="Arial" panose="020B0604020202020204" pitchFamily="34" charset="0"/>
              </a:rPr>
              <a:t>OBJETIVO ESTRATÉGICO</a:t>
            </a:r>
          </a:p>
          <a:p>
            <a:r>
              <a:rPr lang="pt-BR" sz="1200" b="1" dirty="0">
                <a:solidFill>
                  <a:schemeClr val="bg1">
                    <a:lumMod val="50000"/>
                  </a:schemeClr>
                </a:solidFill>
                <a:latin typeface="Arial" panose="020B0604020202020204" pitchFamily="34" charset="0"/>
                <a:cs typeface="Arial" panose="020B0604020202020204" pitchFamily="34" charset="0"/>
              </a:rPr>
              <a:t>Promover o </a:t>
            </a:r>
            <a:r>
              <a:rPr lang="pt-BR" sz="1400" b="1" dirty="0">
                <a:solidFill>
                  <a:schemeClr val="accent5">
                    <a:lumMod val="75000"/>
                  </a:schemeClr>
                </a:solidFill>
                <a:latin typeface="Arial" panose="020B0604020202020204" pitchFamily="34" charset="0"/>
                <a:cs typeface="Arial" panose="020B0604020202020204" pitchFamily="34" charset="0"/>
              </a:rPr>
              <a:t>Exercício Ético e Qualificado </a:t>
            </a:r>
            <a:r>
              <a:rPr lang="pt-BR" sz="1200" b="1" dirty="0">
                <a:solidFill>
                  <a:schemeClr val="bg1">
                    <a:lumMod val="50000"/>
                  </a:schemeClr>
                </a:solidFill>
                <a:latin typeface="Arial" panose="020B0604020202020204" pitchFamily="34" charset="0"/>
                <a:cs typeface="Arial" panose="020B0604020202020204" pitchFamily="34" charset="0"/>
              </a:rPr>
              <a:t>da profissão</a:t>
            </a:r>
            <a:endParaRPr lang="pt-BR" sz="1200" b="1" dirty="0">
              <a:solidFill>
                <a:srgbClr val="026F74"/>
              </a:solidFill>
              <a:latin typeface="Arial" panose="020B0604020202020204" pitchFamily="34" charset="0"/>
              <a:cs typeface="Arial" panose="020B0604020202020204" pitchFamily="34" charset="0"/>
            </a:endParaRPr>
          </a:p>
        </p:txBody>
      </p:sp>
      <p:sp>
        <p:nvSpPr>
          <p:cNvPr id="10" name="objeto 7" descr="Retângulo bege">
            <a:extLst>
              <a:ext uri="{FF2B5EF4-FFF2-40B4-BE49-F238E27FC236}">
                <a16:creationId xmlns:a16="http://schemas.microsoft.com/office/drawing/2014/main" xmlns="" id="{1185C7A9-8E52-408E-B19E-E5A1EB33971B}"/>
              </a:ext>
            </a:extLst>
          </p:cNvPr>
          <p:cNvSpPr/>
          <p:nvPr/>
        </p:nvSpPr>
        <p:spPr bwMode="white">
          <a:xfrm flipV="1">
            <a:off x="0" y="610678"/>
            <a:ext cx="9906000" cy="1259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12" name="Espaço Reservado para Número de Slide 11"/>
          <p:cNvSpPr>
            <a:spLocks noGrp="1"/>
          </p:cNvSpPr>
          <p:nvPr>
            <p:ph type="sldNum" sz="quarter" idx="12"/>
          </p:nvPr>
        </p:nvSpPr>
        <p:spPr/>
        <p:txBody>
          <a:bodyPr/>
          <a:lstStyle/>
          <a:p>
            <a:pPr rtl="0"/>
            <a:fld id="{5A4A7955-6230-48B4-BD8B-A7C460F75945}" type="slidenum">
              <a:rPr lang="pt-BR" noProof="0" smtClean="0"/>
              <a:pPr rtl="0"/>
              <a:t>39</a:t>
            </a:fld>
            <a:endParaRPr lang="pt-BR" noProof="0"/>
          </a:p>
        </p:txBody>
      </p:sp>
    </p:spTree>
    <p:extLst>
      <p:ext uri="{BB962C8B-B14F-4D97-AF65-F5344CB8AC3E}">
        <p14:creationId xmlns:p14="http://schemas.microsoft.com/office/powerpoint/2010/main" xmlns="" val="1991776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19264" y="312120"/>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Mensagem do Presidente</a:t>
            </a:r>
          </a:p>
        </p:txBody>
      </p:sp>
      <p:sp>
        <p:nvSpPr>
          <p:cNvPr id="39" name="objeto 7" descr="Retângulo bege">
            <a:extLst>
              <a:ext uri="{FF2B5EF4-FFF2-40B4-BE49-F238E27FC236}">
                <a16:creationId xmlns:a16="http://schemas.microsoft.com/office/drawing/2014/main" xmlns="" id="{1185C7A9-8E52-408E-B19E-E5A1EB33971B}"/>
              </a:ext>
            </a:extLst>
          </p:cNvPr>
          <p:cNvSpPr/>
          <p:nvPr/>
        </p:nvSpPr>
        <p:spPr bwMode="white">
          <a:xfrm flipV="1">
            <a:off x="0" y="850900"/>
            <a:ext cx="9906000" cy="95000"/>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a:solidFill>
                <a:schemeClr val="tx2">
                  <a:lumMod val="50000"/>
                </a:schemeClr>
              </a:solidFill>
            </a:endParaRPr>
          </a:p>
        </p:txBody>
      </p:sp>
      <p:sp>
        <p:nvSpPr>
          <p:cNvPr id="8" name="Retângulo 7">
            <a:extLst>
              <a:ext uri="{FF2B5EF4-FFF2-40B4-BE49-F238E27FC236}">
                <a16:creationId xmlns:a16="http://schemas.microsoft.com/office/drawing/2014/main" xmlns="" id="{8B7EFE80-D665-42DE-8061-C92A5B989DE9}"/>
              </a:ext>
            </a:extLst>
          </p:cNvPr>
          <p:cNvSpPr/>
          <p:nvPr/>
        </p:nvSpPr>
        <p:spPr>
          <a:xfrm>
            <a:off x="519264" y="1529162"/>
            <a:ext cx="8681485" cy="5339923"/>
          </a:xfrm>
          <a:prstGeom prst="rect">
            <a:avLst/>
          </a:prstGeom>
          <a:noFill/>
        </p:spPr>
        <p:txBody>
          <a:bodyPr wrap="square" anchor="t">
            <a:spAutoFit/>
          </a:bodyPr>
          <a:lstStyle/>
          <a:p>
            <a:pPr algn="just"/>
            <a:r>
              <a:rPr lang="pt-BR" sz="1100" b="1" dirty="0">
                <a:latin typeface="Arial"/>
                <a:cs typeface="Arial"/>
              </a:rPr>
              <a:t> </a:t>
            </a:r>
            <a:r>
              <a:rPr lang="pt-BR" sz="1100" dirty="0">
                <a:latin typeface="Arial"/>
                <a:ea typeface="+mn-lt"/>
                <a:cs typeface="Arial"/>
              </a:rPr>
              <a:t>O ano de 2019 foi um ano de muitas realizações, um grande passo foi dado para aproximar o CAU da população. Demos continuidade nas boas práticas que o CAU/AL já desenvolvia, reforçando nosso compromisso com os resultados. </a:t>
            </a:r>
          </a:p>
          <a:p>
            <a:pPr algn="just"/>
            <a:endParaRPr lang="pt-BR" sz="1100" dirty="0">
              <a:latin typeface="Arial"/>
              <a:cs typeface="Arial"/>
            </a:endParaRPr>
          </a:p>
          <a:p>
            <a:pPr algn="just"/>
            <a:r>
              <a:rPr lang="pt-BR" sz="1100" dirty="0">
                <a:latin typeface="Arial"/>
                <a:ea typeface="+mn-lt"/>
                <a:cs typeface="Arial"/>
              </a:rPr>
              <a:t>Tivemos grandes conquistas, sendo 2019 um ano Premiado, tendo o CAU/AL participado de forma direta em projetos para atender a população através do seu projeto ATHIS.  Através do projeto ATHIS, com referência ao objetivo estratégico "Fomentar o acesso da sociedade à Arquitetura e Urbanismo", foi realizado parcerias com instituições importantes que ajudam, também, a consolidar a imagem do nosso Conselho. Foram elas:</a:t>
            </a:r>
            <a:endParaRPr lang="pt-BR" sz="1100" dirty="0">
              <a:latin typeface="Arial"/>
              <a:cs typeface="Arial"/>
            </a:endParaRPr>
          </a:p>
          <a:p>
            <a:pPr algn="just"/>
            <a:endParaRPr lang="pt-BR" sz="1100" dirty="0">
              <a:latin typeface="Arial"/>
              <a:cs typeface="Arial"/>
            </a:endParaRPr>
          </a:p>
          <a:p>
            <a:pPr algn="just"/>
            <a:r>
              <a:rPr lang="pt-BR" sz="1100" dirty="0">
                <a:latin typeface="Arial"/>
                <a:ea typeface="+mn-lt"/>
                <a:cs typeface="Arial"/>
              </a:rPr>
              <a:t>1º) Programa Vida Nova nas Grotas - Governo do Estado de Alagoas e ONU HABITAT: Em setembro de 2018, o CAUAL  assinou um Memorando de Entendimento (</a:t>
            </a:r>
            <a:r>
              <a:rPr lang="pt-BR" sz="1100" dirty="0" err="1">
                <a:latin typeface="Arial"/>
                <a:ea typeface="+mn-lt"/>
                <a:cs typeface="Arial"/>
              </a:rPr>
              <a:t>MoU</a:t>
            </a:r>
            <a:r>
              <a:rPr lang="pt-BR" sz="1100" dirty="0">
                <a:latin typeface="Arial"/>
                <a:ea typeface="+mn-lt"/>
                <a:cs typeface="Arial"/>
              </a:rPr>
              <a:t>) tripartite com o Governo do Estado de Alagoas e o </a:t>
            </a:r>
            <a:r>
              <a:rPr lang="pt-BR" sz="1100" dirty="0" err="1">
                <a:latin typeface="Arial"/>
                <a:ea typeface="+mn-lt"/>
                <a:cs typeface="Arial"/>
              </a:rPr>
              <a:t>ONU-Habitat</a:t>
            </a:r>
            <a:r>
              <a:rPr lang="pt-BR" sz="1100" dirty="0">
                <a:latin typeface="Arial"/>
                <a:ea typeface="+mn-lt"/>
                <a:cs typeface="Arial"/>
              </a:rPr>
              <a:t>, com o objetivo de compartilhar conhecimentos, técnicas e metodologias para implantação de projetos de urbanização e prevenção de assentamentos precários a partir do acesso à moradia adequada e digna, por meio da prestação de assistência técnica para habitação de interesse social. O </a:t>
            </a:r>
            <a:r>
              <a:rPr lang="pt-BR" sz="1100" dirty="0" err="1">
                <a:latin typeface="Arial"/>
                <a:ea typeface="+mn-lt"/>
                <a:cs typeface="Arial"/>
              </a:rPr>
              <a:t>MoU</a:t>
            </a:r>
            <a:r>
              <a:rPr lang="pt-BR" sz="1100" dirty="0">
                <a:latin typeface="Arial"/>
                <a:ea typeface="+mn-lt"/>
                <a:cs typeface="Arial"/>
              </a:rPr>
              <a:t> tem como objetivo três eixos:</a:t>
            </a:r>
            <a:endParaRPr lang="pt-BR" sz="1100" dirty="0">
              <a:latin typeface="Arial"/>
              <a:cs typeface="Arial"/>
            </a:endParaRPr>
          </a:p>
          <a:p>
            <a:pPr algn="just"/>
            <a:r>
              <a:rPr lang="en-US" sz="1100" dirty="0">
                <a:latin typeface="Arial"/>
                <a:cs typeface="Arial"/>
              </a:rPr>
              <a:t/>
            </a:r>
            <a:br>
              <a:rPr lang="en-US" sz="1100" dirty="0">
                <a:latin typeface="Arial"/>
                <a:cs typeface="Arial"/>
              </a:rPr>
            </a:br>
            <a:r>
              <a:rPr lang="pt-BR" sz="1100" dirty="0">
                <a:latin typeface="Arial"/>
                <a:ea typeface="+mn-lt"/>
                <a:cs typeface="Arial"/>
              </a:rPr>
              <a:t>A) Compartilhamento de conhecimentos, técnicas e metodologias sobre projetos de urbanização e prevenção de assentamentos precários;</a:t>
            </a:r>
            <a:endParaRPr lang="pt-BR" sz="1100" dirty="0">
              <a:latin typeface="Arial"/>
              <a:cs typeface="Arial"/>
            </a:endParaRPr>
          </a:p>
          <a:p>
            <a:pPr algn="just"/>
            <a:r>
              <a:rPr lang="en-US" sz="1100" dirty="0">
                <a:latin typeface="Arial"/>
                <a:cs typeface="Arial"/>
              </a:rPr>
              <a:t/>
            </a:r>
            <a:br>
              <a:rPr lang="en-US" sz="1100" dirty="0">
                <a:latin typeface="Arial"/>
                <a:cs typeface="Arial"/>
              </a:rPr>
            </a:br>
            <a:r>
              <a:rPr lang="pt-BR" sz="1100" dirty="0">
                <a:latin typeface="Arial"/>
                <a:ea typeface="+mn-lt"/>
                <a:cs typeface="Arial"/>
              </a:rPr>
              <a:t>B) Apoio aos projetos de assistência técnica visando o acesso à moradia adequada e digna, por meio da prestação de Assistência Técnica a Habitação de Interesse Social (ATHIS);</a:t>
            </a:r>
            <a:endParaRPr lang="pt-BR" sz="1100" dirty="0">
              <a:latin typeface="Arial"/>
              <a:cs typeface="Arial"/>
            </a:endParaRPr>
          </a:p>
          <a:p>
            <a:pPr algn="just"/>
            <a:endParaRPr lang="pt-BR" sz="1100" dirty="0">
              <a:latin typeface="Arial"/>
              <a:cs typeface="Arial"/>
            </a:endParaRPr>
          </a:p>
          <a:p>
            <a:pPr algn="just"/>
            <a:r>
              <a:rPr lang="pt-BR" sz="1100" dirty="0">
                <a:latin typeface="Arial"/>
                <a:ea typeface="+mn-lt"/>
                <a:cs typeface="Arial"/>
              </a:rPr>
              <a:t>C) Capacitação sobre dados, instrumentos e metodologias voltados ao desenvolvimento urbano sustentável.</a:t>
            </a:r>
          </a:p>
          <a:p>
            <a:pPr algn="just"/>
            <a:endParaRPr lang="pt-BR" sz="1100" dirty="0">
              <a:latin typeface="Arial"/>
              <a:cs typeface="Arial"/>
            </a:endParaRPr>
          </a:p>
          <a:p>
            <a:pPr algn="just"/>
            <a:r>
              <a:rPr lang="pt-BR" sz="1100" dirty="0">
                <a:latin typeface="Arial"/>
                <a:ea typeface="+mn-lt"/>
                <a:cs typeface="Arial"/>
              </a:rPr>
              <a:t>O Programa Vida Nova nas Grotas é uma plataforma do Governo de Alagoas de ações para a promoção do desenvolvimento das grotas de Maceió. O seu principal objetivo consiste em realizar intervenções nas grotas ocupadas da cidade, de modo a melhorar a qualidade habitacional de seus moradores. O CAU/AL, por meio do </a:t>
            </a:r>
            <a:r>
              <a:rPr lang="pt-BR" sz="1100" dirty="0" err="1">
                <a:latin typeface="Arial"/>
                <a:ea typeface="+mn-lt"/>
                <a:cs typeface="Arial"/>
              </a:rPr>
              <a:t>MoU</a:t>
            </a:r>
            <a:r>
              <a:rPr lang="pt-BR" sz="1100" dirty="0">
                <a:latin typeface="Arial"/>
                <a:ea typeface="+mn-lt"/>
                <a:cs typeface="Arial"/>
              </a:rPr>
              <a:t> se inseriu no processo, contratando 04 arquitetos via edital público para elaboração dos projetos. Em 2019, através deste esforço conjunto das instituições, foi possível atender 78 casas nas Grotas da Bananeira e Canaã, representando 312 pessoas assistidas e um investimento direto em melhorias físicas de 507 mil Reais. </a:t>
            </a:r>
          </a:p>
          <a:p>
            <a:pPr algn="just"/>
            <a:endParaRPr lang="pt-BR" sz="1100" dirty="0">
              <a:latin typeface="Arial"/>
              <a:cs typeface="Arial"/>
            </a:endParaRPr>
          </a:p>
          <a:p>
            <a:pPr algn="just"/>
            <a:r>
              <a:rPr lang="pt-BR" sz="1100" dirty="0">
                <a:latin typeface="Arial"/>
                <a:ea typeface="+mn-lt"/>
                <a:cs typeface="Arial"/>
              </a:rPr>
              <a:t>Esta ação venceu a categoria “Uso de dados para o ciclo de políticas públicas”, na sexta edição do concurso “</a:t>
            </a:r>
            <a:r>
              <a:rPr lang="pt-BR" sz="1100" dirty="0" err="1">
                <a:latin typeface="Arial"/>
                <a:ea typeface="+mn-lt"/>
                <a:cs typeface="Arial"/>
              </a:rPr>
              <a:t>Gobernarte</a:t>
            </a:r>
            <a:r>
              <a:rPr lang="pt-BR" sz="1100" dirty="0">
                <a:latin typeface="Arial"/>
                <a:ea typeface="+mn-lt"/>
                <a:cs typeface="Arial"/>
              </a:rPr>
              <a:t> 2019 - Prêmio Eduardo Campos” do Banco Interamericano de Desenvolvimento (BID) identificou quatro ideias inovadoras para o uso de dados e serviços ao cidadão.</a:t>
            </a:r>
            <a:endParaRPr lang="pt-BR" sz="1100" dirty="0">
              <a:latin typeface="Arial"/>
              <a:cs typeface="Arial"/>
            </a:endParaRPr>
          </a:p>
        </p:txBody>
      </p:sp>
      <p:sp>
        <p:nvSpPr>
          <p:cNvPr id="6" name="Espaço Reservado para Número de Slide 5"/>
          <p:cNvSpPr>
            <a:spLocks noGrp="1"/>
          </p:cNvSpPr>
          <p:nvPr>
            <p:ph type="sldNum" sz="quarter" idx="12"/>
          </p:nvPr>
        </p:nvSpPr>
        <p:spPr/>
        <p:txBody>
          <a:bodyPr/>
          <a:lstStyle/>
          <a:p>
            <a:pPr rtl="0"/>
            <a:fld id="{5A4A7955-6230-48B4-BD8B-A7C460F75945}" type="slidenum">
              <a:rPr lang="pt-BR" noProof="0" smtClean="0"/>
              <a:pPr rtl="0"/>
              <a:t>4</a:t>
            </a:fld>
            <a:endParaRPr lang="pt-BR" noProof="0"/>
          </a:p>
        </p:txBody>
      </p:sp>
    </p:spTree>
    <p:extLst>
      <p:ext uri="{BB962C8B-B14F-4D97-AF65-F5344CB8AC3E}">
        <p14:creationId xmlns:p14="http://schemas.microsoft.com/office/powerpoint/2010/main" xmlns="" val="10341640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1955800" y="4572000"/>
            <a:ext cx="533400" cy="369332"/>
          </a:xfrm>
          <a:prstGeom prst="rect">
            <a:avLst/>
          </a:prstGeom>
          <a:noFill/>
        </p:spPr>
        <p:txBody>
          <a:bodyPr wrap="square" rtlCol="0">
            <a:spAutoFit/>
          </a:bodyPr>
          <a:lstStyle/>
          <a:p>
            <a:r>
              <a:rPr lang="pt-BR" dirty="0">
                <a:latin typeface="Arial" pitchFamily="34" charset="0"/>
                <a:cs typeface="Arial" pitchFamily="34" charset="0"/>
              </a:rPr>
              <a:t>2</a:t>
            </a:r>
          </a:p>
        </p:txBody>
      </p:sp>
      <p:sp>
        <p:nvSpPr>
          <p:cNvPr id="12" name="CaixaDeTexto 11"/>
          <p:cNvSpPr txBox="1"/>
          <p:nvPr/>
        </p:nvSpPr>
        <p:spPr>
          <a:xfrm>
            <a:off x="3200400" y="4546600"/>
            <a:ext cx="533400" cy="369332"/>
          </a:xfrm>
          <a:prstGeom prst="rect">
            <a:avLst/>
          </a:prstGeom>
          <a:noFill/>
        </p:spPr>
        <p:txBody>
          <a:bodyPr wrap="square" rtlCol="0">
            <a:spAutoFit/>
          </a:bodyPr>
          <a:lstStyle/>
          <a:p>
            <a:r>
              <a:rPr lang="pt-BR" dirty="0">
                <a:latin typeface="Arial" pitchFamily="34" charset="0"/>
                <a:cs typeface="Arial" pitchFamily="34" charset="0"/>
              </a:rPr>
              <a:t>2</a:t>
            </a:r>
          </a:p>
        </p:txBody>
      </p:sp>
      <p:sp>
        <p:nvSpPr>
          <p:cNvPr id="14" name="CaixaDeTexto 13"/>
          <p:cNvSpPr txBox="1"/>
          <p:nvPr/>
        </p:nvSpPr>
        <p:spPr>
          <a:xfrm>
            <a:off x="7297059" y="6019800"/>
            <a:ext cx="533400" cy="369332"/>
          </a:xfrm>
          <a:prstGeom prst="rect">
            <a:avLst/>
          </a:prstGeom>
          <a:noFill/>
        </p:spPr>
        <p:txBody>
          <a:bodyPr wrap="square" rtlCol="0">
            <a:spAutoFit/>
          </a:bodyPr>
          <a:lstStyle/>
          <a:p>
            <a:r>
              <a:rPr lang="pt-BR" dirty="0">
                <a:latin typeface="Arial" pitchFamily="34" charset="0"/>
                <a:cs typeface="Arial" pitchFamily="34" charset="0"/>
              </a:rPr>
              <a:t>1</a:t>
            </a:r>
          </a:p>
        </p:txBody>
      </p:sp>
      <p:sp>
        <p:nvSpPr>
          <p:cNvPr id="17" name="Título 4">
            <a:extLst>
              <a:ext uri="{FF2B5EF4-FFF2-40B4-BE49-F238E27FC236}">
                <a16:creationId xmlns:a16="http://schemas.microsoft.com/office/drawing/2014/main" xmlns="" id="{16372197-24F4-4A72-8A24-3C3986A14DAE}"/>
              </a:ext>
            </a:extLst>
          </p:cNvPr>
          <p:cNvSpPr>
            <a:spLocks noGrp="1"/>
          </p:cNvSpPr>
          <p:nvPr>
            <p:ph type="title"/>
          </p:nvPr>
        </p:nvSpPr>
        <p:spPr>
          <a:xfrm>
            <a:off x="538289" y="38923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Resultados</a:t>
            </a:r>
          </a:p>
        </p:txBody>
      </p:sp>
      <p:sp>
        <p:nvSpPr>
          <p:cNvPr id="18"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5132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19" name="Retângulo 18">
            <a:extLst>
              <a:ext uri="{FF2B5EF4-FFF2-40B4-BE49-F238E27FC236}">
                <a16:creationId xmlns:a16="http://schemas.microsoft.com/office/drawing/2014/main" xmlns="" id="{FFCA3FCF-5904-492E-A1E5-893F75666C8C}"/>
              </a:ext>
            </a:extLst>
          </p:cNvPr>
          <p:cNvSpPr/>
          <p:nvPr/>
        </p:nvSpPr>
        <p:spPr>
          <a:xfrm>
            <a:off x="5880981" y="5427644"/>
            <a:ext cx="2604411" cy="922353"/>
          </a:xfrm>
          <a:prstGeom prst="rect">
            <a:avLst/>
          </a:prstGeom>
          <a:solidFill>
            <a:srgbClr val="01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200" b="1" dirty="0">
                <a:latin typeface="Arial" pitchFamily="34" charset="0"/>
                <a:cs typeface="Arial" pitchFamily="34" charset="0"/>
              </a:rPr>
              <a:t>Impressão de 1.000 cartilhas para arquitetos e Lojistas.</a:t>
            </a:r>
          </a:p>
        </p:txBody>
      </p:sp>
      <p:sp>
        <p:nvSpPr>
          <p:cNvPr id="20" name="Retângulo 19">
            <a:extLst>
              <a:ext uri="{FF2B5EF4-FFF2-40B4-BE49-F238E27FC236}">
                <a16:creationId xmlns:a16="http://schemas.microsoft.com/office/drawing/2014/main" xmlns="" id="{E6E93418-4E5D-48F1-B281-6EA5E2D30F4E}"/>
              </a:ext>
            </a:extLst>
          </p:cNvPr>
          <p:cNvSpPr/>
          <p:nvPr/>
        </p:nvSpPr>
        <p:spPr>
          <a:xfrm>
            <a:off x="5869756" y="3725844"/>
            <a:ext cx="2604411" cy="922353"/>
          </a:xfrm>
          <a:prstGeom prst="rect">
            <a:avLst/>
          </a:prstGeom>
          <a:solidFill>
            <a:srgbClr val="01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200" b="1" dirty="0">
                <a:latin typeface="Arial" pitchFamily="34" charset="0"/>
                <a:cs typeface="Arial" pitchFamily="34" charset="0"/>
              </a:rPr>
              <a:t>Impressão de 1. 000Código de ética e disciplina para arquitetos e estudantes.</a:t>
            </a:r>
          </a:p>
        </p:txBody>
      </p:sp>
      <p:sp>
        <p:nvSpPr>
          <p:cNvPr id="21" name="Retângulo 20">
            <a:extLst>
              <a:ext uri="{FF2B5EF4-FFF2-40B4-BE49-F238E27FC236}">
                <a16:creationId xmlns:a16="http://schemas.microsoft.com/office/drawing/2014/main" xmlns="" id="{27410C44-4156-46C8-8183-F6CA9F178292}"/>
              </a:ext>
            </a:extLst>
          </p:cNvPr>
          <p:cNvSpPr/>
          <p:nvPr/>
        </p:nvSpPr>
        <p:spPr>
          <a:xfrm>
            <a:off x="1828800" y="4191831"/>
            <a:ext cx="2350833" cy="922353"/>
          </a:xfrm>
          <a:prstGeom prst="rect">
            <a:avLst/>
          </a:prstGeom>
          <a:solidFill>
            <a:srgbClr val="01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200" b="1" dirty="0">
                <a:latin typeface="Arial" pitchFamily="34" charset="0"/>
                <a:cs typeface="Arial" pitchFamily="34" charset="0"/>
              </a:rPr>
              <a:t>Apresentação do selo do CAU/Al par as lojas que se adequarem a cartilha.</a:t>
            </a:r>
          </a:p>
        </p:txBody>
      </p:sp>
      <p:sp>
        <p:nvSpPr>
          <p:cNvPr id="22" name="Oval 5">
            <a:extLst>
              <a:ext uri="{FF2B5EF4-FFF2-40B4-BE49-F238E27FC236}">
                <a16:creationId xmlns:a16="http://schemas.microsoft.com/office/drawing/2014/main" xmlns="" id="{1E067457-2653-4947-8F8E-31EE56917D1B}"/>
              </a:ext>
              <a:ext uri="{C183D7F6-B498-43B3-948B-1728B52AA6E4}">
                <adec:decorative xmlns:adec="http://schemas.microsoft.com/office/drawing/2017/decorative" xmlns="" val="1"/>
              </a:ext>
            </a:extLst>
          </p:cNvPr>
          <p:cNvSpPr/>
          <p:nvPr/>
        </p:nvSpPr>
        <p:spPr>
          <a:xfrm>
            <a:off x="2663411" y="3925826"/>
            <a:ext cx="469907" cy="329914"/>
          </a:xfrm>
          <a:prstGeom prst="ellipse">
            <a:avLst/>
          </a:prstGeom>
          <a:solidFill>
            <a:srgbClr val="AACBD1"/>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400" dirty="0">
              <a:latin typeface="Arial" pitchFamily="34" charset="0"/>
              <a:cs typeface="Arial" pitchFamily="34" charset="0"/>
            </a:endParaRPr>
          </a:p>
        </p:txBody>
      </p:sp>
      <p:pic>
        <p:nvPicPr>
          <p:cNvPr id="23" name="Gráfico 33" descr="Alvo">
            <a:extLst>
              <a:ext uri="{FF2B5EF4-FFF2-40B4-BE49-F238E27FC236}">
                <a16:creationId xmlns:a16="http://schemas.microsoft.com/office/drawing/2014/main" xmlns="" id="{C72C6D56-7E00-4E5E-9038-9007B8A77671}"/>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2670053" y="3943469"/>
            <a:ext cx="449374" cy="326002"/>
          </a:xfrm>
          <a:prstGeom prst="rect">
            <a:avLst/>
          </a:prstGeom>
        </p:spPr>
      </p:pic>
      <p:sp>
        <p:nvSpPr>
          <p:cNvPr id="24" name="Retângulo 23">
            <a:extLst>
              <a:ext uri="{FF2B5EF4-FFF2-40B4-BE49-F238E27FC236}">
                <a16:creationId xmlns:a16="http://schemas.microsoft.com/office/drawing/2014/main" xmlns="" id="{5A25D685-349A-4B0A-ABD0-4794FF2F5279}"/>
              </a:ext>
            </a:extLst>
          </p:cNvPr>
          <p:cNvSpPr/>
          <p:nvPr/>
        </p:nvSpPr>
        <p:spPr>
          <a:xfrm>
            <a:off x="1765300" y="1523017"/>
            <a:ext cx="2387511" cy="922353"/>
          </a:xfrm>
          <a:prstGeom prst="rect">
            <a:avLst/>
          </a:prstGeom>
          <a:solidFill>
            <a:srgbClr val="01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200" b="1" dirty="0">
                <a:latin typeface="Arial" pitchFamily="34" charset="0"/>
                <a:cs typeface="Arial" pitchFamily="34" charset="0"/>
              </a:rPr>
              <a:t>Concluir todos os processo éticos no ano corrente .</a:t>
            </a:r>
          </a:p>
        </p:txBody>
      </p:sp>
      <p:sp>
        <p:nvSpPr>
          <p:cNvPr id="25" name="Oval 5">
            <a:extLst>
              <a:ext uri="{FF2B5EF4-FFF2-40B4-BE49-F238E27FC236}">
                <a16:creationId xmlns:a16="http://schemas.microsoft.com/office/drawing/2014/main" xmlns="" id="{9A13CC9F-A48A-4242-B624-B82BB854F042}"/>
              </a:ext>
              <a:ext uri="{C183D7F6-B498-43B3-948B-1728B52AA6E4}">
                <adec:decorative xmlns:adec="http://schemas.microsoft.com/office/drawing/2017/decorative" xmlns="" val="1"/>
              </a:ext>
            </a:extLst>
          </p:cNvPr>
          <p:cNvSpPr/>
          <p:nvPr/>
        </p:nvSpPr>
        <p:spPr>
          <a:xfrm>
            <a:off x="2612380" y="1256173"/>
            <a:ext cx="469907" cy="329914"/>
          </a:xfrm>
          <a:prstGeom prst="ellipse">
            <a:avLst/>
          </a:prstGeom>
          <a:solidFill>
            <a:srgbClr val="AACBD1"/>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400" dirty="0">
              <a:latin typeface="Arial" pitchFamily="34" charset="0"/>
              <a:cs typeface="Arial" pitchFamily="34" charset="0"/>
            </a:endParaRPr>
          </a:p>
        </p:txBody>
      </p:sp>
      <p:pic>
        <p:nvPicPr>
          <p:cNvPr id="26" name="Gráfico 36" descr="Alvo">
            <a:extLst>
              <a:ext uri="{FF2B5EF4-FFF2-40B4-BE49-F238E27FC236}">
                <a16:creationId xmlns:a16="http://schemas.microsoft.com/office/drawing/2014/main" xmlns="" id="{48E504EF-78CA-4957-8974-D938099D63D7}"/>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2619022" y="1273816"/>
            <a:ext cx="449374" cy="326002"/>
          </a:xfrm>
          <a:prstGeom prst="rect">
            <a:avLst/>
          </a:prstGeom>
        </p:spPr>
      </p:pic>
      <p:sp>
        <p:nvSpPr>
          <p:cNvPr id="27" name="Retângulo 26">
            <a:extLst>
              <a:ext uri="{FF2B5EF4-FFF2-40B4-BE49-F238E27FC236}">
                <a16:creationId xmlns:a16="http://schemas.microsoft.com/office/drawing/2014/main" xmlns="" id="{E6E93418-4E5D-48F1-B281-6EA5E2D30F4E}"/>
              </a:ext>
            </a:extLst>
          </p:cNvPr>
          <p:cNvSpPr/>
          <p:nvPr/>
        </p:nvSpPr>
        <p:spPr>
          <a:xfrm>
            <a:off x="5768156" y="1537815"/>
            <a:ext cx="2604411" cy="922353"/>
          </a:xfrm>
          <a:prstGeom prst="rect">
            <a:avLst/>
          </a:prstGeom>
          <a:solidFill>
            <a:srgbClr val="01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200" b="1" dirty="0">
                <a:latin typeface="Arial" pitchFamily="34" charset="0"/>
                <a:cs typeface="Arial" pitchFamily="34" charset="0"/>
              </a:rPr>
              <a:t>Realização de evento, para entrega da cartilha par arquitetos e lojistas.</a:t>
            </a:r>
          </a:p>
        </p:txBody>
      </p:sp>
      <p:sp>
        <p:nvSpPr>
          <p:cNvPr id="28" name="Oval 5">
            <a:extLst>
              <a:ext uri="{FF2B5EF4-FFF2-40B4-BE49-F238E27FC236}">
                <a16:creationId xmlns:a16="http://schemas.microsoft.com/office/drawing/2014/main" xmlns="" id="{1E067457-2653-4947-8F8E-31EE56917D1B}"/>
              </a:ext>
              <a:ext uri="{C183D7F6-B498-43B3-948B-1728B52AA6E4}">
                <adec:decorative xmlns:adec="http://schemas.microsoft.com/office/drawing/2017/decorative" xmlns="" val="1"/>
              </a:ext>
            </a:extLst>
          </p:cNvPr>
          <p:cNvSpPr/>
          <p:nvPr/>
        </p:nvSpPr>
        <p:spPr>
          <a:xfrm>
            <a:off x="6881627" y="5224867"/>
            <a:ext cx="469907" cy="329914"/>
          </a:xfrm>
          <a:prstGeom prst="ellipse">
            <a:avLst/>
          </a:prstGeom>
          <a:solidFill>
            <a:srgbClr val="AACBD1"/>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400" dirty="0">
              <a:latin typeface="Arial" pitchFamily="34" charset="0"/>
              <a:cs typeface="Arial" pitchFamily="34" charset="0"/>
            </a:endParaRPr>
          </a:p>
        </p:txBody>
      </p:sp>
      <p:pic>
        <p:nvPicPr>
          <p:cNvPr id="29" name="Gráfico 33" descr="Alvo">
            <a:extLst>
              <a:ext uri="{FF2B5EF4-FFF2-40B4-BE49-F238E27FC236}">
                <a16:creationId xmlns:a16="http://schemas.microsoft.com/office/drawing/2014/main" xmlns="" id="{C72C6D56-7E00-4E5E-9038-9007B8A77671}"/>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6888269" y="5242510"/>
            <a:ext cx="449374" cy="326002"/>
          </a:xfrm>
          <a:prstGeom prst="rect">
            <a:avLst/>
          </a:prstGeom>
        </p:spPr>
      </p:pic>
      <p:sp>
        <p:nvSpPr>
          <p:cNvPr id="30" name="Oval 5">
            <a:extLst>
              <a:ext uri="{FF2B5EF4-FFF2-40B4-BE49-F238E27FC236}">
                <a16:creationId xmlns:a16="http://schemas.microsoft.com/office/drawing/2014/main" xmlns="" id="{9A13CC9F-A48A-4242-B624-B82BB854F042}"/>
              </a:ext>
              <a:ext uri="{C183D7F6-B498-43B3-948B-1728B52AA6E4}">
                <adec:decorative xmlns:adec="http://schemas.microsoft.com/office/drawing/2017/decorative" xmlns="" val="1"/>
              </a:ext>
            </a:extLst>
          </p:cNvPr>
          <p:cNvSpPr/>
          <p:nvPr/>
        </p:nvSpPr>
        <p:spPr>
          <a:xfrm>
            <a:off x="6899537" y="3520414"/>
            <a:ext cx="469907" cy="329914"/>
          </a:xfrm>
          <a:prstGeom prst="ellipse">
            <a:avLst/>
          </a:prstGeom>
          <a:solidFill>
            <a:srgbClr val="AACBD1"/>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400" dirty="0">
              <a:latin typeface="Arial" pitchFamily="34" charset="0"/>
              <a:cs typeface="Arial" pitchFamily="34" charset="0"/>
            </a:endParaRPr>
          </a:p>
        </p:txBody>
      </p:sp>
      <p:pic>
        <p:nvPicPr>
          <p:cNvPr id="31" name="Gráfico 36" descr="Alvo">
            <a:extLst>
              <a:ext uri="{FF2B5EF4-FFF2-40B4-BE49-F238E27FC236}">
                <a16:creationId xmlns:a16="http://schemas.microsoft.com/office/drawing/2014/main" xmlns="" id="{48E504EF-78CA-4957-8974-D938099D63D7}"/>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6906179" y="3538057"/>
            <a:ext cx="449374" cy="326002"/>
          </a:xfrm>
          <a:prstGeom prst="rect">
            <a:avLst/>
          </a:prstGeom>
        </p:spPr>
      </p:pic>
      <p:sp>
        <p:nvSpPr>
          <p:cNvPr id="32" name="Oval 5">
            <a:extLst>
              <a:ext uri="{FF2B5EF4-FFF2-40B4-BE49-F238E27FC236}">
                <a16:creationId xmlns:a16="http://schemas.microsoft.com/office/drawing/2014/main" xmlns="" id="{251FFC5B-A534-4CB4-9C5E-0996A16AA1C2}"/>
              </a:ext>
              <a:ext uri="{C183D7F6-B498-43B3-948B-1728B52AA6E4}">
                <adec:decorative xmlns:adec="http://schemas.microsoft.com/office/drawing/2017/decorative" xmlns="" val="1"/>
              </a:ext>
            </a:extLst>
          </p:cNvPr>
          <p:cNvSpPr/>
          <p:nvPr/>
        </p:nvSpPr>
        <p:spPr>
          <a:xfrm>
            <a:off x="6746805" y="1323314"/>
            <a:ext cx="469907" cy="329914"/>
          </a:xfrm>
          <a:prstGeom prst="ellipse">
            <a:avLst/>
          </a:prstGeom>
          <a:solidFill>
            <a:srgbClr val="AACBD1"/>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400" dirty="0">
              <a:latin typeface="Arial" pitchFamily="34" charset="0"/>
              <a:cs typeface="Arial" pitchFamily="34" charset="0"/>
            </a:endParaRPr>
          </a:p>
        </p:txBody>
      </p:sp>
      <p:pic>
        <p:nvPicPr>
          <p:cNvPr id="33" name="Gráfico 39" descr="Alvo">
            <a:extLst>
              <a:ext uri="{FF2B5EF4-FFF2-40B4-BE49-F238E27FC236}">
                <a16:creationId xmlns:a16="http://schemas.microsoft.com/office/drawing/2014/main" xmlns="" id="{7D2469DB-4AEE-42C1-85CF-1810A8916453}"/>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6753447" y="1340957"/>
            <a:ext cx="449374" cy="326002"/>
          </a:xfrm>
          <a:prstGeom prst="rect">
            <a:avLst/>
          </a:prstGeom>
        </p:spPr>
      </p:pic>
      <p:sp>
        <p:nvSpPr>
          <p:cNvPr id="34" name="CaixaDeTexto 33">
            <a:extLst>
              <a:ext uri="{FF2B5EF4-FFF2-40B4-BE49-F238E27FC236}">
                <a16:creationId xmlns:a16="http://schemas.microsoft.com/office/drawing/2014/main" xmlns="" id="{EB2AF909-3BDC-47EC-B16B-F7C6439802AA}"/>
              </a:ext>
            </a:extLst>
          </p:cNvPr>
          <p:cNvSpPr txBox="1"/>
          <p:nvPr/>
        </p:nvSpPr>
        <p:spPr>
          <a:xfrm>
            <a:off x="6676032" y="2452378"/>
            <a:ext cx="2001696" cy="553998"/>
          </a:xfrm>
          <a:prstGeom prst="rect">
            <a:avLst/>
          </a:prstGeom>
          <a:solidFill>
            <a:srgbClr val="FF0000"/>
          </a:solidFill>
        </p:spPr>
        <p:txBody>
          <a:bodyPr wrap="square" rtlCol="0">
            <a:spAutoFit/>
          </a:bodyPr>
          <a:lstStyle/>
          <a:p>
            <a:pPr algn="ctr"/>
            <a:r>
              <a:rPr lang="pt-BR" sz="1000" b="1" dirty="0">
                <a:solidFill>
                  <a:schemeClr val="bg1"/>
                </a:solidFill>
                <a:latin typeface="Arial" panose="020B0604020202020204" pitchFamily="34" charset="0"/>
                <a:cs typeface="Arial" panose="020B0604020202020204" pitchFamily="34" charset="0"/>
              </a:rPr>
              <a:t>INDICADOR 2</a:t>
            </a:r>
          </a:p>
          <a:p>
            <a:pPr algn="ctr"/>
            <a:r>
              <a:rPr lang="pt-BR" sz="1000" b="1" dirty="0">
                <a:solidFill>
                  <a:schemeClr val="tx2">
                    <a:lumMod val="50000"/>
                  </a:schemeClr>
                </a:solidFill>
                <a:latin typeface="Arial" panose="020B0604020202020204" pitchFamily="34" charset="0"/>
                <a:cs typeface="Arial" panose="020B0604020202020204" pitchFamily="34" charset="0"/>
              </a:rPr>
              <a:t>índice de adesão (%)</a:t>
            </a:r>
          </a:p>
          <a:p>
            <a:pPr algn="ctr"/>
            <a:r>
              <a:rPr lang="pt-BR" sz="1000" dirty="0">
                <a:solidFill>
                  <a:schemeClr val="bg1"/>
                </a:solidFill>
                <a:latin typeface="Arial" panose="020B0604020202020204" pitchFamily="34" charset="0"/>
                <a:cs typeface="Arial" panose="020B0604020202020204" pitchFamily="34" charset="0"/>
              </a:rPr>
              <a:t>Não realizado</a:t>
            </a:r>
          </a:p>
        </p:txBody>
      </p:sp>
      <p:sp>
        <p:nvSpPr>
          <p:cNvPr id="35" name="CaixaDeTexto 34">
            <a:extLst>
              <a:ext uri="{FF2B5EF4-FFF2-40B4-BE49-F238E27FC236}">
                <a16:creationId xmlns:a16="http://schemas.microsoft.com/office/drawing/2014/main" xmlns="" id="{EB2AF909-3BDC-47EC-B16B-F7C6439802AA}"/>
              </a:ext>
            </a:extLst>
          </p:cNvPr>
          <p:cNvSpPr txBox="1"/>
          <p:nvPr/>
        </p:nvSpPr>
        <p:spPr>
          <a:xfrm>
            <a:off x="6705061" y="4640407"/>
            <a:ext cx="2001696" cy="246221"/>
          </a:xfrm>
          <a:prstGeom prst="rect">
            <a:avLst/>
          </a:prstGeom>
          <a:solidFill>
            <a:srgbClr val="FF0000"/>
          </a:solidFill>
        </p:spPr>
        <p:txBody>
          <a:bodyPr wrap="square" rtlCol="0">
            <a:spAutoFit/>
          </a:bodyPr>
          <a:lstStyle/>
          <a:p>
            <a:pPr algn="just"/>
            <a:r>
              <a:rPr lang="pt-BR" sz="1000" dirty="0">
                <a:solidFill>
                  <a:schemeClr val="bg1"/>
                </a:solidFill>
                <a:latin typeface="Arial" panose="020B0604020202020204" pitchFamily="34" charset="0"/>
                <a:cs typeface="Arial" panose="020B0604020202020204" pitchFamily="34" charset="0"/>
              </a:rPr>
              <a:t>Não realizado</a:t>
            </a:r>
          </a:p>
        </p:txBody>
      </p:sp>
      <p:sp>
        <p:nvSpPr>
          <p:cNvPr id="36" name="CaixaDeTexto 35">
            <a:extLst>
              <a:ext uri="{FF2B5EF4-FFF2-40B4-BE49-F238E27FC236}">
                <a16:creationId xmlns:a16="http://schemas.microsoft.com/office/drawing/2014/main" xmlns="" id="{EB2AF909-3BDC-47EC-B16B-F7C6439802AA}"/>
              </a:ext>
            </a:extLst>
          </p:cNvPr>
          <p:cNvSpPr txBox="1"/>
          <p:nvPr/>
        </p:nvSpPr>
        <p:spPr>
          <a:xfrm>
            <a:off x="2499546" y="5108492"/>
            <a:ext cx="2001696" cy="553998"/>
          </a:xfrm>
          <a:prstGeom prst="rect">
            <a:avLst/>
          </a:prstGeom>
          <a:solidFill>
            <a:srgbClr val="FF0000"/>
          </a:solidFill>
        </p:spPr>
        <p:txBody>
          <a:bodyPr wrap="square" rtlCol="0">
            <a:spAutoFit/>
          </a:bodyPr>
          <a:lstStyle/>
          <a:p>
            <a:pPr algn="ctr"/>
            <a:r>
              <a:rPr lang="pt-BR" sz="1000" b="1" dirty="0">
                <a:solidFill>
                  <a:schemeClr val="bg1"/>
                </a:solidFill>
                <a:latin typeface="Arial" panose="020B0604020202020204" pitchFamily="34" charset="0"/>
                <a:cs typeface="Arial" panose="020B0604020202020204" pitchFamily="34" charset="0"/>
              </a:rPr>
              <a:t>INDICADOR 2</a:t>
            </a:r>
          </a:p>
          <a:p>
            <a:pPr algn="ctr"/>
            <a:r>
              <a:rPr lang="pt-BR" sz="1000" b="1" dirty="0">
                <a:solidFill>
                  <a:schemeClr val="tx2">
                    <a:lumMod val="50000"/>
                  </a:schemeClr>
                </a:solidFill>
                <a:latin typeface="Arial" panose="020B0604020202020204" pitchFamily="34" charset="0"/>
                <a:cs typeface="Arial" panose="020B0604020202020204" pitchFamily="34" charset="0"/>
              </a:rPr>
              <a:t>índice de adesão (%) </a:t>
            </a:r>
          </a:p>
          <a:p>
            <a:pPr algn="ctr"/>
            <a:r>
              <a:rPr lang="pt-BR" sz="1000" dirty="0">
                <a:solidFill>
                  <a:schemeClr val="bg1"/>
                </a:solidFill>
                <a:latin typeface="Arial" panose="020B0604020202020204" pitchFamily="34" charset="0"/>
                <a:cs typeface="Arial" panose="020B0604020202020204" pitchFamily="34" charset="0"/>
              </a:rPr>
              <a:t>Não realizado. </a:t>
            </a:r>
          </a:p>
        </p:txBody>
      </p:sp>
      <p:sp>
        <p:nvSpPr>
          <p:cNvPr id="37" name="CaixaDeTexto 36">
            <a:extLst>
              <a:ext uri="{FF2B5EF4-FFF2-40B4-BE49-F238E27FC236}">
                <a16:creationId xmlns:a16="http://schemas.microsoft.com/office/drawing/2014/main" xmlns="" id="{EB2AF909-3BDC-47EC-B16B-F7C6439802AA}"/>
              </a:ext>
            </a:extLst>
          </p:cNvPr>
          <p:cNvSpPr txBox="1"/>
          <p:nvPr/>
        </p:nvSpPr>
        <p:spPr>
          <a:xfrm>
            <a:off x="2312674" y="2443307"/>
            <a:ext cx="2001696" cy="1015663"/>
          </a:xfrm>
          <a:prstGeom prst="rect">
            <a:avLst/>
          </a:prstGeom>
          <a:solidFill>
            <a:schemeClr val="accent6">
              <a:lumMod val="60000"/>
              <a:lumOff val="40000"/>
            </a:schemeClr>
          </a:solidFill>
        </p:spPr>
        <p:txBody>
          <a:bodyPr wrap="square" rtlCol="0">
            <a:spAutoFit/>
          </a:bodyPr>
          <a:lstStyle/>
          <a:p>
            <a:pPr algn="ctr"/>
            <a:r>
              <a:rPr lang="pt-BR" sz="1000" b="1" dirty="0">
                <a:solidFill>
                  <a:schemeClr val="bg1"/>
                </a:solidFill>
                <a:latin typeface="Arial" panose="020B0604020202020204" pitchFamily="34" charset="0"/>
                <a:cs typeface="Arial" panose="020B0604020202020204" pitchFamily="34" charset="0"/>
              </a:rPr>
              <a:t>INDICADOR 1</a:t>
            </a:r>
          </a:p>
          <a:p>
            <a:pPr algn="ctr"/>
            <a:r>
              <a:rPr lang="pt-BR" sz="1000" b="1" dirty="0">
                <a:solidFill>
                  <a:schemeClr val="tx2">
                    <a:lumMod val="50000"/>
                  </a:schemeClr>
                </a:solidFill>
                <a:latin typeface="Arial" panose="020B0604020202020204" pitchFamily="34" charset="0"/>
                <a:cs typeface="Arial" panose="020B0604020202020204" pitchFamily="34" charset="0"/>
              </a:rPr>
              <a:t> índice de eficiência na conclusão de processos éticos (%)</a:t>
            </a:r>
          </a:p>
          <a:p>
            <a:pPr algn="just"/>
            <a:r>
              <a:rPr lang="pt-BR" sz="1000" dirty="0">
                <a:solidFill>
                  <a:schemeClr val="bg1"/>
                </a:solidFill>
                <a:latin typeface="Arial" panose="020B0604020202020204" pitchFamily="34" charset="0"/>
                <a:cs typeface="Arial" panose="020B0604020202020204" pitchFamily="34" charset="0"/>
              </a:rPr>
              <a:t>Meta atingida. De 05 processos, 04 foram concluídos.</a:t>
            </a:r>
          </a:p>
        </p:txBody>
      </p:sp>
      <p:sp>
        <p:nvSpPr>
          <p:cNvPr id="40" name="CaixaDeTexto 39">
            <a:extLst>
              <a:ext uri="{FF2B5EF4-FFF2-40B4-BE49-F238E27FC236}">
                <a16:creationId xmlns:a16="http://schemas.microsoft.com/office/drawing/2014/main" xmlns="" id="{EB2AF909-3BDC-47EC-B16B-F7C6439802AA}"/>
              </a:ext>
            </a:extLst>
          </p:cNvPr>
          <p:cNvSpPr txBox="1"/>
          <p:nvPr/>
        </p:nvSpPr>
        <p:spPr>
          <a:xfrm>
            <a:off x="6812104" y="6349464"/>
            <a:ext cx="2001696" cy="246221"/>
          </a:xfrm>
          <a:prstGeom prst="rect">
            <a:avLst/>
          </a:prstGeom>
          <a:solidFill>
            <a:srgbClr val="FF0000"/>
          </a:solidFill>
        </p:spPr>
        <p:txBody>
          <a:bodyPr wrap="square" rtlCol="0">
            <a:spAutoFit/>
          </a:bodyPr>
          <a:lstStyle/>
          <a:p>
            <a:pPr algn="just"/>
            <a:r>
              <a:rPr lang="pt-BR" sz="1000" dirty="0">
                <a:solidFill>
                  <a:schemeClr val="bg1"/>
                </a:solidFill>
                <a:latin typeface="Arial" panose="020B0604020202020204" pitchFamily="34" charset="0"/>
                <a:cs typeface="Arial" panose="020B0604020202020204" pitchFamily="34" charset="0"/>
              </a:rPr>
              <a:t>Não realizado</a:t>
            </a:r>
          </a:p>
        </p:txBody>
      </p:sp>
      <p:sp>
        <p:nvSpPr>
          <p:cNvPr id="38" name="Espaço Reservado para Número de Slide 37"/>
          <p:cNvSpPr>
            <a:spLocks noGrp="1"/>
          </p:cNvSpPr>
          <p:nvPr>
            <p:ph type="sldNum" sz="quarter" idx="12"/>
          </p:nvPr>
        </p:nvSpPr>
        <p:spPr/>
        <p:txBody>
          <a:bodyPr/>
          <a:lstStyle/>
          <a:p>
            <a:pPr rtl="0"/>
            <a:fld id="{5A4A7955-6230-48B4-BD8B-A7C460F75945}" type="slidenum">
              <a:rPr lang="pt-BR" noProof="0" smtClean="0"/>
              <a:pPr rtl="0"/>
              <a:t>40</a:t>
            </a:fld>
            <a:endParaRPr lang="pt-BR" noProof="0"/>
          </a:p>
        </p:txBody>
      </p:sp>
    </p:spTree>
    <p:extLst>
      <p:ext uri="{BB962C8B-B14F-4D97-AF65-F5344CB8AC3E}">
        <p14:creationId xmlns:p14="http://schemas.microsoft.com/office/powerpoint/2010/main" xmlns="" val="18774782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áfico 7"/>
          <p:cNvGraphicFramePr/>
          <p:nvPr/>
        </p:nvGraphicFramePr>
        <p:xfrm>
          <a:off x="482600" y="3924300"/>
          <a:ext cx="3708400" cy="2717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p:cNvGraphicFramePr/>
          <p:nvPr/>
        </p:nvGraphicFramePr>
        <p:xfrm>
          <a:off x="330200" y="1104901"/>
          <a:ext cx="6045200" cy="2667000"/>
        </p:xfrm>
        <a:graphic>
          <a:graphicData uri="http://schemas.openxmlformats.org/drawingml/2006/chart">
            <c:chart xmlns:c="http://schemas.openxmlformats.org/drawingml/2006/chart" xmlns:r="http://schemas.openxmlformats.org/officeDocument/2006/relationships" r:id="rId4"/>
          </a:graphicData>
        </a:graphic>
      </p:graphicFrame>
      <p:sp>
        <p:nvSpPr>
          <p:cNvPr id="13" name="CaixaDeTexto 12"/>
          <p:cNvSpPr txBox="1"/>
          <p:nvPr/>
        </p:nvSpPr>
        <p:spPr>
          <a:xfrm>
            <a:off x="3035300" y="1993900"/>
            <a:ext cx="812800" cy="307777"/>
          </a:xfrm>
          <a:prstGeom prst="rect">
            <a:avLst/>
          </a:prstGeom>
          <a:noFill/>
        </p:spPr>
        <p:txBody>
          <a:bodyPr wrap="square" rtlCol="0">
            <a:spAutoFit/>
          </a:bodyPr>
          <a:lstStyle/>
          <a:p>
            <a:r>
              <a:rPr lang="pt-BR" sz="1400" dirty="0">
                <a:latin typeface="Arial" pitchFamily="34" charset="0"/>
                <a:cs typeface="Arial" pitchFamily="34" charset="0"/>
              </a:rPr>
              <a:t>20%</a:t>
            </a:r>
          </a:p>
        </p:txBody>
      </p:sp>
      <p:sp>
        <p:nvSpPr>
          <p:cNvPr id="15" name="CaixaDeTexto 14"/>
          <p:cNvSpPr txBox="1"/>
          <p:nvPr/>
        </p:nvSpPr>
        <p:spPr>
          <a:xfrm>
            <a:off x="2349500" y="3175000"/>
            <a:ext cx="838200" cy="369332"/>
          </a:xfrm>
          <a:prstGeom prst="rect">
            <a:avLst/>
          </a:prstGeom>
          <a:noFill/>
        </p:spPr>
        <p:txBody>
          <a:bodyPr wrap="square" rtlCol="0">
            <a:spAutoFit/>
          </a:bodyPr>
          <a:lstStyle/>
          <a:p>
            <a:r>
              <a:rPr lang="pt-BR" sz="1400" dirty="0">
                <a:latin typeface="Arial" pitchFamily="34" charset="0"/>
                <a:cs typeface="Arial" pitchFamily="34" charset="0"/>
              </a:rPr>
              <a:t>80</a:t>
            </a:r>
            <a:r>
              <a:rPr lang="pt-BR" dirty="0">
                <a:latin typeface="Arial" pitchFamily="34" charset="0"/>
                <a:cs typeface="Arial" pitchFamily="34" charset="0"/>
              </a:rPr>
              <a:t>%</a:t>
            </a:r>
          </a:p>
        </p:txBody>
      </p:sp>
      <p:sp>
        <p:nvSpPr>
          <p:cNvPr id="17" name="Título 4">
            <a:extLst>
              <a:ext uri="{FF2B5EF4-FFF2-40B4-BE49-F238E27FC236}">
                <a16:creationId xmlns:a16="http://schemas.microsoft.com/office/drawing/2014/main" xmlns="" id="{16372197-24F4-4A72-8A24-3C3986A14DAE}"/>
              </a:ext>
            </a:extLst>
          </p:cNvPr>
          <p:cNvSpPr>
            <a:spLocks noGrp="1"/>
          </p:cNvSpPr>
          <p:nvPr>
            <p:ph type="title"/>
          </p:nvPr>
        </p:nvSpPr>
        <p:spPr>
          <a:xfrm>
            <a:off x="538289" y="38923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Resultados</a:t>
            </a:r>
          </a:p>
        </p:txBody>
      </p:sp>
      <p:sp>
        <p:nvSpPr>
          <p:cNvPr id="18"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259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41" name="CaixaDeTexto 40"/>
          <p:cNvSpPr txBox="1"/>
          <p:nvPr/>
        </p:nvSpPr>
        <p:spPr>
          <a:xfrm>
            <a:off x="2425700" y="5041900"/>
            <a:ext cx="533400" cy="369332"/>
          </a:xfrm>
          <a:prstGeom prst="rect">
            <a:avLst/>
          </a:prstGeom>
          <a:noFill/>
        </p:spPr>
        <p:txBody>
          <a:bodyPr wrap="square" rtlCol="0">
            <a:spAutoFit/>
          </a:bodyPr>
          <a:lstStyle/>
          <a:p>
            <a:r>
              <a:rPr lang="pt-BR" dirty="0">
                <a:latin typeface="Arial" pitchFamily="34" charset="0"/>
                <a:cs typeface="Arial" pitchFamily="34" charset="0"/>
              </a:rPr>
              <a:t>4</a:t>
            </a:r>
          </a:p>
        </p:txBody>
      </p:sp>
      <p:sp>
        <p:nvSpPr>
          <p:cNvPr id="42" name="CaixaDeTexto 41"/>
          <p:cNvSpPr txBox="1"/>
          <p:nvPr/>
        </p:nvSpPr>
        <p:spPr>
          <a:xfrm>
            <a:off x="787400" y="5016500"/>
            <a:ext cx="533400" cy="369332"/>
          </a:xfrm>
          <a:prstGeom prst="rect">
            <a:avLst/>
          </a:prstGeom>
          <a:noFill/>
        </p:spPr>
        <p:txBody>
          <a:bodyPr wrap="square" rtlCol="0">
            <a:spAutoFit/>
          </a:bodyPr>
          <a:lstStyle/>
          <a:p>
            <a:r>
              <a:rPr lang="pt-BR" dirty="0">
                <a:latin typeface="Arial" pitchFamily="34" charset="0"/>
                <a:cs typeface="Arial" pitchFamily="34" charset="0"/>
              </a:rPr>
              <a:t>4</a:t>
            </a:r>
          </a:p>
        </p:txBody>
      </p:sp>
      <p:sp>
        <p:nvSpPr>
          <p:cNvPr id="43" name="CaixaDeTexto 42"/>
          <p:cNvSpPr txBox="1"/>
          <p:nvPr/>
        </p:nvSpPr>
        <p:spPr>
          <a:xfrm>
            <a:off x="1600200" y="6184900"/>
            <a:ext cx="533400" cy="369332"/>
          </a:xfrm>
          <a:prstGeom prst="rect">
            <a:avLst/>
          </a:prstGeom>
          <a:noFill/>
        </p:spPr>
        <p:txBody>
          <a:bodyPr wrap="square" rtlCol="0">
            <a:spAutoFit/>
          </a:bodyPr>
          <a:lstStyle/>
          <a:p>
            <a:r>
              <a:rPr lang="pt-BR" dirty="0">
                <a:latin typeface="Arial" pitchFamily="34" charset="0"/>
                <a:cs typeface="Arial" pitchFamily="34" charset="0"/>
              </a:rPr>
              <a:t>4</a:t>
            </a:r>
          </a:p>
        </p:txBody>
      </p:sp>
      <p:sp>
        <p:nvSpPr>
          <p:cNvPr id="38" name="CaixaDeTexto 37">
            <a:extLst>
              <a:ext uri="{FF2B5EF4-FFF2-40B4-BE49-F238E27FC236}">
                <a16:creationId xmlns:a16="http://schemas.microsoft.com/office/drawing/2014/main" xmlns="" id="{8C46D093-871C-4EBA-8104-D542221ED260}"/>
              </a:ext>
            </a:extLst>
          </p:cNvPr>
          <p:cNvSpPr txBox="1"/>
          <p:nvPr/>
        </p:nvSpPr>
        <p:spPr>
          <a:xfrm>
            <a:off x="5025031" y="1806299"/>
            <a:ext cx="2727411" cy="1661993"/>
          </a:xfrm>
          <a:prstGeom prst="rect">
            <a:avLst/>
          </a:prstGeom>
          <a:solidFill>
            <a:schemeClr val="accent5">
              <a:lumMod val="75000"/>
            </a:schemeClr>
          </a:solid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INDICADOR  1</a:t>
            </a:r>
            <a:br>
              <a:rPr lang="pt-BR" sz="1400" b="1" dirty="0">
                <a:solidFill>
                  <a:schemeClr val="bg1"/>
                </a:solidFill>
                <a:latin typeface="Arial" panose="020B0604020202020204" pitchFamily="34" charset="0"/>
                <a:cs typeface="Arial" panose="020B0604020202020204" pitchFamily="34" charset="0"/>
              </a:rPr>
            </a:br>
            <a:r>
              <a:rPr lang="pt-BR" sz="1200" b="1" dirty="0">
                <a:solidFill>
                  <a:schemeClr val="bg1"/>
                </a:solidFill>
                <a:latin typeface="Arial" panose="020B0604020202020204" pitchFamily="34" charset="0"/>
                <a:cs typeface="Arial" panose="020B0604020202020204" pitchFamily="34" charset="0"/>
              </a:rPr>
              <a:t> índice de eficiência na conclusão de processos éticos (%)</a:t>
            </a:r>
          </a:p>
          <a:p>
            <a:pPr algn="just"/>
            <a:r>
              <a:rPr lang="pt-BR" sz="1400" dirty="0">
                <a:solidFill>
                  <a:schemeClr val="bg1"/>
                </a:solidFill>
                <a:latin typeface="Arial" panose="020B0604020202020204" pitchFamily="34" charset="0"/>
                <a:cs typeface="Arial" panose="020B0604020202020204" pitchFamily="34" charset="0"/>
              </a:rPr>
              <a:t/>
            </a:r>
            <a:br>
              <a:rPr lang="pt-BR" sz="1400" dirty="0">
                <a:solidFill>
                  <a:schemeClr val="bg1"/>
                </a:solidFill>
                <a:latin typeface="Arial" panose="020B0604020202020204" pitchFamily="34" charset="0"/>
                <a:cs typeface="Arial" panose="020B0604020202020204" pitchFamily="34" charset="0"/>
              </a:rPr>
            </a:br>
            <a:r>
              <a:rPr lang="pt-BR" sz="1000" dirty="0">
                <a:solidFill>
                  <a:schemeClr val="bg1"/>
                </a:solidFill>
                <a:latin typeface="Arial" panose="020B0604020202020204" pitchFamily="34" charset="0"/>
                <a:cs typeface="Arial" panose="020B0604020202020204" pitchFamily="34" charset="0"/>
              </a:rPr>
              <a:t>Como meta, o CAU tinha traçado 90% para 2019 de conclusão dos processos.  Alcançamos 80%. Processos éticos que iniciam próximo ao final do ano, pelo tempo regimental, não é possível a </a:t>
            </a:r>
            <a:r>
              <a:rPr lang="pt-BR" sz="1000" dirty="0" err="1">
                <a:solidFill>
                  <a:schemeClr val="bg1"/>
                </a:solidFill>
                <a:latin typeface="Arial" panose="020B0604020202020204" pitchFamily="34" charset="0"/>
                <a:cs typeface="Arial" panose="020B0604020202020204" pitchFamily="34" charset="0"/>
              </a:rPr>
              <a:t>conscusão</a:t>
            </a:r>
            <a:r>
              <a:rPr lang="pt-BR" sz="1000" dirty="0">
                <a:solidFill>
                  <a:schemeClr val="bg1"/>
                </a:solidFill>
                <a:latin typeface="Arial" panose="020B0604020202020204" pitchFamily="34" charset="0"/>
                <a:cs typeface="Arial" panose="020B0604020202020204" pitchFamily="34" charset="0"/>
              </a:rPr>
              <a:t>. </a:t>
            </a:r>
          </a:p>
        </p:txBody>
      </p:sp>
      <p:sp>
        <p:nvSpPr>
          <p:cNvPr id="49" name="CaixaDeTexto 48">
            <a:extLst>
              <a:ext uri="{FF2B5EF4-FFF2-40B4-BE49-F238E27FC236}">
                <a16:creationId xmlns:a16="http://schemas.microsoft.com/office/drawing/2014/main" xmlns="" id="{8C46D093-871C-4EBA-8104-D542221ED260}"/>
              </a:ext>
            </a:extLst>
          </p:cNvPr>
          <p:cNvSpPr txBox="1"/>
          <p:nvPr/>
        </p:nvSpPr>
        <p:spPr>
          <a:xfrm>
            <a:off x="6371231" y="4104999"/>
            <a:ext cx="2727411" cy="1169551"/>
          </a:xfrm>
          <a:prstGeom prst="rect">
            <a:avLst/>
          </a:prstGeom>
          <a:solidFill>
            <a:schemeClr val="accent5">
              <a:lumMod val="75000"/>
            </a:schemeClr>
          </a:solid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INDICADOR  2</a:t>
            </a:r>
            <a:br>
              <a:rPr lang="pt-BR" sz="1400" b="1" dirty="0">
                <a:solidFill>
                  <a:schemeClr val="bg1"/>
                </a:solidFill>
                <a:latin typeface="Arial" panose="020B0604020202020204" pitchFamily="34" charset="0"/>
                <a:cs typeface="Arial" panose="020B0604020202020204" pitchFamily="34" charset="0"/>
              </a:rPr>
            </a:br>
            <a:r>
              <a:rPr lang="pt-BR" sz="1200" b="1" dirty="0">
                <a:solidFill>
                  <a:schemeClr val="bg1"/>
                </a:solidFill>
                <a:latin typeface="Arial" panose="020B0604020202020204" pitchFamily="34" charset="0"/>
                <a:cs typeface="Arial" panose="020B0604020202020204" pitchFamily="34" charset="0"/>
              </a:rPr>
              <a:t>índice de adesão (%)</a:t>
            </a:r>
          </a:p>
          <a:p>
            <a:pPr algn="ctr"/>
            <a:r>
              <a:rPr lang="pt-BR" sz="1400" dirty="0">
                <a:solidFill>
                  <a:schemeClr val="bg1"/>
                </a:solidFill>
                <a:latin typeface="Arial" panose="020B0604020202020204" pitchFamily="34" charset="0"/>
                <a:cs typeface="Arial" panose="020B0604020202020204" pitchFamily="34" charset="0"/>
              </a:rPr>
              <a:t/>
            </a:r>
            <a:br>
              <a:rPr lang="pt-BR" sz="1400" dirty="0">
                <a:solidFill>
                  <a:schemeClr val="bg1"/>
                </a:solidFill>
                <a:latin typeface="Arial" panose="020B0604020202020204" pitchFamily="34" charset="0"/>
                <a:cs typeface="Arial" panose="020B0604020202020204" pitchFamily="34" charset="0"/>
              </a:rPr>
            </a:br>
            <a:r>
              <a:rPr lang="pt-BR" sz="1000" dirty="0">
                <a:solidFill>
                  <a:schemeClr val="bg1"/>
                </a:solidFill>
                <a:latin typeface="Arial" panose="020B0604020202020204" pitchFamily="34" charset="0"/>
                <a:cs typeface="Arial" panose="020B0604020202020204" pitchFamily="34" charset="0"/>
              </a:rPr>
              <a:t>Como meta, o CAU tinha traçado reuniões com lojistas e arquitetos, porém o projeto não foi realizado. </a:t>
            </a:r>
          </a:p>
        </p:txBody>
      </p:sp>
      <p:sp>
        <p:nvSpPr>
          <p:cNvPr id="16" name="Espaço Reservado para Número de Slide 15"/>
          <p:cNvSpPr>
            <a:spLocks noGrp="1"/>
          </p:cNvSpPr>
          <p:nvPr>
            <p:ph type="sldNum" sz="quarter" idx="12"/>
          </p:nvPr>
        </p:nvSpPr>
        <p:spPr/>
        <p:txBody>
          <a:bodyPr/>
          <a:lstStyle/>
          <a:p>
            <a:pPr rtl="0"/>
            <a:fld id="{5A4A7955-6230-48B4-BD8B-A7C460F75945}" type="slidenum">
              <a:rPr lang="pt-BR" noProof="0" smtClean="0"/>
              <a:pPr rtl="0"/>
              <a:t>41</a:t>
            </a:fld>
            <a:endParaRPr lang="pt-BR" noProof="0"/>
          </a:p>
        </p:txBody>
      </p:sp>
    </p:spTree>
    <p:extLst>
      <p:ext uri="{BB962C8B-B14F-4D97-AF65-F5344CB8AC3E}">
        <p14:creationId xmlns:p14="http://schemas.microsoft.com/office/powerpoint/2010/main" xmlns="" val="18774782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558836" y="1448323"/>
            <a:ext cx="8871195" cy="1061769"/>
          </a:xfrm>
          <a:prstGeom prst="rect">
            <a:avLst/>
          </a:prstGeom>
          <a:solidFill>
            <a:srgbClr val="226E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000">
              <a:solidFill>
                <a:srgbClr val="226E7B"/>
              </a:solidFill>
              <a:latin typeface="Arial" pitchFamily="34" charset="0"/>
              <a:cs typeface="Arial" pitchFamily="34" charset="0"/>
            </a:endParaRPr>
          </a:p>
        </p:txBody>
      </p:sp>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77568" y="361674"/>
            <a:ext cx="9328432"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Desafios e perspectivas</a:t>
            </a:r>
          </a:p>
        </p:txBody>
      </p:sp>
      <p:sp>
        <p:nvSpPr>
          <p:cNvPr id="8" name="Espaço Reservado para Texto 3">
            <a:extLst>
              <a:ext uri="{FF2B5EF4-FFF2-40B4-BE49-F238E27FC236}">
                <a16:creationId xmlns:a16="http://schemas.microsoft.com/office/drawing/2014/main" xmlns="" id="{76F2F1BE-B7EB-47A0-BFCA-7D1DB1429BE1}"/>
              </a:ext>
            </a:extLst>
          </p:cNvPr>
          <p:cNvSpPr txBox="1">
            <a:spLocks/>
          </p:cNvSpPr>
          <p:nvPr/>
        </p:nvSpPr>
        <p:spPr>
          <a:xfrm>
            <a:off x="643144" y="1294410"/>
            <a:ext cx="8685287" cy="4979390"/>
          </a:xfrm>
          <a:prstGeom prst="rect">
            <a:avLst/>
          </a:prstGeom>
        </p:spPr>
        <p:txBody>
          <a:bodyPr numCol="2"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endParaRPr lang="pt-BR" sz="1300">
              <a:solidFill>
                <a:prstClr val="black"/>
              </a:solidFill>
              <a:latin typeface="Arial" panose="020B0604020202020204" pitchFamily="34" charset="0"/>
              <a:cs typeface="Arial" panose="020B0604020202020204" pitchFamily="34" charset="0"/>
            </a:endParaRPr>
          </a:p>
        </p:txBody>
      </p:sp>
      <p:sp>
        <p:nvSpPr>
          <p:cNvPr id="6" name="Retângulo 5"/>
          <p:cNvSpPr/>
          <p:nvPr/>
        </p:nvSpPr>
        <p:spPr>
          <a:xfrm>
            <a:off x="2476500" y="-7020014"/>
            <a:ext cx="4953000" cy="369332"/>
          </a:xfrm>
          <a:prstGeom prst="rect">
            <a:avLst/>
          </a:prstGeom>
        </p:spPr>
        <p:txBody>
          <a:bodyPr>
            <a:spAutoFit/>
          </a:bodyPr>
          <a:lstStyle/>
          <a:p>
            <a:r>
              <a:rPr lang="pt-BR">
                <a:latin typeface="Arial" pitchFamily="34" charset="0"/>
                <a:cs typeface="Arial" pitchFamily="34" charset="0"/>
              </a:rPr>
              <a:t> </a:t>
            </a:r>
            <a:endParaRPr lang="pt-BR"/>
          </a:p>
        </p:txBody>
      </p:sp>
      <p:sp>
        <p:nvSpPr>
          <p:cNvPr id="9" name="Retângulo 8">
            <a:extLst>
              <a:ext uri="{FF2B5EF4-FFF2-40B4-BE49-F238E27FC236}">
                <a16:creationId xmlns:a16="http://schemas.microsoft.com/office/drawing/2014/main" xmlns="" id="{06CCB6BD-D3C0-4453-AA07-9405EA762404}"/>
              </a:ext>
            </a:extLst>
          </p:cNvPr>
          <p:cNvSpPr/>
          <p:nvPr/>
        </p:nvSpPr>
        <p:spPr>
          <a:xfrm>
            <a:off x="500779" y="1438797"/>
            <a:ext cx="8743600" cy="769441"/>
          </a:xfrm>
          <a:prstGeom prst="rect">
            <a:avLst/>
          </a:prstGeom>
          <a:noFill/>
          <a:ln>
            <a:noFill/>
          </a:ln>
        </p:spPr>
        <p:txBody>
          <a:bodyPr wrap="square" anchor="t">
            <a:spAutoFit/>
          </a:bodyPr>
          <a:lstStyle/>
          <a:p>
            <a:pPr algn="just"/>
            <a:r>
              <a:rPr lang="pt-BR" sz="1100" dirty="0">
                <a:solidFill>
                  <a:schemeClr val="bg1"/>
                </a:solidFill>
                <a:latin typeface="Arial"/>
                <a:cs typeface="Arial"/>
              </a:rPr>
              <a:t>Considerando que o CAU/AL possui poucos processos éticos instaurados, mas mesmo assim, há um grande números de dúvidas recorrente a este  tema, o Conselho tem pelo futuro, de reforçar ações juntos as faculdades e profissionais para divulgação dos código de ética profissional, principalmente, no que se refere a prática de </a:t>
            </a:r>
            <a:r>
              <a:rPr lang="pt-BR" sz="1100" dirty="0" err="1">
                <a:solidFill>
                  <a:schemeClr val="bg1"/>
                </a:solidFill>
                <a:latin typeface="Arial"/>
                <a:cs typeface="Arial"/>
              </a:rPr>
              <a:t>comissionamento</a:t>
            </a:r>
            <a:r>
              <a:rPr lang="pt-BR" sz="1100" dirty="0">
                <a:solidFill>
                  <a:schemeClr val="bg1"/>
                </a:solidFill>
                <a:latin typeface="Arial"/>
                <a:cs typeface="Arial"/>
              </a:rPr>
              <a:t> por indicação de  materiais, prática conhecida como  Reserva Técnica. </a:t>
            </a:r>
            <a:endParaRPr lang="pt-BR" sz="1100" dirty="0">
              <a:solidFill>
                <a:schemeClr val="bg1"/>
              </a:solidFill>
              <a:latin typeface="Arial" pitchFamily="34" charset="0"/>
              <a:cs typeface="Arial" pitchFamily="34" charset="0"/>
            </a:endParaRPr>
          </a:p>
        </p:txBody>
      </p:sp>
      <p:pic>
        <p:nvPicPr>
          <p:cNvPr id="10" name="Picture 2" descr="C:\Users\Fiscal\Desktop\Apresentação PR\Tira dúvidas.jpeg"/>
          <p:cNvPicPr>
            <a:picLocks noChangeAspect="1" noChangeArrowheads="1"/>
          </p:cNvPicPr>
          <p:nvPr/>
        </p:nvPicPr>
        <p:blipFill>
          <a:blip r:embed="rId3" cstate="print"/>
          <a:srcRect b="15748"/>
          <a:stretch>
            <a:fillRect/>
          </a:stretch>
        </p:blipFill>
        <p:spPr bwMode="auto">
          <a:xfrm>
            <a:off x="4919463" y="2510093"/>
            <a:ext cx="4514926" cy="2852936"/>
          </a:xfrm>
          <a:prstGeom prst="rect">
            <a:avLst/>
          </a:prstGeom>
          <a:noFill/>
        </p:spPr>
      </p:pic>
      <p:sp>
        <p:nvSpPr>
          <p:cNvPr id="12"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386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4" name="Espaço Reservado para Número de Slide 13"/>
          <p:cNvSpPr>
            <a:spLocks noGrp="1"/>
          </p:cNvSpPr>
          <p:nvPr>
            <p:ph type="sldNum" sz="quarter" idx="12"/>
          </p:nvPr>
        </p:nvSpPr>
        <p:spPr/>
        <p:txBody>
          <a:bodyPr/>
          <a:lstStyle/>
          <a:p>
            <a:pPr rtl="0"/>
            <a:fld id="{5A4A7955-6230-48B4-BD8B-A7C460F75945}" type="slidenum">
              <a:rPr lang="pt-BR" noProof="0" smtClean="0"/>
              <a:pPr rtl="0"/>
              <a:t>42</a:t>
            </a:fld>
            <a:endParaRPr lang="pt-BR" noProof="0"/>
          </a:p>
        </p:txBody>
      </p:sp>
    </p:spTree>
    <p:extLst>
      <p:ext uri="{BB962C8B-B14F-4D97-AF65-F5344CB8AC3E}">
        <p14:creationId xmlns:p14="http://schemas.microsoft.com/office/powerpoint/2010/main" xmlns="" val="1186983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42">
            <a:extLst>
              <a:ext uri="{FF2B5EF4-FFF2-40B4-BE49-F238E27FC236}">
                <a16:creationId xmlns:a16="http://schemas.microsoft.com/office/drawing/2014/main" xmlns="" id="{91550221-8258-42F2-8C5D-7698C3085D53}"/>
              </a:ext>
              <a:ext uri="{C183D7F6-B498-43B3-948B-1728B52AA6E4}">
                <adec:decorative xmlns:adec="http://schemas.microsoft.com/office/drawing/2017/decorative" xmlns="" val="1"/>
              </a:ext>
            </a:extLst>
          </p:cNvPr>
          <p:cNvGrpSpPr/>
          <p:nvPr/>
        </p:nvGrpSpPr>
        <p:grpSpPr>
          <a:xfrm>
            <a:off x="179805" y="1473922"/>
            <a:ext cx="2966820" cy="1923542"/>
            <a:chOff x="304800" y="1577182"/>
            <a:chExt cx="3419021" cy="2214588"/>
          </a:xfrm>
          <a:effectLst>
            <a:outerShdw blurRad="50800" dist="38100" dir="5400000" algn="t" rotWithShape="0">
              <a:prstClr val="black">
                <a:alpha val="20000"/>
              </a:prstClr>
            </a:outerShdw>
          </a:effectLst>
        </p:grpSpPr>
        <p:sp>
          <p:nvSpPr>
            <p:cNvPr id="5" name="Retângulo 4">
              <a:extLst>
                <a:ext uri="{FF2B5EF4-FFF2-40B4-BE49-F238E27FC236}">
                  <a16:creationId xmlns:a16="http://schemas.microsoft.com/office/drawing/2014/main" xmlns="" id="{CDADA208-E23E-4B7A-8B30-503644571020}"/>
                </a:ext>
              </a:extLst>
            </p:cNvPr>
            <p:cNvSpPr/>
            <p:nvPr/>
          </p:nvSpPr>
          <p:spPr>
            <a:xfrm>
              <a:off x="304800" y="1577182"/>
              <a:ext cx="3419021" cy="1795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400" b="1" dirty="0">
                  <a:solidFill>
                    <a:schemeClr val="bg1"/>
                  </a:solidFill>
                  <a:latin typeface="Arial" panose="020B0604020202020204" pitchFamily="34" charset="0"/>
                  <a:cs typeface="Arial" panose="020B0604020202020204" pitchFamily="34" charset="0"/>
                </a:rPr>
                <a:t>R$ 168.325,48</a:t>
              </a:r>
            </a:p>
          </p:txBody>
        </p:sp>
        <p:sp>
          <p:nvSpPr>
            <p:cNvPr id="7" name="Retângulo 6">
              <a:extLst>
                <a:ext uri="{FF2B5EF4-FFF2-40B4-BE49-F238E27FC236}">
                  <a16:creationId xmlns:a16="http://schemas.microsoft.com/office/drawing/2014/main" xmlns="" id="{35AF9DE5-C8D3-43F1-8647-AA7713F1FCEF}"/>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chemeClr val="accent1">
                      <a:lumMod val="75000"/>
                    </a:schemeClr>
                  </a:solidFill>
                  <a:latin typeface="Arial" panose="020B0604020202020204" pitchFamily="34" charset="0"/>
                  <a:cs typeface="Arial" panose="020B0604020202020204" pitchFamily="34" charset="0"/>
                </a:rPr>
                <a:t>INVESTIMENTO REALIZADO</a:t>
              </a:r>
            </a:p>
          </p:txBody>
        </p:sp>
      </p:grpSp>
      <p:sp>
        <p:nvSpPr>
          <p:cNvPr id="6" name="Oval 5">
            <a:extLst>
              <a:ext uri="{FF2B5EF4-FFF2-40B4-BE49-F238E27FC236}">
                <a16:creationId xmlns:a16="http://schemas.microsoft.com/office/drawing/2014/main" xmlns="" id="{97C50A8E-3918-4827-975A-99A3EAB66BFA}"/>
              </a:ext>
              <a:ext uri="{C183D7F6-B498-43B3-948B-1728B52AA6E4}">
                <adec:decorative xmlns:adec="http://schemas.microsoft.com/office/drawing/2017/decorative" xmlns="" val="1"/>
              </a:ext>
            </a:extLst>
          </p:cNvPr>
          <p:cNvSpPr/>
          <p:nvPr/>
        </p:nvSpPr>
        <p:spPr>
          <a:xfrm>
            <a:off x="1412139" y="1248771"/>
            <a:ext cx="578196" cy="559566"/>
          </a:xfrm>
          <a:prstGeom prst="ellipse">
            <a:avLst/>
          </a:prstGeom>
          <a:solidFill>
            <a:schemeClr val="accent1">
              <a:lumMod val="60000"/>
              <a:lumOff val="40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grpSp>
        <p:nvGrpSpPr>
          <p:cNvPr id="4" name="Grupo 44">
            <a:extLst>
              <a:ext uri="{FF2B5EF4-FFF2-40B4-BE49-F238E27FC236}">
                <a16:creationId xmlns:a16="http://schemas.microsoft.com/office/drawing/2014/main" xmlns="" id="{82DC834D-A801-489D-B18E-A3C9646F4D2E}"/>
              </a:ext>
              <a:ext uri="{C183D7F6-B498-43B3-948B-1728B52AA6E4}">
                <adec:decorative xmlns:adec="http://schemas.microsoft.com/office/drawing/2017/decorative" xmlns="" val="1"/>
              </a:ext>
            </a:extLst>
          </p:cNvPr>
          <p:cNvGrpSpPr/>
          <p:nvPr/>
        </p:nvGrpSpPr>
        <p:grpSpPr>
          <a:xfrm>
            <a:off x="3345634" y="1488397"/>
            <a:ext cx="3204594" cy="1929562"/>
            <a:chOff x="304800" y="1577182"/>
            <a:chExt cx="3419021" cy="2214588"/>
          </a:xfrm>
          <a:effectLst>
            <a:outerShdw blurRad="50800" dist="38100" dir="5400000" algn="t" rotWithShape="0">
              <a:prstClr val="black">
                <a:alpha val="20000"/>
              </a:prstClr>
            </a:outerShdw>
          </a:effectLst>
        </p:grpSpPr>
        <p:sp>
          <p:nvSpPr>
            <p:cNvPr id="46" name="Retângulo 45">
              <a:extLst>
                <a:ext uri="{FF2B5EF4-FFF2-40B4-BE49-F238E27FC236}">
                  <a16:creationId xmlns:a16="http://schemas.microsoft.com/office/drawing/2014/main" xmlns="" id="{0A0A31DB-DD27-4F64-AB8C-EC7887B70CFD}"/>
                </a:ext>
              </a:extLst>
            </p:cNvPr>
            <p:cNvSpPr/>
            <p:nvPr/>
          </p:nvSpPr>
          <p:spPr>
            <a:xfrm>
              <a:off x="304800" y="1577182"/>
              <a:ext cx="3419021" cy="17954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200" b="1" dirty="0">
                  <a:latin typeface="+mj-lt"/>
                </a:rPr>
                <a:t>16,9 %</a:t>
              </a:r>
            </a:p>
          </p:txBody>
        </p:sp>
        <p:sp>
          <p:nvSpPr>
            <p:cNvPr id="47" name="Retângulo 46">
              <a:extLst>
                <a:ext uri="{FF2B5EF4-FFF2-40B4-BE49-F238E27FC236}">
                  <a16:creationId xmlns:a16="http://schemas.microsoft.com/office/drawing/2014/main" xmlns="" id="{AC6A4160-8BE0-4F42-8528-A692DB7BDCCE}"/>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chemeClr val="tx2">
                      <a:lumMod val="50000"/>
                    </a:schemeClr>
                  </a:solidFill>
                  <a:latin typeface="Arial" panose="020B0604020202020204" pitchFamily="34" charset="0"/>
                  <a:cs typeface="Arial" panose="020B0604020202020204" pitchFamily="34" charset="0"/>
                </a:rPr>
                <a:t>LIMITE ALCANÇADO</a:t>
              </a:r>
            </a:p>
          </p:txBody>
        </p:sp>
      </p:grpSp>
      <p:sp>
        <p:nvSpPr>
          <p:cNvPr id="48" name="Oval 47">
            <a:extLst>
              <a:ext uri="{FF2B5EF4-FFF2-40B4-BE49-F238E27FC236}">
                <a16:creationId xmlns:a16="http://schemas.microsoft.com/office/drawing/2014/main" xmlns="" id="{151F8D54-5195-4686-B421-E1F7E4D42652}"/>
              </a:ext>
              <a:ext uri="{C183D7F6-B498-43B3-948B-1728B52AA6E4}">
                <adec:decorative xmlns:adec="http://schemas.microsoft.com/office/drawing/2017/decorative" xmlns="" val="1"/>
              </a:ext>
            </a:extLst>
          </p:cNvPr>
          <p:cNvSpPr/>
          <p:nvPr/>
        </p:nvSpPr>
        <p:spPr>
          <a:xfrm>
            <a:off x="4447759" y="1189095"/>
            <a:ext cx="616007" cy="572638"/>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44" name="Retângulo 43">
            <a:extLst>
              <a:ext uri="{FF2B5EF4-FFF2-40B4-BE49-F238E27FC236}">
                <a16:creationId xmlns:a16="http://schemas.microsoft.com/office/drawing/2014/main" xmlns="" id="{0168AE60-C71A-4B80-811C-CAC02ADD32C2}"/>
              </a:ext>
            </a:extLst>
          </p:cNvPr>
          <p:cNvSpPr/>
          <p:nvPr/>
        </p:nvSpPr>
        <p:spPr>
          <a:xfrm>
            <a:off x="3667247" y="2680215"/>
            <a:ext cx="2642579" cy="314967"/>
          </a:xfrm>
          <a:prstGeom prst="rect">
            <a:avLst/>
          </a:prstGeom>
        </p:spPr>
        <p:txBody>
          <a:bodyPr wrap="square" rtlCol="0">
            <a:spAutoFit/>
          </a:bodyPr>
          <a:lstStyle/>
          <a:p>
            <a:pPr marL="174625" indent="-174625">
              <a:spcBef>
                <a:spcPts val="600"/>
              </a:spcBef>
            </a:pPr>
            <a:r>
              <a:rPr lang="pt-BR" sz="1400" dirty="0">
                <a:solidFill>
                  <a:schemeClr val="bg1"/>
                </a:solidFill>
              </a:rPr>
              <a:t>10 % da Receita Líquida</a:t>
            </a:r>
          </a:p>
        </p:txBody>
      </p:sp>
      <p:sp>
        <p:nvSpPr>
          <p:cNvPr id="87" name="Retângulo 86">
            <a:extLst>
              <a:ext uri="{FF2B5EF4-FFF2-40B4-BE49-F238E27FC236}">
                <a16:creationId xmlns:a16="http://schemas.microsoft.com/office/drawing/2014/main" xmlns="" id="{BF061177-3A0B-4D94-95FF-46770B8B2E9B}"/>
              </a:ext>
            </a:extLst>
          </p:cNvPr>
          <p:cNvSpPr/>
          <p:nvPr/>
        </p:nvSpPr>
        <p:spPr>
          <a:xfrm>
            <a:off x="6727576" y="1488397"/>
            <a:ext cx="3021894" cy="8314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2000" b="1" dirty="0">
                <a:latin typeface="Arial" panose="020B0604020202020204" pitchFamily="34" charset="0"/>
                <a:cs typeface="Arial" panose="020B0604020202020204" pitchFamily="34" charset="0"/>
              </a:rPr>
              <a:t>CANAIS DE ATENDIMENTO</a:t>
            </a:r>
          </a:p>
        </p:txBody>
      </p:sp>
      <p:sp>
        <p:nvSpPr>
          <p:cNvPr id="100" name="Retângulo 99">
            <a:extLst>
              <a:ext uri="{FF2B5EF4-FFF2-40B4-BE49-F238E27FC236}">
                <a16:creationId xmlns:a16="http://schemas.microsoft.com/office/drawing/2014/main" xmlns="" id="{C4B4557E-2EE3-41E0-8A59-E60F50BDB6EC}"/>
              </a:ext>
            </a:extLst>
          </p:cNvPr>
          <p:cNvSpPr/>
          <p:nvPr/>
        </p:nvSpPr>
        <p:spPr>
          <a:xfrm>
            <a:off x="9236688" y="3225264"/>
            <a:ext cx="808190" cy="292416"/>
          </a:xfrm>
          <a:prstGeom prst="rect">
            <a:avLst/>
          </a:prstGeom>
        </p:spPr>
        <p:txBody>
          <a:bodyPr wrap="none" rtlCol="0" anchor="ctr">
            <a:normAutofit fontScale="92500" lnSpcReduction="20000"/>
          </a:bodyPr>
          <a:lstStyle/>
          <a:p>
            <a:pPr algn="r">
              <a:spcBef>
                <a:spcPts val="600"/>
              </a:spcBef>
            </a:pPr>
            <a:r>
              <a:rPr lang="pt-BR" sz="1600" dirty="0">
                <a:solidFill>
                  <a:schemeClr val="bg1"/>
                </a:solidFill>
              </a:rPr>
              <a:t>RNON</a:t>
            </a:r>
          </a:p>
        </p:txBody>
      </p:sp>
      <p:sp>
        <p:nvSpPr>
          <p:cNvPr id="194" name="Forma Livre 154" descr="Isto é o logotipo do Facebook.">
            <a:extLst>
              <a:ext uri="{FF2B5EF4-FFF2-40B4-BE49-F238E27FC236}">
                <a16:creationId xmlns:a16="http://schemas.microsoft.com/office/drawing/2014/main" xmlns="" id="{BA54671E-ACFD-4428-B4B7-A37E5BA61CB3}"/>
              </a:ext>
            </a:extLst>
          </p:cNvPr>
          <p:cNvSpPr>
            <a:spLocks/>
          </p:cNvSpPr>
          <p:nvPr/>
        </p:nvSpPr>
        <p:spPr bwMode="auto">
          <a:xfrm>
            <a:off x="7139258" y="4005440"/>
            <a:ext cx="122285" cy="223548"/>
          </a:xfrm>
          <a:custGeom>
            <a:avLst/>
            <a:gdLst>
              <a:gd name="T0" fmla="*/ 49 w 49"/>
              <a:gd name="T1" fmla="*/ 28 h 92"/>
              <a:gd name="T2" fmla="*/ 32 w 49"/>
              <a:gd name="T3" fmla="*/ 28 h 92"/>
              <a:gd name="T4" fmla="*/ 32 w 49"/>
              <a:gd name="T5" fmla="*/ 20 h 92"/>
              <a:gd name="T6" fmla="*/ 36 w 49"/>
              <a:gd name="T7" fmla="*/ 16 h 92"/>
              <a:gd name="T8" fmla="*/ 48 w 49"/>
              <a:gd name="T9" fmla="*/ 16 h 92"/>
              <a:gd name="T10" fmla="*/ 48 w 49"/>
              <a:gd name="T11" fmla="*/ 0 h 92"/>
              <a:gd name="T12" fmla="*/ 31 w 49"/>
              <a:gd name="T13" fmla="*/ 0 h 92"/>
              <a:gd name="T14" fmla="*/ 12 w 49"/>
              <a:gd name="T15" fmla="*/ 19 h 92"/>
              <a:gd name="T16" fmla="*/ 12 w 49"/>
              <a:gd name="T17" fmla="*/ 28 h 92"/>
              <a:gd name="T18" fmla="*/ 0 w 49"/>
              <a:gd name="T19" fmla="*/ 28 h 92"/>
              <a:gd name="T20" fmla="*/ 0 w 49"/>
              <a:gd name="T21" fmla="*/ 44 h 92"/>
              <a:gd name="T22" fmla="*/ 12 w 49"/>
              <a:gd name="T23" fmla="*/ 44 h 92"/>
              <a:gd name="T24" fmla="*/ 12 w 49"/>
              <a:gd name="T25" fmla="*/ 92 h 92"/>
              <a:gd name="T26" fmla="*/ 32 w 49"/>
              <a:gd name="T27" fmla="*/ 92 h 92"/>
              <a:gd name="T28" fmla="*/ 32 w 49"/>
              <a:gd name="T29" fmla="*/ 44 h 92"/>
              <a:gd name="T30" fmla="*/ 47 w 49"/>
              <a:gd name="T31" fmla="*/ 44 h 92"/>
              <a:gd name="T32" fmla="*/ 49 w 49"/>
              <a:gd name="T33"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92">
                <a:moveTo>
                  <a:pt x="49" y="28"/>
                </a:moveTo>
                <a:cubicBezTo>
                  <a:pt x="32" y="28"/>
                  <a:pt x="32" y="28"/>
                  <a:pt x="32" y="28"/>
                </a:cubicBezTo>
                <a:cubicBezTo>
                  <a:pt x="32" y="20"/>
                  <a:pt x="32" y="20"/>
                  <a:pt x="32" y="20"/>
                </a:cubicBezTo>
                <a:cubicBezTo>
                  <a:pt x="32" y="17"/>
                  <a:pt x="34" y="16"/>
                  <a:pt x="36" y="16"/>
                </a:cubicBezTo>
                <a:cubicBezTo>
                  <a:pt x="38" y="16"/>
                  <a:pt x="48" y="16"/>
                  <a:pt x="48" y="16"/>
                </a:cubicBezTo>
                <a:cubicBezTo>
                  <a:pt x="48" y="0"/>
                  <a:pt x="48" y="0"/>
                  <a:pt x="48" y="0"/>
                </a:cubicBezTo>
                <a:cubicBezTo>
                  <a:pt x="31" y="0"/>
                  <a:pt x="31" y="0"/>
                  <a:pt x="31" y="0"/>
                </a:cubicBezTo>
                <a:cubicBezTo>
                  <a:pt x="15" y="0"/>
                  <a:pt x="12" y="12"/>
                  <a:pt x="12" y="19"/>
                </a:cubicBezTo>
                <a:cubicBezTo>
                  <a:pt x="12" y="28"/>
                  <a:pt x="12" y="28"/>
                  <a:pt x="12" y="28"/>
                </a:cubicBezTo>
                <a:cubicBezTo>
                  <a:pt x="0" y="28"/>
                  <a:pt x="0" y="28"/>
                  <a:pt x="0" y="28"/>
                </a:cubicBezTo>
                <a:cubicBezTo>
                  <a:pt x="0" y="44"/>
                  <a:pt x="0" y="44"/>
                  <a:pt x="0" y="44"/>
                </a:cubicBezTo>
                <a:cubicBezTo>
                  <a:pt x="12" y="44"/>
                  <a:pt x="12" y="44"/>
                  <a:pt x="12" y="44"/>
                </a:cubicBezTo>
                <a:cubicBezTo>
                  <a:pt x="12" y="65"/>
                  <a:pt x="12" y="92"/>
                  <a:pt x="12" y="92"/>
                </a:cubicBezTo>
                <a:cubicBezTo>
                  <a:pt x="32" y="92"/>
                  <a:pt x="32" y="92"/>
                  <a:pt x="32" y="92"/>
                </a:cubicBezTo>
                <a:cubicBezTo>
                  <a:pt x="32" y="92"/>
                  <a:pt x="32" y="64"/>
                  <a:pt x="32" y="44"/>
                </a:cubicBezTo>
                <a:cubicBezTo>
                  <a:pt x="47" y="44"/>
                  <a:pt x="47" y="44"/>
                  <a:pt x="47" y="44"/>
                </a:cubicBezTo>
                <a:lnTo>
                  <a:pt x="49" y="28"/>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pt-BR" dirty="0"/>
          </a:p>
        </p:txBody>
      </p:sp>
      <p:sp>
        <p:nvSpPr>
          <p:cNvPr id="196" name="Forma Livre 162" descr="Isto é o logotipo do Twitter.">
            <a:extLst>
              <a:ext uri="{FF2B5EF4-FFF2-40B4-BE49-F238E27FC236}">
                <a16:creationId xmlns:a16="http://schemas.microsoft.com/office/drawing/2014/main" xmlns="" id="{8AD2DF00-0982-4B28-B4A0-DF7B4B6DA358}"/>
              </a:ext>
            </a:extLst>
          </p:cNvPr>
          <p:cNvSpPr>
            <a:spLocks/>
          </p:cNvSpPr>
          <p:nvPr/>
        </p:nvSpPr>
        <p:spPr bwMode="auto">
          <a:xfrm>
            <a:off x="7077202" y="4840884"/>
            <a:ext cx="224540" cy="175129"/>
          </a:xfrm>
          <a:custGeom>
            <a:avLst/>
            <a:gdLst>
              <a:gd name="T0" fmla="*/ 90 w 90"/>
              <a:gd name="T1" fmla="*/ 9 h 72"/>
              <a:gd name="T2" fmla="*/ 81 w 90"/>
              <a:gd name="T3" fmla="*/ 9 h 72"/>
              <a:gd name="T4" fmla="*/ 86 w 90"/>
              <a:gd name="T5" fmla="*/ 1 h 72"/>
              <a:gd name="T6" fmla="*/ 75 w 90"/>
              <a:gd name="T7" fmla="*/ 6 h 72"/>
              <a:gd name="T8" fmla="*/ 61 w 90"/>
              <a:gd name="T9" fmla="*/ 0 h 72"/>
              <a:gd name="T10" fmla="*/ 43 w 90"/>
              <a:gd name="T11" fmla="*/ 18 h 72"/>
              <a:gd name="T12" fmla="*/ 44 w 90"/>
              <a:gd name="T13" fmla="*/ 22 h 72"/>
              <a:gd name="T14" fmla="*/ 6 w 90"/>
              <a:gd name="T15" fmla="*/ 3 h 72"/>
              <a:gd name="T16" fmla="*/ 4 w 90"/>
              <a:gd name="T17" fmla="*/ 12 h 72"/>
              <a:gd name="T18" fmla="*/ 12 w 90"/>
              <a:gd name="T19" fmla="*/ 28 h 72"/>
              <a:gd name="T20" fmla="*/ 4 w 90"/>
              <a:gd name="T21" fmla="*/ 25 h 72"/>
              <a:gd name="T22" fmla="*/ 4 w 90"/>
              <a:gd name="T23" fmla="*/ 26 h 72"/>
              <a:gd name="T24" fmla="*/ 18 w 90"/>
              <a:gd name="T25" fmla="*/ 43 h 72"/>
              <a:gd name="T26" fmla="*/ 10 w 90"/>
              <a:gd name="T27" fmla="*/ 44 h 72"/>
              <a:gd name="T28" fmla="*/ 27 w 90"/>
              <a:gd name="T29" fmla="*/ 56 h 72"/>
              <a:gd name="T30" fmla="*/ 0 w 90"/>
              <a:gd name="T31" fmla="*/ 64 h 72"/>
              <a:gd name="T32" fmla="*/ 28 w 90"/>
              <a:gd name="T33" fmla="*/ 72 h 72"/>
              <a:gd name="T34" fmla="*/ 80 w 90"/>
              <a:gd name="T35" fmla="*/ 20 h 72"/>
              <a:gd name="T36" fmla="*/ 80 w 90"/>
              <a:gd name="T37" fmla="*/ 18 h 72"/>
              <a:gd name="T38" fmla="*/ 90 w 90"/>
              <a:gd name="T39" fmla="*/ 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72">
                <a:moveTo>
                  <a:pt x="90" y="9"/>
                </a:moveTo>
                <a:cubicBezTo>
                  <a:pt x="87" y="11"/>
                  <a:pt x="84" y="11"/>
                  <a:pt x="81" y="9"/>
                </a:cubicBezTo>
                <a:cubicBezTo>
                  <a:pt x="85" y="7"/>
                  <a:pt x="85" y="6"/>
                  <a:pt x="86" y="1"/>
                </a:cubicBezTo>
                <a:cubicBezTo>
                  <a:pt x="83" y="3"/>
                  <a:pt x="79" y="5"/>
                  <a:pt x="75" y="6"/>
                </a:cubicBezTo>
                <a:cubicBezTo>
                  <a:pt x="71" y="2"/>
                  <a:pt x="67" y="0"/>
                  <a:pt x="61" y="0"/>
                </a:cubicBezTo>
                <a:cubicBezTo>
                  <a:pt x="51" y="0"/>
                  <a:pt x="43" y="8"/>
                  <a:pt x="43" y="18"/>
                </a:cubicBezTo>
                <a:cubicBezTo>
                  <a:pt x="43" y="20"/>
                  <a:pt x="43" y="21"/>
                  <a:pt x="44" y="22"/>
                </a:cubicBezTo>
                <a:cubicBezTo>
                  <a:pt x="29" y="22"/>
                  <a:pt x="15" y="14"/>
                  <a:pt x="6" y="3"/>
                </a:cubicBezTo>
                <a:cubicBezTo>
                  <a:pt x="5" y="6"/>
                  <a:pt x="4" y="9"/>
                  <a:pt x="4" y="12"/>
                </a:cubicBezTo>
                <a:cubicBezTo>
                  <a:pt x="4" y="19"/>
                  <a:pt x="7" y="24"/>
                  <a:pt x="12" y="28"/>
                </a:cubicBezTo>
                <a:cubicBezTo>
                  <a:pt x="9" y="27"/>
                  <a:pt x="6" y="27"/>
                  <a:pt x="4" y="25"/>
                </a:cubicBezTo>
                <a:cubicBezTo>
                  <a:pt x="4" y="25"/>
                  <a:pt x="4" y="25"/>
                  <a:pt x="4" y="26"/>
                </a:cubicBezTo>
                <a:cubicBezTo>
                  <a:pt x="4" y="34"/>
                  <a:pt x="10" y="42"/>
                  <a:pt x="18" y="43"/>
                </a:cubicBezTo>
                <a:cubicBezTo>
                  <a:pt x="15" y="44"/>
                  <a:pt x="13" y="44"/>
                  <a:pt x="10" y="44"/>
                </a:cubicBezTo>
                <a:cubicBezTo>
                  <a:pt x="12" y="51"/>
                  <a:pt x="19" y="56"/>
                  <a:pt x="27" y="56"/>
                </a:cubicBezTo>
                <a:cubicBezTo>
                  <a:pt x="19" y="62"/>
                  <a:pt x="9" y="65"/>
                  <a:pt x="0" y="64"/>
                </a:cubicBezTo>
                <a:cubicBezTo>
                  <a:pt x="8" y="69"/>
                  <a:pt x="18" y="72"/>
                  <a:pt x="28" y="72"/>
                </a:cubicBezTo>
                <a:cubicBezTo>
                  <a:pt x="61" y="72"/>
                  <a:pt x="80" y="44"/>
                  <a:pt x="80" y="20"/>
                </a:cubicBezTo>
                <a:cubicBezTo>
                  <a:pt x="80" y="19"/>
                  <a:pt x="80" y="19"/>
                  <a:pt x="80" y="18"/>
                </a:cubicBezTo>
                <a:cubicBezTo>
                  <a:pt x="83" y="15"/>
                  <a:pt x="87" y="13"/>
                  <a:pt x="90" y="9"/>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pt-BR" dirty="0"/>
          </a:p>
        </p:txBody>
      </p:sp>
      <p:grpSp>
        <p:nvGrpSpPr>
          <p:cNvPr id="8" name="Grupo 196" descr="Isto é o logotipo do Instagram.">
            <a:extLst>
              <a:ext uri="{FF2B5EF4-FFF2-40B4-BE49-F238E27FC236}">
                <a16:creationId xmlns:a16="http://schemas.microsoft.com/office/drawing/2014/main" xmlns="" id="{105EB04D-523A-471B-94D7-64FDA15599AA}"/>
              </a:ext>
            </a:extLst>
          </p:cNvPr>
          <p:cNvGrpSpPr/>
          <p:nvPr/>
        </p:nvGrpSpPr>
        <p:grpSpPr>
          <a:xfrm>
            <a:off x="7453781" y="5843120"/>
            <a:ext cx="257106" cy="254809"/>
            <a:chOff x="3406775" y="2181225"/>
            <a:chExt cx="330200" cy="331788"/>
          </a:xfrm>
          <a:solidFill>
            <a:schemeClr val="bg1"/>
          </a:solidFill>
        </p:grpSpPr>
        <p:sp>
          <p:nvSpPr>
            <p:cNvPr id="198" name="Oval 190">
              <a:extLst>
                <a:ext uri="{FF2B5EF4-FFF2-40B4-BE49-F238E27FC236}">
                  <a16:creationId xmlns:a16="http://schemas.microsoft.com/office/drawing/2014/main" xmlns="" id="{BD285FB7-C65E-4A4F-9730-2C7BDE08556D}"/>
                </a:ext>
              </a:extLst>
            </p:cNvPr>
            <p:cNvSpPr>
              <a:spLocks noChangeArrowheads="1"/>
            </p:cNvSpPr>
            <p:nvPr/>
          </p:nvSpPr>
          <p:spPr bwMode="auto">
            <a:xfrm>
              <a:off x="3481388" y="2257425"/>
              <a:ext cx="180975" cy="179388"/>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dirty="0"/>
            </a:p>
          </p:txBody>
        </p:sp>
        <p:sp>
          <p:nvSpPr>
            <p:cNvPr id="199" name="Forma Livre 191">
              <a:extLst>
                <a:ext uri="{FF2B5EF4-FFF2-40B4-BE49-F238E27FC236}">
                  <a16:creationId xmlns:a16="http://schemas.microsoft.com/office/drawing/2014/main" xmlns="" id="{BBC06FF8-9B23-4376-9786-14D97DD1D8A5}"/>
                </a:ext>
              </a:extLst>
            </p:cNvPr>
            <p:cNvSpPr>
              <a:spLocks/>
            </p:cNvSpPr>
            <p:nvPr/>
          </p:nvSpPr>
          <p:spPr bwMode="auto">
            <a:xfrm>
              <a:off x="3436938" y="2181225"/>
              <a:ext cx="14288" cy="112713"/>
            </a:xfrm>
            <a:custGeom>
              <a:avLst/>
              <a:gdLst>
                <a:gd name="T0" fmla="*/ 4 w 4"/>
                <a:gd name="T1" fmla="*/ 0 h 30"/>
                <a:gd name="T2" fmla="*/ 0 w 4"/>
                <a:gd name="T3" fmla="*/ 1 h 30"/>
                <a:gd name="T4" fmla="*/ 0 w 4"/>
                <a:gd name="T5" fmla="*/ 30 h 30"/>
                <a:gd name="T6" fmla="*/ 4 w 4"/>
                <a:gd name="T7" fmla="*/ 30 h 30"/>
                <a:gd name="T8" fmla="*/ 4 w 4"/>
                <a:gd name="T9" fmla="*/ 0 h 30"/>
              </a:gdLst>
              <a:ahLst/>
              <a:cxnLst>
                <a:cxn ang="0">
                  <a:pos x="T0" y="T1"/>
                </a:cxn>
                <a:cxn ang="0">
                  <a:pos x="T2" y="T3"/>
                </a:cxn>
                <a:cxn ang="0">
                  <a:pos x="T4" y="T5"/>
                </a:cxn>
                <a:cxn ang="0">
                  <a:pos x="T6" y="T7"/>
                </a:cxn>
                <a:cxn ang="0">
                  <a:pos x="T8" y="T9"/>
                </a:cxn>
              </a:cxnLst>
              <a:rect l="0" t="0" r="r" b="b"/>
              <a:pathLst>
                <a:path w="4" h="30">
                  <a:moveTo>
                    <a:pt x="4" y="0"/>
                  </a:moveTo>
                  <a:cubicBezTo>
                    <a:pt x="3" y="0"/>
                    <a:pt x="1" y="1"/>
                    <a:pt x="0" y="1"/>
                  </a:cubicBezTo>
                  <a:cubicBezTo>
                    <a:pt x="0" y="30"/>
                    <a:pt x="0" y="30"/>
                    <a:pt x="0" y="30"/>
                  </a:cubicBezTo>
                  <a:cubicBezTo>
                    <a:pt x="4" y="30"/>
                    <a:pt x="4" y="30"/>
                    <a:pt x="4" y="30"/>
                  </a:cubicBezTo>
                  <a:lnTo>
                    <a:pt x="4"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dirty="0"/>
            </a:p>
          </p:txBody>
        </p:sp>
        <p:sp>
          <p:nvSpPr>
            <p:cNvPr id="200" name="Forma Livre 192">
              <a:extLst>
                <a:ext uri="{FF2B5EF4-FFF2-40B4-BE49-F238E27FC236}">
                  <a16:creationId xmlns:a16="http://schemas.microsoft.com/office/drawing/2014/main" xmlns="" id="{C6700C49-7AD6-494F-83F0-8DEBBC73A8F4}"/>
                </a:ext>
              </a:extLst>
            </p:cNvPr>
            <p:cNvSpPr>
              <a:spLocks/>
            </p:cNvSpPr>
            <p:nvPr/>
          </p:nvSpPr>
          <p:spPr bwMode="auto">
            <a:xfrm>
              <a:off x="3467100" y="2181225"/>
              <a:ext cx="14288" cy="112713"/>
            </a:xfrm>
            <a:custGeom>
              <a:avLst/>
              <a:gdLst>
                <a:gd name="T0" fmla="*/ 4 w 4"/>
                <a:gd name="T1" fmla="*/ 30 h 30"/>
                <a:gd name="T2" fmla="*/ 4 w 4"/>
                <a:gd name="T3" fmla="*/ 0 h 30"/>
                <a:gd name="T4" fmla="*/ 0 w 4"/>
                <a:gd name="T5" fmla="*/ 0 h 30"/>
                <a:gd name="T6" fmla="*/ 0 w 4"/>
                <a:gd name="T7" fmla="*/ 30 h 30"/>
                <a:gd name="T8" fmla="*/ 4 w 4"/>
                <a:gd name="T9" fmla="*/ 30 h 30"/>
                <a:gd name="T10" fmla="*/ 4 w 4"/>
                <a:gd name="T11" fmla="*/ 30 h 30"/>
              </a:gdLst>
              <a:ahLst/>
              <a:cxnLst>
                <a:cxn ang="0">
                  <a:pos x="T0" y="T1"/>
                </a:cxn>
                <a:cxn ang="0">
                  <a:pos x="T2" y="T3"/>
                </a:cxn>
                <a:cxn ang="0">
                  <a:pos x="T4" y="T5"/>
                </a:cxn>
                <a:cxn ang="0">
                  <a:pos x="T6" y="T7"/>
                </a:cxn>
                <a:cxn ang="0">
                  <a:pos x="T8" y="T9"/>
                </a:cxn>
                <a:cxn ang="0">
                  <a:pos x="T10" y="T11"/>
                </a:cxn>
              </a:cxnLst>
              <a:rect l="0" t="0" r="r" b="b"/>
              <a:pathLst>
                <a:path w="4" h="30">
                  <a:moveTo>
                    <a:pt x="4" y="30"/>
                  </a:moveTo>
                  <a:cubicBezTo>
                    <a:pt x="4" y="0"/>
                    <a:pt x="4" y="0"/>
                    <a:pt x="4" y="0"/>
                  </a:cubicBezTo>
                  <a:cubicBezTo>
                    <a:pt x="0" y="0"/>
                    <a:pt x="0" y="0"/>
                    <a:pt x="0" y="0"/>
                  </a:cubicBezTo>
                  <a:cubicBezTo>
                    <a:pt x="0" y="30"/>
                    <a:pt x="0" y="30"/>
                    <a:pt x="0" y="30"/>
                  </a:cubicBezTo>
                  <a:cubicBezTo>
                    <a:pt x="4" y="30"/>
                    <a:pt x="4" y="30"/>
                    <a:pt x="4" y="30"/>
                  </a:cubicBezTo>
                  <a:cubicBezTo>
                    <a:pt x="4" y="30"/>
                    <a:pt x="4" y="30"/>
                    <a:pt x="4" y="3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dirty="0"/>
            </a:p>
          </p:txBody>
        </p:sp>
        <p:sp>
          <p:nvSpPr>
            <p:cNvPr id="201" name="Forma Livre 193">
              <a:extLst>
                <a:ext uri="{FF2B5EF4-FFF2-40B4-BE49-F238E27FC236}">
                  <a16:creationId xmlns:a16="http://schemas.microsoft.com/office/drawing/2014/main" xmlns="" id="{4134947C-4D7B-463E-A659-A8F440E310BD}"/>
                </a:ext>
              </a:extLst>
            </p:cNvPr>
            <p:cNvSpPr>
              <a:spLocks noEditPoints="1"/>
            </p:cNvSpPr>
            <p:nvPr/>
          </p:nvSpPr>
          <p:spPr bwMode="auto">
            <a:xfrm>
              <a:off x="3406775" y="2181225"/>
              <a:ext cx="330200" cy="331788"/>
            </a:xfrm>
            <a:custGeom>
              <a:avLst/>
              <a:gdLst>
                <a:gd name="T0" fmla="*/ 88 w 88"/>
                <a:gd name="T1" fmla="*/ 71 h 88"/>
                <a:gd name="T2" fmla="*/ 88 w 88"/>
                <a:gd name="T3" fmla="*/ 30 h 88"/>
                <a:gd name="T4" fmla="*/ 88 w 88"/>
                <a:gd name="T5" fmla="*/ 17 h 88"/>
                <a:gd name="T6" fmla="*/ 88 w 88"/>
                <a:gd name="T7" fmla="*/ 14 h 88"/>
                <a:gd name="T8" fmla="*/ 74 w 88"/>
                <a:gd name="T9" fmla="*/ 0 h 88"/>
                <a:gd name="T10" fmla="*/ 24 w 88"/>
                <a:gd name="T11" fmla="*/ 0 h 88"/>
                <a:gd name="T12" fmla="*/ 24 w 88"/>
                <a:gd name="T13" fmla="*/ 24 h 88"/>
                <a:gd name="T14" fmla="*/ 44 w 88"/>
                <a:gd name="T15" fmla="*/ 16 h 88"/>
                <a:gd name="T16" fmla="*/ 68 w 88"/>
                <a:gd name="T17" fmla="*/ 30 h 88"/>
                <a:gd name="T18" fmla="*/ 84 w 88"/>
                <a:gd name="T19" fmla="*/ 30 h 88"/>
                <a:gd name="T20" fmla="*/ 84 w 88"/>
                <a:gd name="T21" fmla="*/ 71 h 88"/>
                <a:gd name="T22" fmla="*/ 71 w 88"/>
                <a:gd name="T23" fmla="*/ 84 h 88"/>
                <a:gd name="T24" fmla="*/ 17 w 88"/>
                <a:gd name="T25" fmla="*/ 84 h 88"/>
                <a:gd name="T26" fmla="*/ 4 w 88"/>
                <a:gd name="T27" fmla="*/ 71 h 88"/>
                <a:gd name="T28" fmla="*/ 4 w 88"/>
                <a:gd name="T29" fmla="*/ 30 h 88"/>
                <a:gd name="T30" fmla="*/ 4 w 88"/>
                <a:gd name="T31" fmla="*/ 17 h 88"/>
                <a:gd name="T32" fmla="*/ 4 w 88"/>
                <a:gd name="T33" fmla="*/ 4 h 88"/>
                <a:gd name="T34" fmla="*/ 0 w 88"/>
                <a:gd name="T35" fmla="*/ 14 h 88"/>
                <a:gd name="T36" fmla="*/ 0 w 88"/>
                <a:gd name="T37" fmla="*/ 17 h 88"/>
                <a:gd name="T38" fmla="*/ 0 w 88"/>
                <a:gd name="T39" fmla="*/ 30 h 88"/>
                <a:gd name="T40" fmla="*/ 0 w 88"/>
                <a:gd name="T41" fmla="*/ 71 h 88"/>
                <a:gd name="T42" fmla="*/ 17 w 88"/>
                <a:gd name="T43" fmla="*/ 88 h 88"/>
                <a:gd name="T44" fmla="*/ 71 w 88"/>
                <a:gd name="T45" fmla="*/ 88 h 88"/>
                <a:gd name="T46" fmla="*/ 88 w 88"/>
                <a:gd name="T47" fmla="*/ 71 h 88"/>
                <a:gd name="T48" fmla="*/ 82 w 88"/>
                <a:gd name="T49" fmla="*/ 24 h 88"/>
                <a:gd name="T50" fmla="*/ 70 w 88"/>
                <a:gd name="T51" fmla="*/ 24 h 88"/>
                <a:gd name="T52" fmla="*/ 68 w 88"/>
                <a:gd name="T53" fmla="*/ 22 h 88"/>
                <a:gd name="T54" fmla="*/ 68 w 88"/>
                <a:gd name="T55" fmla="*/ 10 h 88"/>
                <a:gd name="T56" fmla="*/ 70 w 88"/>
                <a:gd name="T57" fmla="*/ 8 h 88"/>
                <a:gd name="T58" fmla="*/ 82 w 88"/>
                <a:gd name="T59" fmla="*/ 8 h 88"/>
                <a:gd name="T60" fmla="*/ 84 w 88"/>
                <a:gd name="T61" fmla="*/ 10 h 88"/>
                <a:gd name="T62" fmla="*/ 84 w 88"/>
                <a:gd name="T63" fmla="*/ 17 h 88"/>
                <a:gd name="T64" fmla="*/ 84 w 88"/>
                <a:gd name="T65" fmla="*/ 22 h 88"/>
                <a:gd name="T66" fmla="*/ 82 w 88"/>
                <a:gd name="T67" fmla="*/ 2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8">
                  <a:moveTo>
                    <a:pt x="88" y="71"/>
                  </a:moveTo>
                  <a:cubicBezTo>
                    <a:pt x="88" y="30"/>
                    <a:pt x="88" y="30"/>
                    <a:pt x="88" y="30"/>
                  </a:cubicBezTo>
                  <a:cubicBezTo>
                    <a:pt x="88" y="17"/>
                    <a:pt x="88" y="17"/>
                    <a:pt x="88" y="17"/>
                  </a:cubicBezTo>
                  <a:cubicBezTo>
                    <a:pt x="88" y="14"/>
                    <a:pt x="88" y="14"/>
                    <a:pt x="88" y="14"/>
                  </a:cubicBezTo>
                  <a:cubicBezTo>
                    <a:pt x="88" y="6"/>
                    <a:pt x="82" y="0"/>
                    <a:pt x="74" y="0"/>
                  </a:cubicBezTo>
                  <a:cubicBezTo>
                    <a:pt x="24" y="0"/>
                    <a:pt x="24" y="0"/>
                    <a:pt x="24" y="0"/>
                  </a:cubicBezTo>
                  <a:cubicBezTo>
                    <a:pt x="24" y="24"/>
                    <a:pt x="24" y="24"/>
                    <a:pt x="24" y="24"/>
                  </a:cubicBezTo>
                  <a:cubicBezTo>
                    <a:pt x="29" y="19"/>
                    <a:pt x="36" y="16"/>
                    <a:pt x="44" y="16"/>
                  </a:cubicBezTo>
                  <a:cubicBezTo>
                    <a:pt x="54" y="16"/>
                    <a:pt x="63" y="22"/>
                    <a:pt x="68" y="30"/>
                  </a:cubicBezTo>
                  <a:cubicBezTo>
                    <a:pt x="84" y="30"/>
                    <a:pt x="84" y="30"/>
                    <a:pt x="84" y="30"/>
                  </a:cubicBezTo>
                  <a:cubicBezTo>
                    <a:pt x="84" y="71"/>
                    <a:pt x="84" y="71"/>
                    <a:pt x="84" y="71"/>
                  </a:cubicBezTo>
                  <a:cubicBezTo>
                    <a:pt x="84" y="78"/>
                    <a:pt x="78" y="84"/>
                    <a:pt x="71" y="84"/>
                  </a:cubicBezTo>
                  <a:cubicBezTo>
                    <a:pt x="17" y="84"/>
                    <a:pt x="17" y="84"/>
                    <a:pt x="17" y="84"/>
                  </a:cubicBezTo>
                  <a:cubicBezTo>
                    <a:pt x="10" y="84"/>
                    <a:pt x="4" y="78"/>
                    <a:pt x="4" y="71"/>
                  </a:cubicBezTo>
                  <a:cubicBezTo>
                    <a:pt x="4" y="30"/>
                    <a:pt x="4" y="30"/>
                    <a:pt x="4" y="30"/>
                  </a:cubicBezTo>
                  <a:cubicBezTo>
                    <a:pt x="4" y="17"/>
                    <a:pt x="4" y="17"/>
                    <a:pt x="4" y="17"/>
                  </a:cubicBezTo>
                  <a:cubicBezTo>
                    <a:pt x="4" y="4"/>
                    <a:pt x="4" y="4"/>
                    <a:pt x="4" y="4"/>
                  </a:cubicBezTo>
                  <a:cubicBezTo>
                    <a:pt x="2" y="7"/>
                    <a:pt x="0" y="10"/>
                    <a:pt x="0" y="14"/>
                  </a:cubicBezTo>
                  <a:cubicBezTo>
                    <a:pt x="0" y="17"/>
                    <a:pt x="0" y="17"/>
                    <a:pt x="0" y="17"/>
                  </a:cubicBezTo>
                  <a:cubicBezTo>
                    <a:pt x="0" y="30"/>
                    <a:pt x="0" y="30"/>
                    <a:pt x="0" y="30"/>
                  </a:cubicBezTo>
                  <a:cubicBezTo>
                    <a:pt x="0" y="71"/>
                    <a:pt x="0" y="71"/>
                    <a:pt x="0" y="71"/>
                  </a:cubicBezTo>
                  <a:cubicBezTo>
                    <a:pt x="0" y="81"/>
                    <a:pt x="7" y="88"/>
                    <a:pt x="17" y="88"/>
                  </a:cubicBezTo>
                  <a:cubicBezTo>
                    <a:pt x="71" y="88"/>
                    <a:pt x="71" y="88"/>
                    <a:pt x="71" y="88"/>
                  </a:cubicBezTo>
                  <a:cubicBezTo>
                    <a:pt x="81" y="88"/>
                    <a:pt x="88" y="81"/>
                    <a:pt x="88" y="71"/>
                  </a:cubicBezTo>
                  <a:close/>
                  <a:moveTo>
                    <a:pt x="82" y="24"/>
                  </a:moveTo>
                  <a:cubicBezTo>
                    <a:pt x="70" y="24"/>
                    <a:pt x="70" y="24"/>
                    <a:pt x="70" y="24"/>
                  </a:cubicBezTo>
                  <a:cubicBezTo>
                    <a:pt x="69" y="24"/>
                    <a:pt x="68" y="23"/>
                    <a:pt x="68" y="22"/>
                  </a:cubicBezTo>
                  <a:cubicBezTo>
                    <a:pt x="68" y="10"/>
                    <a:pt x="68" y="10"/>
                    <a:pt x="68" y="10"/>
                  </a:cubicBezTo>
                  <a:cubicBezTo>
                    <a:pt x="68" y="9"/>
                    <a:pt x="69" y="8"/>
                    <a:pt x="70" y="8"/>
                  </a:cubicBezTo>
                  <a:cubicBezTo>
                    <a:pt x="82" y="8"/>
                    <a:pt x="82" y="8"/>
                    <a:pt x="82" y="8"/>
                  </a:cubicBezTo>
                  <a:cubicBezTo>
                    <a:pt x="83" y="8"/>
                    <a:pt x="84" y="9"/>
                    <a:pt x="84" y="10"/>
                  </a:cubicBezTo>
                  <a:cubicBezTo>
                    <a:pt x="84" y="17"/>
                    <a:pt x="84" y="17"/>
                    <a:pt x="84" y="17"/>
                  </a:cubicBezTo>
                  <a:cubicBezTo>
                    <a:pt x="84" y="22"/>
                    <a:pt x="84" y="22"/>
                    <a:pt x="84" y="22"/>
                  </a:cubicBezTo>
                  <a:cubicBezTo>
                    <a:pt x="84" y="23"/>
                    <a:pt x="83" y="24"/>
                    <a:pt x="82"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pt-BR" dirty="0"/>
            </a:p>
          </p:txBody>
        </p:sp>
      </p:grpSp>
      <p:pic>
        <p:nvPicPr>
          <p:cNvPr id="50" name="Gráfico 49" descr="Dólar">
            <a:extLst>
              <a:ext uri="{FF2B5EF4-FFF2-40B4-BE49-F238E27FC236}">
                <a16:creationId xmlns:a16="http://schemas.microsoft.com/office/drawing/2014/main" xmlns="" id="{B45FA135-8167-4C82-B006-9F8C02C3E1B7}"/>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457782" y="1270693"/>
            <a:ext cx="486910" cy="486910"/>
          </a:xfrm>
          <a:prstGeom prst="rect">
            <a:avLst/>
          </a:prstGeom>
        </p:spPr>
      </p:pic>
      <p:sp>
        <p:nvSpPr>
          <p:cNvPr id="195" name="Retângulo 194">
            <a:extLst>
              <a:ext uri="{FF2B5EF4-FFF2-40B4-BE49-F238E27FC236}">
                <a16:creationId xmlns:a16="http://schemas.microsoft.com/office/drawing/2014/main" xmlns="" id="{4F5EC200-CE6C-4375-9A4E-8538E8752769}"/>
              </a:ext>
            </a:extLst>
          </p:cNvPr>
          <p:cNvSpPr/>
          <p:nvPr/>
        </p:nvSpPr>
        <p:spPr>
          <a:xfrm>
            <a:off x="801229" y="2753008"/>
            <a:ext cx="2446505" cy="298285"/>
          </a:xfrm>
          <a:prstGeom prst="rect">
            <a:avLst/>
          </a:prstGeom>
        </p:spPr>
        <p:txBody>
          <a:bodyPr wrap="square" rtlCol="0">
            <a:spAutoFit/>
          </a:bodyPr>
          <a:lstStyle/>
          <a:p>
            <a:pPr>
              <a:spcBef>
                <a:spcPts val="600"/>
              </a:spcBef>
            </a:pPr>
            <a:r>
              <a:rPr lang="pt-BR" sz="1300" dirty="0">
                <a:solidFill>
                  <a:schemeClr val="bg1"/>
                </a:solidFill>
                <a:latin typeface="Arial" panose="020B0604020202020204" pitchFamily="34" charset="0"/>
                <a:cs typeface="Arial" panose="020B0604020202020204" pitchFamily="34" charset="0"/>
              </a:rPr>
              <a:t>90,7% do previsto</a:t>
            </a:r>
          </a:p>
        </p:txBody>
      </p:sp>
      <p:pic>
        <p:nvPicPr>
          <p:cNvPr id="52" name="Gráfico 51" descr="Alvo">
            <a:extLst>
              <a:ext uri="{FF2B5EF4-FFF2-40B4-BE49-F238E27FC236}">
                <a16:creationId xmlns:a16="http://schemas.microsoft.com/office/drawing/2014/main" xmlns="" id="{9F4D7BC5-9EF7-49B5-99A1-7582FA81A64C}"/>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4479296" y="1197210"/>
            <a:ext cx="552932" cy="552932"/>
          </a:xfrm>
          <a:prstGeom prst="rect">
            <a:avLst/>
          </a:prstGeom>
        </p:spPr>
      </p:pic>
      <p:sp>
        <p:nvSpPr>
          <p:cNvPr id="49" name="Título 4">
            <a:extLst>
              <a:ext uri="{FF2B5EF4-FFF2-40B4-BE49-F238E27FC236}">
                <a16:creationId xmlns:a16="http://schemas.microsoft.com/office/drawing/2014/main" xmlns="" id="{16372197-24F4-4A72-8A24-3C3986A14DAE}"/>
              </a:ext>
            </a:extLst>
          </p:cNvPr>
          <p:cNvSpPr>
            <a:spLocks noGrp="1"/>
          </p:cNvSpPr>
          <p:nvPr>
            <p:ph type="title"/>
          </p:nvPr>
        </p:nvSpPr>
        <p:spPr>
          <a:xfrm>
            <a:off x="577568" y="361673"/>
            <a:ext cx="9328432"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Atendimento</a:t>
            </a:r>
          </a:p>
        </p:txBody>
      </p:sp>
      <p:sp>
        <p:nvSpPr>
          <p:cNvPr id="51"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259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3" name="Retângulo 2"/>
          <p:cNvSpPr/>
          <p:nvPr/>
        </p:nvSpPr>
        <p:spPr>
          <a:xfrm>
            <a:off x="6867203" y="2372615"/>
            <a:ext cx="2882268" cy="3631763"/>
          </a:xfrm>
          <a:prstGeom prst="rect">
            <a:avLst/>
          </a:prstGeom>
        </p:spPr>
        <p:txBody>
          <a:bodyPr wrap="square">
            <a:spAutoFit/>
          </a:bodyPr>
          <a:lstStyle/>
          <a:p>
            <a:r>
              <a:rPr lang="pt-BR" sz="1600" b="1" dirty="0">
                <a:solidFill>
                  <a:srgbClr val="050505"/>
                </a:solidFill>
                <a:latin typeface="Arial" panose="020B0604020202020204" pitchFamily="34" charset="0"/>
              </a:rPr>
              <a:t>Telefones:</a:t>
            </a:r>
            <a:r>
              <a:rPr lang="pt-BR" sz="1600" dirty="0">
                <a:solidFill>
                  <a:srgbClr val="050505"/>
                </a:solidFill>
                <a:latin typeface="Arial" panose="020B0604020202020204" pitchFamily="34" charset="0"/>
              </a:rPr>
              <a:t/>
            </a:r>
            <a:br>
              <a:rPr lang="pt-BR" sz="1600" dirty="0">
                <a:solidFill>
                  <a:srgbClr val="050505"/>
                </a:solidFill>
                <a:latin typeface="Arial" panose="020B0604020202020204" pitchFamily="34" charset="0"/>
              </a:rPr>
            </a:br>
            <a:r>
              <a:rPr lang="pt-BR" sz="1600" b="1" dirty="0">
                <a:solidFill>
                  <a:srgbClr val="008080"/>
                </a:solidFill>
                <a:latin typeface="Arial" panose="020B0604020202020204" pitchFamily="34" charset="0"/>
              </a:rPr>
              <a:t>(82) 3313 3506 </a:t>
            </a:r>
          </a:p>
          <a:p>
            <a:r>
              <a:rPr lang="pt-BR" sz="1600" b="1" dirty="0">
                <a:solidFill>
                  <a:srgbClr val="008080"/>
                </a:solidFill>
                <a:latin typeface="Arial" panose="020B0604020202020204" pitchFamily="34" charset="0"/>
              </a:rPr>
              <a:t>(82) 3313 3508</a:t>
            </a:r>
          </a:p>
          <a:p>
            <a:endParaRPr lang="pt-BR" sz="1600" dirty="0">
              <a:solidFill>
                <a:srgbClr val="050505"/>
              </a:solidFill>
              <a:latin typeface="Arial" panose="020B0604020202020204" pitchFamily="34" charset="0"/>
            </a:endParaRPr>
          </a:p>
          <a:p>
            <a:r>
              <a:rPr lang="pt-BR" sz="1600" b="1" dirty="0">
                <a:solidFill>
                  <a:srgbClr val="050505"/>
                </a:solidFill>
                <a:latin typeface="Arial" panose="020B0604020202020204" pitchFamily="34" charset="0"/>
              </a:rPr>
              <a:t>E-mail</a:t>
            </a:r>
            <a:r>
              <a:rPr lang="pt-BR" sz="1600" dirty="0">
                <a:solidFill>
                  <a:srgbClr val="050505"/>
                </a:solidFill>
                <a:latin typeface="Arial" panose="020B0604020202020204" pitchFamily="34" charset="0"/>
              </a:rPr>
              <a:t>:</a:t>
            </a:r>
            <a:br>
              <a:rPr lang="pt-BR" sz="1600" dirty="0">
                <a:solidFill>
                  <a:srgbClr val="050505"/>
                </a:solidFill>
                <a:latin typeface="Arial" panose="020B0604020202020204" pitchFamily="34" charset="0"/>
              </a:rPr>
            </a:br>
            <a:r>
              <a:rPr lang="pt-BR" sz="1600" b="1" u="sng" dirty="0">
                <a:solidFill>
                  <a:srgbClr val="008080"/>
                </a:solidFill>
                <a:latin typeface="Arial" panose="020B0604020202020204" pitchFamily="34" charset="0"/>
              </a:rPr>
              <a:t>atendimento@caual.org.br</a:t>
            </a:r>
          </a:p>
          <a:p>
            <a:pPr algn="just"/>
            <a:endParaRPr lang="pt-BR" sz="1600" dirty="0">
              <a:solidFill>
                <a:srgbClr val="050505"/>
              </a:solidFill>
              <a:latin typeface="Arial" panose="020B0604020202020204" pitchFamily="34" charset="0"/>
            </a:endParaRPr>
          </a:p>
          <a:p>
            <a:pPr algn="just"/>
            <a:r>
              <a:rPr lang="pt-BR" sz="1600" b="1" dirty="0">
                <a:solidFill>
                  <a:srgbClr val="050505"/>
                </a:solidFill>
                <a:latin typeface="Arial" panose="020B0604020202020204" pitchFamily="34" charset="0"/>
              </a:rPr>
              <a:t>Presencial:</a:t>
            </a:r>
            <a:r>
              <a:rPr lang="pt-BR" sz="1600" dirty="0">
                <a:solidFill>
                  <a:srgbClr val="050505"/>
                </a:solidFill>
                <a:latin typeface="Arial" panose="020B0604020202020204" pitchFamily="34" charset="0"/>
              </a:rPr>
              <a:t> </a:t>
            </a:r>
            <a:r>
              <a:rPr lang="pt-BR" sz="1600" dirty="0">
                <a:solidFill>
                  <a:srgbClr val="000000"/>
                </a:solidFill>
                <a:latin typeface="Arial" panose="020B0604020202020204" pitchFamily="34" charset="0"/>
              </a:rPr>
              <a:t>segunda a sexta, das 9 às 12h às 13 às 19h.</a:t>
            </a:r>
          </a:p>
          <a:p>
            <a:pPr algn="just"/>
            <a:r>
              <a:rPr lang="pt-BR" sz="1600" dirty="0">
                <a:solidFill>
                  <a:srgbClr val="050505"/>
                </a:solidFill>
                <a:latin typeface="Arial" panose="020B0604020202020204" pitchFamily="34" charset="0"/>
              </a:rPr>
              <a:t/>
            </a:r>
            <a:br>
              <a:rPr lang="pt-BR" sz="1600" dirty="0">
                <a:solidFill>
                  <a:srgbClr val="050505"/>
                </a:solidFill>
                <a:latin typeface="Arial" panose="020B0604020202020204" pitchFamily="34" charset="0"/>
              </a:rPr>
            </a:br>
            <a:r>
              <a:rPr lang="pt-BR" sz="1400" b="1" dirty="0">
                <a:solidFill>
                  <a:srgbClr val="008080"/>
                </a:solidFill>
                <a:latin typeface="Arial" panose="020B0604020202020204" pitchFamily="34" charset="0"/>
              </a:rPr>
              <a:t>Av. Comendador Gustavo Paiva, n. 2789, Mangabeiras, </a:t>
            </a:r>
            <a:r>
              <a:rPr lang="pt-BR" sz="1400" b="1" dirty="0" err="1">
                <a:solidFill>
                  <a:srgbClr val="008080"/>
                </a:solidFill>
                <a:latin typeface="Arial" panose="020B0604020202020204" pitchFamily="34" charset="0"/>
              </a:rPr>
              <a:t>Maceió-AL</a:t>
            </a:r>
            <a:r>
              <a:rPr lang="pt-BR" sz="1400" b="1" dirty="0">
                <a:solidFill>
                  <a:srgbClr val="008080"/>
                </a:solidFill>
                <a:latin typeface="Arial" panose="020B0604020202020204" pitchFamily="34" charset="0"/>
              </a:rPr>
              <a:t>. CEP: 57038-3506 – Cond. </a:t>
            </a:r>
            <a:r>
              <a:rPr lang="pt-BR" sz="1400" b="1" dirty="0" err="1">
                <a:solidFill>
                  <a:srgbClr val="008080"/>
                </a:solidFill>
                <a:latin typeface="Arial" panose="020B0604020202020204" pitchFamily="34" charset="0"/>
              </a:rPr>
              <a:t>Norcon</a:t>
            </a:r>
            <a:r>
              <a:rPr lang="pt-BR" sz="1400" b="1" dirty="0">
                <a:solidFill>
                  <a:srgbClr val="008080"/>
                </a:solidFill>
                <a:latin typeface="Arial" panose="020B0604020202020204" pitchFamily="34" charset="0"/>
              </a:rPr>
              <a:t> Empresarial, Loja 08. </a:t>
            </a:r>
          </a:p>
        </p:txBody>
      </p:sp>
      <p:sp>
        <p:nvSpPr>
          <p:cNvPr id="56" name="CaixaDeTexto 55"/>
          <p:cNvSpPr txBox="1"/>
          <p:nvPr/>
        </p:nvSpPr>
        <p:spPr>
          <a:xfrm>
            <a:off x="217714" y="4535701"/>
            <a:ext cx="3251200" cy="1169551"/>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Nº de usuários satisfeitos</a:t>
            </a:r>
          </a:p>
          <a:p>
            <a:r>
              <a:rPr lang="pt-BR" sz="1400" dirty="0">
                <a:latin typeface="Arial" panose="020B0604020202020204" pitchFamily="34" charset="0"/>
                <a:cs typeface="Arial" panose="020B0604020202020204" pitchFamily="34" charset="0"/>
              </a:rPr>
              <a:t>___________________________x100</a:t>
            </a:r>
          </a:p>
          <a:p>
            <a:endParaRPr lang="pt-BR" sz="1400" dirty="0">
              <a:latin typeface="Arial" panose="020B0604020202020204" pitchFamily="34" charset="0"/>
              <a:cs typeface="Arial" panose="020B0604020202020204" pitchFamily="34" charset="0"/>
            </a:endParaRPr>
          </a:p>
          <a:p>
            <a:r>
              <a:rPr lang="pt-BR" sz="1400" dirty="0">
                <a:latin typeface="Arial" panose="020B0604020202020204" pitchFamily="34" charset="0"/>
                <a:cs typeface="Arial" panose="020B0604020202020204" pitchFamily="34" charset="0"/>
              </a:rPr>
              <a:t>Número de usuários que respondeu a pesquisa</a:t>
            </a:r>
            <a:endParaRPr lang="pt-BR" sz="1400" dirty="0"/>
          </a:p>
        </p:txBody>
      </p:sp>
      <p:sp>
        <p:nvSpPr>
          <p:cNvPr id="57" name="CaixaDeTexto 56"/>
          <p:cNvSpPr txBox="1"/>
          <p:nvPr/>
        </p:nvSpPr>
        <p:spPr>
          <a:xfrm>
            <a:off x="3468914" y="4775191"/>
            <a:ext cx="3164115" cy="1169551"/>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Nº de solicitações tratadas em até 30 dias</a:t>
            </a:r>
          </a:p>
          <a:p>
            <a:r>
              <a:rPr lang="pt-BR" sz="1400" dirty="0">
                <a:latin typeface="Arial" panose="020B0604020202020204" pitchFamily="34" charset="0"/>
                <a:cs typeface="Arial" panose="020B0604020202020204" pitchFamily="34" charset="0"/>
              </a:rPr>
              <a:t>__________________________x100</a:t>
            </a:r>
          </a:p>
          <a:p>
            <a:endParaRPr lang="pt-BR" sz="1400" dirty="0">
              <a:latin typeface="Arial" panose="020B0604020202020204" pitchFamily="34" charset="0"/>
              <a:cs typeface="Arial" panose="020B0604020202020204" pitchFamily="34" charset="0"/>
            </a:endParaRPr>
          </a:p>
          <a:p>
            <a:r>
              <a:rPr lang="pt-BR" sz="1400" dirty="0">
                <a:latin typeface="Arial" panose="020B0604020202020204" pitchFamily="34" charset="0"/>
                <a:cs typeface="Arial" panose="020B0604020202020204" pitchFamily="34" charset="0"/>
              </a:rPr>
              <a:t>Número de solicitações </a:t>
            </a:r>
            <a:endParaRPr lang="pt-BR" sz="1400" dirty="0"/>
          </a:p>
        </p:txBody>
      </p:sp>
      <p:sp>
        <p:nvSpPr>
          <p:cNvPr id="58" name="Retângulo 57">
            <a:extLst>
              <a:ext uri="{FF2B5EF4-FFF2-40B4-BE49-F238E27FC236}">
                <a16:creationId xmlns:a16="http://schemas.microsoft.com/office/drawing/2014/main" xmlns="" id="{9CFFF09D-96F9-453A-AC93-BC01E504D3BB}"/>
              </a:ext>
            </a:extLst>
          </p:cNvPr>
          <p:cNvSpPr/>
          <p:nvPr/>
        </p:nvSpPr>
        <p:spPr>
          <a:xfrm>
            <a:off x="3452783" y="3889825"/>
            <a:ext cx="2966820" cy="798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b="1" dirty="0">
                <a:solidFill>
                  <a:schemeClr val="tx2">
                    <a:lumMod val="50000"/>
                  </a:schemeClr>
                </a:solidFill>
                <a:latin typeface="Arial" panose="020B0604020202020204" pitchFamily="34" charset="0"/>
                <a:cs typeface="Arial" panose="020B0604020202020204" pitchFamily="34" charset="0"/>
              </a:rPr>
              <a:t>INDICADOR 2</a:t>
            </a:r>
          </a:p>
          <a:p>
            <a:pPr algn="ctr"/>
            <a:r>
              <a:rPr lang="pt-BR" sz="1400" b="1" dirty="0">
                <a:solidFill>
                  <a:schemeClr val="tx2">
                    <a:lumMod val="50000"/>
                  </a:schemeClr>
                </a:solidFill>
                <a:latin typeface="Arial" panose="020B0604020202020204" pitchFamily="34" charset="0"/>
                <a:cs typeface="Arial" panose="020B0604020202020204" pitchFamily="34" charset="0"/>
              </a:rPr>
              <a:t>Índice de satisfação com a solução demandada (%)</a:t>
            </a:r>
          </a:p>
        </p:txBody>
      </p:sp>
      <p:sp>
        <p:nvSpPr>
          <p:cNvPr id="59" name="Retângulo 58">
            <a:extLst>
              <a:ext uri="{FF2B5EF4-FFF2-40B4-BE49-F238E27FC236}">
                <a16:creationId xmlns:a16="http://schemas.microsoft.com/office/drawing/2014/main" xmlns="" id="{9CFFF09D-96F9-453A-AC93-BC01E504D3BB}"/>
              </a:ext>
            </a:extLst>
          </p:cNvPr>
          <p:cNvSpPr/>
          <p:nvPr/>
        </p:nvSpPr>
        <p:spPr>
          <a:xfrm>
            <a:off x="259639" y="3773714"/>
            <a:ext cx="2966820" cy="78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b="1" dirty="0">
                <a:solidFill>
                  <a:schemeClr val="tx2">
                    <a:lumMod val="50000"/>
                  </a:schemeClr>
                </a:solidFill>
                <a:latin typeface="Arial" panose="020B0604020202020204" pitchFamily="34" charset="0"/>
                <a:cs typeface="Arial" panose="020B0604020202020204" pitchFamily="34" charset="0"/>
              </a:rPr>
              <a:t>INDICADOR  1</a:t>
            </a:r>
            <a:br>
              <a:rPr lang="pt-BR" b="1" dirty="0">
                <a:solidFill>
                  <a:schemeClr val="tx2">
                    <a:lumMod val="50000"/>
                  </a:schemeClr>
                </a:solidFill>
                <a:latin typeface="Arial" panose="020B0604020202020204" pitchFamily="34" charset="0"/>
                <a:cs typeface="Arial" panose="020B0604020202020204" pitchFamily="34" charset="0"/>
              </a:rPr>
            </a:br>
            <a:r>
              <a:rPr lang="pt-BR" sz="1400" b="1" dirty="0">
                <a:solidFill>
                  <a:schemeClr val="tx2">
                    <a:lumMod val="50000"/>
                  </a:schemeClr>
                </a:solidFill>
                <a:latin typeface="Arial" panose="020B0604020202020204" pitchFamily="34" charset="0"/>
                <a:cs typeface="Arial" panose="020B0604020202020204" pitchFamily="34" charset="0"/>
              </a:rPr>
              <a:t>Índice de atendimento (%)</a:t>
            </a:r>
          </a:p>
        </p:txBody>
      </p:sp>
      <p:sp>
        <p:nvSpPr>
          <p:cNvPr id="60" name="Retângulo 59"/>
          <p:cNvSpPr/>
          <p:nvPr/>
        </p:nvSpPr>
        <p:spPr>
          <a:xfrm>
            <a:off x="246743" y="3817257"/>
            <a:ext cx="3149600" cy="22932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1" name="Retângulo 60"/>
          <p:cNvSpPr/>
          <p:nvPr/>
        </p:nvSpPr>
        <p:spPr>
          <a:xfrm>
            <a:off x="3454400" y="3817257"/>
            <a:ext cx="3236686" cy="22932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Espaço Reservado para Número de Slide 33"/>
          <p:cNvSpPr>
            <a:spLocks noGrp="1"/>
          </p:cNvSpPr>
          <p:nvPr>
            <p:ph type="sldNum" sz="quarter" idx="12"/>
          </p:nvPr>
        </p:nvSpPr>
        <p:spPr/>
        <p:txBody>
          <a:bodyPr/>
          <a:lstStyle/>
          <a:p>
            <a:pPr rtl="0"/>
            <a:fld id="{5A4A7955-6230-48B4-BD8B-A7C460F75945}" type="slidenum">
              <a:rPr lang="pt-BR" noProof="0" smtClean="0"/>
              <a:pPr rtl="0"/>
              <a:t>43</a:t>
            </a:fld>
            <a:endParaRPr lang="pt-BR" noProof="0"/>
          </a:p>
        </p:txBody>
      </p:sp>
    </p:spTree>
    <p:extLst>
      <p:ext uri="{BB962C8B-B14F-4D97-AF65-F5344CB8AC3E}">
        <p14:creationId xmlns:p14="http://schemas.microsoft.com/office/powerpoint/2010/main" xmlns="" val="6224700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Atendimento</a:t>
            </a:r>
          </a:p>
        </p:txBody>
      </p:sp>
      <p:sp>
        <p:nvSpPr>
          <p:cNvPr id="8" name="Retângulo 7">
            <a:extLst>
              <a:ext uri="{FF2B5EF4-FFF2-40B4-BE49-F238E27FC236}">
                <a16:creationId xmlns:a16="http://schemas.microsoft.com/office/drawing/2014/main" xmlns="" id="{06CCB6BD-D3C0-4453-AA07-9405EA762404}"/>
              </a:ext>
            </a:extLst>
          </p:cNvPr>
          <p:cNvSpPr/>
          <p:nvPr/>
        </p:nvSpPr>
        <p:spPr>
          <a:xfrm>
            <a:off x="370149" y="1322683"/>
            <a:ext cx="9020594" cy="2277547"/>
          </a:xfrm>
          <a:prstGeom prst="rect">
            <a:avLst/>
          </a:prstGeom>
          <a:noFill/>
          <a:ln>
            <a:noFill/>
          </a:ln>
        </p:spPr>
        <p:txBody>
          <a:bodyPr wrap="square" anchor="t">
            <a:spAutoFit/>
          </a:bodyPr>
          <a:lstStyle/>
          <a:p>
            <a:pPr algn="just"/>
            <a:r>
              <a:rPr lang="pt-BR" sz="1200" dirty="0">
                <a:latin typeface="Arial"/>
                <a:cs typeface="Arial"/>
              </a:rPr>
              <a:t>	O Conselho de Arquitetura e Urbanismo de Alagoas (CAU/AL) registrou quase 8 mil atendimentos ao público no ano de 2019. Os números representam atendimento aos profissionais de arquitetura e urbanismo e ao público em geral de forma presencial na sede do conselho, através do Sistema de Informação e Comunicação do CAU (SICCAU), ligações telefônicas ou ainda por e-mail e redes sociais com </a:t>
            </a:r>
            <a:r>
              <a:rPr lang="pt-BR" sz="1200" dirty="0" err="1">
                <a:latin typeface="Arial"/>
                <a:cs typeface="Arial"/>
              </a:rPr>
              <a:t>facebook</a:t>
            </a:r>
            <a:r>
              <a:rPr lang="pt-BR" sz="1200" dirty="0">
                <a:latin typeface="Arial"/>
                <a:cs typeface="Arial"/>
              </a:rPr>
              <a:t>, </a:t>
            </a:r>
            <a:r>
              <a:rPr lang="pt-BR" sz="1200" dirty="0" err="1">
                <a:latin typeface="Arial"/>
                <a:cs typeface="Arial"/>
              </a:rPr>
              <a:t>instagram</a:t>
            </a:r>
            <a:r>
              <a:rPr lang="pt-BR" sz="1200" dirty="0">
                <a:latin typeface="Arial"/>
                <a:cs typeface="Arial"/>
              </a:rPr>
              <a:t> e pela ferramenta </a:t>
            </a:r>
            <a:r>
              <a:rPr lang="pt-BR" sz="1200" dirty="0" err="1">
                <a:latin typeface="Arial"/>
                <a:cs typeface="Arial"/>
              </a:rPr>
              <a:t>whatsapp</a:t>
            </a:r>
            <a:r>
              <a:rPr lang="pt-BR" sz="1200" dirty="0">
                <a:latin typeface="Arial"/>
                <a:cs typeface="Arial"/>
              </a:rPr>
              <a:t>.</a:t>
            </a:r>
          </a:p>
          <a:p>
            <a:pPr algn="just"/>
            <a:endParaRPr lang="pt-BR" sz="1200" dirty="0">
              <a:latin typeface="Arial" pitchFamily="34" charset="0"/>
              <a:cs typeface="Arial" pitchFamily="34" charset="0"/>
            </a:endParaRPr>
          </a:p>
          <a:p>
            <a:pPr algn="just"/>
            <a:r>
              <a:rPr lang="pt-BR" sz="1200" dirty="0">
                <a:latin typeface="Arial"/>
                <a:cs typeface="Arial"/>
              </a:rPr>
              <a:t>	Pensando em dar mais conforto aos profissionais de arquitetura e à sociedade em geral, ampliamos o nosso horário de atendimento da sede. Assim, agora é possível tirar dúvidas e ser atendido na sede também pelo horário da manhã. Em 2019 passamos a funcionar também pela manhã. Com a mudança, o setor de atendimento e protocolo do CAU/AL está aberto ao público de segunda a sexta, das 09 às 12 e 13 às 19h, os demais setores (diretoria, gerência técnica e gerência administrativa e financeira) continuam com o horário das 13 às 19 horas.</a:t>
            </a:r>
            <a:r>
              <a:rPr lang="pt-BR" sz="1200" dirty="0">
                <a:latin typeface="Arial" pitchFamily="34" charset="0"/>
                <a:cs typeface="Arial" pitchFamily="34" charset="0"/>
              </a:rPr>
              <a:t/>
            </a:r>
            <a:br>
              <a:rPr lang="pt-BR" sz="1200" dirty="0">
                <a:latin typeface="Arial" pitchFamily="34" charset="0"/>
                <a:cs typeface="Arial" pitchFamily="34" charset="0"/>
              </a:rPr>
            </a:br>
            <a:endParaRPr lang="pt-BR" sz="1200" dirty="0">
              <a:latin typeface="Arial"/>
              <a:cs typeface="Arial"/>
            </a:endParaRPr>
          </a:p>
          <a:p>
            <a:pPr algn="just"/>
            <a:endParaRPr lang="pt-BR" sz="1000" dirty="0">
              <a:latin typeface="Arial" pitchFamily="34" charset="0"/>
              <a:cs typeface="Arial" pitchFamily="34" charset="0"/>
            </a:endParaRPr>
          </a:p>
        </p:txBody>
      </p:sp>
      <p:sp>
        <p:nvSpPr>
          <p:cNvPr id="9" name="Espaço Reservado para Texto 3">
            <a:extLst>
              <a:ext uri="{FF2B5EF4-FFF2-40B4-BE49-F238E27FC236}">
                <a16:creationId xmlns:a16="http://schemas.microsoft.com/office/drawing/2014/main" xmlns="" id="{89155B53-2706-46D3-9E4D-3A392D96B3EC}"/>
              </a:ext>
            </a:extLst>
          </p:cNvPr>
          <p:cNvSpPr txBox="1">
            <a:spLocks/>
          </p:cNvSpPr>
          <p:nvPr/>
        </p:nvSpPr>
        <p:spPr>
          <a:xfrm>
            <a:off x="1487444" y="5353025"/>
            <a:ext cx="4135231" cy="693878"/>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A atividade tinha o objetivo geral </a:t>
            </a:r>
            <a:r>
              <a:rPr lang="pt-BR" sz="1800" b="1" dirty="0">
                <a:solidFill>
                  <a:srgbClr val="008080"/>
                </a:solidFill>
                <a:latin typeface="Arial" panose="020B0604020202020204" pitchFamily="34" charset="0"/>
                <a:cs typeface="Arial" panose="020B0604020202020204" pitchFamily="34" charset="0"/>
              </a:rPr>
              <a:t>Atender</a:t>
            </a:r>
            <a:r>
              <a:rPr lang="pt-BR" sz="1300" dirty="0">
                <a:solidFill>
                  <a:prstClr val="black"/>
                </a:solidFill>
                <a:latin typeface="Arial" panose="020B0604020202020204" pitchFamily="34" charset="0"/>
                <a:cs typeface="Arial" panose="020B0604020202020204" pitchFamily="34" charset="0"/>
              </a:rPr>
              <a:t> com </a:t>
            </a:r>
            <a:r>
              <a:rPr lang="pt-BR" sz="1800" b="1" dirty="0">
                <a:solidFill>
                  <a:srgbClr val="008080"/>
                </a:solidFill>
                <a:latin typeface="Arial" panose="020B0604020202020204" pitchFamily="34" charset="0"/>
                <a:cs typeface="Arial" panose="020B0604020202020204" pitchFamily="34" charset="0"/>
              </a:rPr>
              <a:t>excelência</a:t>
            </a:r>
            <a:r>
              <a:rPr lang="pt-BR" sz="1300" dirty="0">
                <a:solidFill>
                  <a:prstClr val="black"/>
                </a:solidFill>
                <a:latin typeface="Arial" panose="020B0604020202020204" pitchFamily="34" charset="0"/>
                <a:cs typeface="Arial" panose="020B0604020202020204" pitchFamily="34" charset="0"/>
              </a:rPr>
              <a:t> aos profissionais e buscava o resultado de </a:t>
            </a:r>
            <a:r>
              <a:rPr lang="pt-BR" sz="1800" dirty="0">
                <a:solidFill>
                  <a:srgbClr val="008080"/>
                </a:solidFill>
                <a:latin typeface="Arial" panose="020B0604020202020204" pitchFamily="34" charset="0"/>
                <a:cs typeface="Arial" panose="020B0604020202020204" pitchFamily="34" charset="0"/>
              </a:rPr>
              <a:t>garantir</a:t>
            </a:r>
            <a:r>
              <a:rPr lang="pt-BR" sz="1200" dirty="0">
                <a:latin typeface="Arial" panose="020B0604020202020204" pitchFamily="34" charset="0"/>
                <a:cs typeface="Arial" panose="020B0604020202020204" pitchFamily="34" charset="0"/>
              </a:rPr>
              <a:t> infraestrutura adequada para</a:t>
            </a:r>
            <a:r>
              <a:rPr lang="pt-BR" sz="1800" dirty="0">
                <a:solidFill>
                  <a:srgbClr val="008080"/>
                </a:solidFill>
                <a:latin typeface="Arial" panose="020B0604020202020204" pitchFamily="34" charset="0"/>
                <a:cs typeface="Arial" panose="020B0604020202020204" pitchFamily="34" charset="0"/>
              </a:rPr>
              <a:t> a prestação de serviço com qualidade</a:t>
            </a:r>
            <a:r>
              <a:rPr lang="pt-BR" sz="1300" dirty="0">
                <a:solidFill>
                  <a:prstClr val="black"/>
                </a:solidFill>
                <a:latin typeface="Arial" panose="020B0604020202020204" pitchFamily="34" charset="0"/>
                <a:cs typeface="Arial" panose="020B0604020202020204" pitchFamily="34" charset="0"/>
              </a:rPr>
              <a:t>.</a:t>
            </a:r>
          </a:p>
        </p:txBody>
      </p:sp>
      <p:sp>
        <p:nvSpPr>
          <p:cNvPr id="10" name="Espaço Reservado para Conteúdo 2">
            <a:extLst>
              <a:ext uri="{FF2B5EF4-FFF2-40B4-BE49-F238E27FC236}">
                <a16:creationId xmlns:a16="http://schemas.microsoft.com/office/drawing/2014/main" xmlns="" id="{39F3579F-581F-4B75-B83F-819B0D08A77F}"/>
              </a:ext>
            </a:extLst>
          </p:cNvPr>
          <p:cNvSpPr txBox="1">
            <a:spLocks/>
          </p:cNvSpPr>
          <p:nvPr/>
        </p:nvSpPr>
        <p:spPr>
          <a:xfrm>
            <a:off x="5832230" y="4850983"/>
            <a:ext cx="2524370" cy="111605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800" b="1" dirty="0">
                <a:solidFill>
                  <a:srgbClr val="008080"/>
                </a:solidFill>
              </a:rPr>
              <a:t>R$ 168.325,48 Mil</a:t>
            </a:r>
          </a:p>
          <a:p>
            <a:pPr marL="0" indent="0">
              <a:lnSpc>
                <a:spcPct val="100000"/>
              </a:lnSpc>
              <a:spcBef>
                <a:spcPts val="0"/>
              </a:spcBef>
              <a:buNone/>
            </a:pPr>
            <a:r>
              <a:rPr lang="pt-BR" b="1" dirty="0">
                <a:solidFill>
                  <a:schemeClr val="bg1">
                    <a:lumMod val="50000"/>
                  </a:schemeClr>
                </a:solidFill>
              </a:rPr>
              <a:t>Valor gasto em Ações de Atendimento em</a:t>
            </a:r>
          </a:p>
          <a:p>
            <a:pPr marL="0" indent="0">
              <a:lnSpc>
                <a:spcPct val="100000"/>
              </a:lnSpc>
              <a:spcBef>
                <a:spcPts val="0"/>
              </a:spcBef>
              <a:buNone/>
            </a:pPr>
            <a:r>
              <a:rPr lang="pt-BR" sz="1500" b="1" dirty="0">
                <a:solidFill>
                  <a:srgbClr val="008080"/>
                </a:solidFill>
              </a:rPr>
              <a:t>2019</a:t>
            </a:r>
          </a:p>
        </p:txBody>
      </p:sp>
      <p:cxnSp>
        <p:nvCxnSpPr>
          <p:cNvPr id="11" name="Conector reto 10">
            <a:extLst>
              <a:ext uri="{FF2B5EF4-FFF2-40B4-BE49-F238E27FC236}">
                <a16:creationId xmlns:a16="http://schemas.microsoft.com/office/drawing/2014/main" xmlns="" id="{D74DF107-65C6-4225-925C-42532B06E7EE}"/>
              </a:ext>
            </a:extLst>
          </p:cNvPr>
          <p:cNvCxnSpPr/>
          <p:nvPr/>
        </p:nvCxnSpPr>
        <p:spPr>
          <a:xfrm>
            <a:off x="5661054" y="5334437"/>
            <a:ext cx="0" cy="1116059"/>
          </a:xfrm>
          <a:prstGeom prst="line">
            <a:avLst/>
          </a:prstGeom>
          <a:ln w="31750">
            <a:solidFill>
              <a:srgbClr val="008080"/>
            </a:solidFill>
          </a:ln>
        </p:spPr>
        <p:style>
          <a:lnRef idx="1">
            <a:schemeClr val="accent1"/>
          </a:lnRef>
          <a:fillRef idx="0">
            <a:schemeClr val="accent1"/>
          </a:fillRef>
          <a:effectRef idx="0">
            <a:schemeClr val="accent1"/>
          </a:effectRef>
          <a:fontRef idx="minor">
            <a:schemeClr val="tx1"/>
          </a:fontRef>
        </p:style>
      </p:cxnSp>
      <p:sp>
        <p:nvSpPr>
          <p:cNvPr id="12" name="Espaço Reservado para Conteúdo 2">
            <a:extLst>
              <a:ext uri="{FF2B5EF4-FFF2-40B4-BE49-F238E27FC236}">
                <a16:creationId xmlns:a16="http://schemas.microsoft.com/office/drawing/2014/main" xmlns="" id="{751FB5D6-4316-40A7-B13E-0882AF7F5F76}"/>
              </a:ext>
            </a:extLst>
          </p:cNvPr>
          <p:cNvSpPr txBox="1">
            <a:spLocks/>
          </p:cNvSpPr>
          <p:nvPr/>
        </p:nvSpPr>
        <p:spPr>
          <a:xfrm>
            <a:off x="7208826" y="5992102"/>
            <a:ext cx="2138374" cy="82524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800" b="1" dirty="0">
                <a:solidFill>
                  <a:srgbClr val="008080"/>
                </a:solidFill>
              </a:rPr>
              <a:t>R$ 156.399,00Mil</a:t>
            </a:r>
          </a:p>
          <a:p>
            <a:pPr marL="0" indent="0">
              <a:lnSpc>
                <a:spcPct val="100000"/>
              </a:lnSpc>
              <a:spcBef>
                <a:spcPts val="0"/>
              </a:spcBef>
              <a:buNone/>
            </a:pPr>
            <a:r>
              <a:rPr lang="pt-BR" b="1" dirty="0">
                <a:solidFill>
                  <a:schemeClr val="bg1">
                    <a:lumMod val="50000"/>
                  </a:schemeClr>
                </a:solidFill>
              </a:rPr>
              <a:t>Na comparação com o </a:t>
            </a:r>
            <a:r>
              <a:rPr lang="pt-BR" sz="1500" b="1" dirty="0">
                <a:solidFill>
                  <a:srgbClr val="008080"/>
                </a:solidFill>
              </a:rPr>
              <a:t>Ano Anterior</a:t>
            </a:r>
          </a:p>
        </p:txBody>
      </p:sp>
      <p:cxnSp>
        <p:nvCxnSpPr>
          <p:cNvPr id="13" name="Conector angulado 83">
            <a:extLst>
              <a:ext uri="{FF2B5EF4-FFF2-40B4-BE49-F238E27FC236}">
                <a16:creationId xmlns:a16="http://schemas.microsoft.com/office/drawing/2014/main" xmlns="" id="{2BDE2AAB-F3A3-40C6-BA25-C74CC9C02046}"/>
              </a:ext>
            </a:extLst>
          </p:cNvPr>
          <p:cNvCxnSpPr>
            <a:cxnSpLocks/>
          </p:cNvCxnSpPr>
          <p:nvPr/>
        </p:nvCxnSpPr>
        <p:spPr>
          <a:xfrm>
            <a:off x="6475479" y="5811126"/>
            <a:ext cx="612000" cy="612000"/>
          </a:xfrm>
          <a:prstGeom prst="bentConnector3">
            <a:avLst>
              <a:gd name="adj1" fmla="val 2830"/>
            </a:avLst>
          </a:prstGeom>
          <a:ln w="31750">
            <a:solidFill>
              <a:srgbClr val="008080"/>
            </a:solidFill>
          </a:ln>
        </p:spPr>
        <p:style>
          <a:lnRef idx="1">
            <a:schemeClr val="accent1"/>
          </a:lnRef>
          <a:fillRef idx="0">
            <a:schemeClr val="accent1"/>
          </a:fillRef>
          <a:effectRef idx="0">
            <a:schemeClr val="accent1"/>
          </a:effectRef>
          <a:fontRef idx="minor">
            <a:schemeClr val="tx1"/>
          </a:fontRef>
        </p:style>
      </p:cxnSp>
      <p:sp>
        <p:nvSpPr>
          <p:cNvPr id="14" name="Elipse 13">
            <a:extLst>
              <a:ext uri="{FF2B5EF4-FFF2-40B4-BE49-F238E27FC236}">
                <a16:creationId xmlns:a16="http://schemas.microsoft.com/office/drawing/2014/main" xmlns="" id="{C910A931-AAC0-4B5D-860F-4F443A285542}"/>
              </a:ext>
            </a:extLst>
          </p:cNvPr>
          <p:cNvSpPr/>
          <p:nvPr/>
        </p:nvSpPr>
        <p:spPr>
          <a:xfrm>
            <a:off x="6190752" y="6024372"/>
            <a:ext cx="612000" cy="612000"/>
          </a:xfrm>
          <a:prstGeom prst="ellipse">
            <a:avLst/>
          </a:prstGeom>
          <a:solidFill>
            <a:schemeClr val="bg1">
              <a:lumMod val="95000"/>
            </a:schemeClr>
          </a:solidFill>
          <a:ln>
            <a:no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xmlns="" id="{293DA389-360F-4DE6-9B2E-621E4EC9F82C}"/>
              </a:ext>
            </a:extLst>
          </p:cNvPr>
          <p:cNvSpPr/>
          <p:nvPr/>
        </p:nvSpPr>
        <p:spPr>
          <a:xfrm>
            <a:off x="6231762" y="6168789"/>
            <a:ext cx="577402" cy="276999"/>
          </a:xfrm>
          <a:prstGeom prst="rect">
            <a:avLst/>
          </a:prstGeom>
        </p:spPr>
        <p:txBody>
          <a:bodyPr wrap="none">
            <a:spAutoFit/>
          </a:bodyPr>
          <a:lstStyle/>
          <a:p>
            <a:r>
              <a:rPr lang="pt-BR" sz="1200" b="1" dirty="0">
                <a:solidFill>
                  <a:schemeClr val="bg1">
                    <a:lumMod val="50000"/>
                  </a:schemeClr>
                </a:solidFill>
                <a:latin typeface="arial)"/>
              </a:rPr>
              <a:t>7,6 %</a:t>
            </a:r>
          </a:p>
        </p:txBody>
      </p:sp>
      <p:sp>
        <p:nvSpPr>
          <p:cNvPr id="16" name="Seta para cima 89">
            <a:extLst>
              <a:ext uri="{FF2B5EF4-FFF2-40B4-BE49-F238E27FC236}">
                <a16:creationId xmlns:a16="http://schemas.microsoft.com/office/drawing/2014/main" xmlns="" id="{9873EA7F-C88A-4F1F-A479-41BACF86A263}"/>
              </a:ext>
            </a:extLst>
          </p:cNvPr>
          <p:cNvSpPr/>
          <p:nvPr/>
        </p:nvSpPr>
        <p:spPr>
          <a:xfrm>
            <a:off x="5766714" y="6092067"/>
            <a:ext cx="357455" cy="423450"/>
          </a:xfrm>
          <a:prstGeom prst="upArrow">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 name="Grupo 63">
            <a:extLst>
              <a:ext uri="{FF2B5EF4-FFF2-40B4-BE49-F238E27FC236}">
                <a16:creationId xmlns:a16="http://schemas.microsoft.com/office/drawing/2014/main" xmlns="" id="{A81F8DE4-9C8A-4EBE-92F7-18588960A7F0}"/>
              </a:ext>
            </a:extLst>
          </p:cNvPr>
          <p:cNvGrpSpPr/>
          <p:nvPr/>
        </p:nvGrpSpPr>
        <p:grpSpPr>
          <a:xfrm>
            <a:off x="479515" y="5399384"/>
            <a:ext cx="974638" cy="986165"/>
            <a:chOff x="2801766" y="3607165"/>
            <a:chExt cx="3814119" cy="2833816"/>
          </a:xfrm>
        </p:grpSpPr>
        <p:sp>
          <p:nvSpPr>
            <p:cNvPr id="18" name="Elipse 17">
              <a:extLst>
                <a:ext uri="{FF2B5EF4-FFF2-40B4-BE49-F238E27FC236}">
                  <a16:creationId xmlns:a16="http://schemas.microsoft.com/office/drawing/2014/main" xmlns="" id="{FAA543C6-0114-4A54-845D-0DC2713FC9E9}"/>
                </a:ext>
              </a:extLst>
            </p:cNvPr>
            <p:cNvSpPr/>
            <p:nvPr/>
          </p:nvSpPr>
          <p:spPr>
            <a:xfrm>
              <a:off x="2801766" y="3607165"/>
              <a:ext cx="3814119" cy="283381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9" name="Imagem 18">
              <a:extLst>
                <a:ext uri="{FF2B5EF4-FFF2-40B4-BE49-F238E27FC236}">
                  <a16:creationId xmlns:a16="http://schemas.microsoft.com/office/drawing/2014/main" xmlns="" id="{67A8308C-CAB3-4CC5-8874-24F60CE4BBD3}"/>
                </a:ext>
              </a:extLst>
            </p:cNvPr>
            <p:cNvPicPr>
              <a:picLocks noChangeAspect="1"/>
            </p:cNvPicPr>
            <p:nvPr/>
          </p:nvPicPr>
          <p:blipFill rotWithShape="1">
            <a:blip r:embed="rId3" cstate="print"/>
            <a:srcRect l="20203" t="35796" r="55473" b="26246"/>
            <a:stretch/>
          </p:blipFill>
          <p:spPr>
            <a:xfrm>
              <a:off x="3481387" y="3946655"/>
              <a:ext cx="2454875" cy="2154835"/>
            </a:xfrm>
            <a:prstGeom prst="rect">
              <a:avLst/>
            </a:prstGeom>
          </p:spPr>
        </p:pic>
      </p:grpSp>
      <p:grpSp>
        <p:nvGrpSpPr>
          <p:cNvPr id="3" name="Grupo 80">
            <a:extLst>
              <a:ext uri="{FF2B5EF4-FFF2-40B4-BE49-F238E27FC236}">
                <a16:creationId xmlns:a16="http://schemas.microsoft.com/office/drawing/2014/main" xmlns="" id="{AB755EE4-AAED-40FD-A16A-259334EEE052}"/>
              </a:ext>
              <a:ext uri="{C183D7F6-B498-43B3-948B-1728B52AA6E4}">
                <adec:decorative xmlns:adec="http://schemas.microsoft.com/office/drawing/2017/decorative" xmlns="" val="1"/>
              </a:ext>
            </a:extLst>
          </p:cNvPr>
          <p:cNvGrpSpPr/>
          <p:nvPr/>
        </p:nvGrpSpPr>
        <p:grpSpPr>
          <a:xfrm>
            <a:off x="2090812" y="3425362"/>
            <a:ext cx="2452748" cy="1642977"/>
            <a:chOff x="-5806819" y="7001555"/>
            <a:chExt cx="3419846" cy="2295712"/>
          </a:xfrm>
          <a:effectLst>
            <a:outerShdw blurRad="50800" dist="38100" dir="2700000" algn="tl" rotWithShape="0">
              <a:prstClr val="black">
                <a:alpha val="20000"/>
              </a:prstClr>
            </a:outerShdw>
          </a:effectLst>
        </p:grpSpPr>
        <p:sp>
          <p:nvSpPr>
            <p:cNvPr id="21" name="Retângulo 20">
              <a:extLst>
                <a:ext uri="{FF2B5EF4-FFF2-40B4-BE49-F238E27FC236}">
                  <a16:creationId xmlns:a16="http://schemas.microsoft.com/office/drawing/2014/main" xmlns="" id="{ECC89592-EA05-4F09-AE50-51BC0C185628}"/>
                </a:ext>
              </a:extLst>
            </p:cNvPr>
            <p:cNvSpPr/>
            <p:nvPr/>
          </p:nvSpPr>
          <p:spPr>
            <a:xfrm>
              <a:off x="-5806819" y="7082679"/>
              <a:ext cx="3419021" cy="221458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pt-BR" sz="1600" b="1" dirty="0">
                <a:solidFill>
                  <a:schemeClr val="tx2">
                    <a:lumMod val="50000"/>
                  </a:schemeClr>
                </a:solidFill>
                <a:latin typeface="Arial" panose="020B0604020202020204" pitchFamily="34" charset="0"/>
                <a:cs typeface="Arial" panose="020B0604020202020204" pitchFamily="34" charset="0"/>
              </a:endParaRPr>
            </a:p>
            <a:p>
              <a:pPr algn="ctr">
                <a:spcBef>
                  <a:spcPts val="600"/>
                </a:spcBef>
              </a:pPr>
              <a:r>
                <a:rPr lang="pt-BR" sz="1400" b="1" dirty="0">
                  <a:solidFill>
                    <a:schemeClr val="tx2">
                      <a:lumMod val="50000"/>
                    </a:schemeClr>
                  </a:solidFill>
                  <a:latin typeface="Arial" panose="020B0604020202020204" pitchFamily="34" charset="0"/>
                  <a:cs typeface="Arial" panose="020B0604020202020204" pitchFamily="34" charset="0"/>
                </a:rPr>
                <a:t>Assegurar a eficácia no atendimento e no relacionamento com os Arquitetos e Urbanistas e a Sociedade</a:t>
              </a:r>
            </a:p>
          </p:txBody>
        </p:sp>
        <p:sp>
          <p:nvSpPr>
            <p:cNvPr id="22" name="Retângulo 21">
              <a:extLst>
                <a:ext uri="{FF2B5EF4-FFF2-40B4-BE49-F238E27FC236}">
                  <a16:creationId xmlns:a16="http://schemas.microsoft.com/office/drawing/2014/main" xmlns="" id="{9CFFF09D-96F9-453A-AC93-BC01E504D3BB}"/>
                </a:ext>
              </a:extLst>
            </p:cNvPr>
            <p:cNvSpPr/>
            <p:nvPr/>
          </p:nvSpPr>
          <p:spPr>
            <a:xfrm>
              <a:off x="-5805994" y="7001555"/>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b="1" dirty="0">
                  <a:solidFill>
                    <a:schemeClr val="tx2">
                      <a:lumMod val="50000"/>
                    </a:schemeClr>
                  </a:solidFill>
                  <a:latin typeface="Arial" panose="020B0604020202020204" pitchFamily="34" charset="0"/>
                  <a:cs typeface="Arial" panose="020B0604020202020204" pitchFamily="34" charset="0"/>
                </a:rPr>
                <a:t>OBJETIVO</a:t>
              </a:r>
            </a:p>
          </p:txBody>
        </p:sp>
      </p:grpSp>
      <p:pic>
        <p:nvPicPr>
          <p:cNvPr id="24" name="Imagem 23">
            <a:extLst>
              <a:ext uri="{FF2B5EF4-FFF2-40B4-BE49-F238E27FC236}">
                <a16:creationId xmlns:a16="http://schemas.microsoft.com/office/drawing/2014/main" xmlns="" id="{955408AD-B14C-4A25-BC8E-939A5BEB29D5}"/>
              </a:ext>
            </a:extLst>
          </p:cNvPr>
          <p:cNvPicPr>
            <a:picLocks noChangeAspect="1"/>
          </p:cNvPicPr>
          <p:nvPr/>
        </p:nvPicPr>
        <p:blipFill rotWithShape="1">
          <a:blip r:embed="rId4" cstate="print"/>
          <a:srcRect l="34599" t="47924" r="56769" b="35724"/>
          <a:stretch/>
        </p:blipFill>
        <p:spPr>
          <a:xfrm>
            <a:off x="4228404" y="3338286"/>
            <a:ext cx="581342" cy="713525"/>
          </a:xfrm>
          <a:prstGeom prst="rect">
            <a:avLst/>
          </a:prstGeom>
        </p:spPr>
      </p:pic>
      <p:sp>
        <p:nvSpPr>
          <p:cNvPr id="25"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259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26" name="Espaço Reservado para Número de Slide 25"/>
          <p:cNvSpPr>
            <a:spLocks noGrp="1"/>
          </p:cNvSpPr>
          <p:nvPr>
            <p:ph type="sldNum" sz="quarter" idx="12"/>
          </p:nvPr>
        </p:nvSpPr>
        <p:spPr/>
        <p:txBody>
          <a:bodyPr/>
          <a:lstStyle/>
          <a:p>
            <a:pPr rtl="0"/>
            <a:fld id="{5A4A7955-6230-48B4-BD8B-A7C460F75945}" type="slidenum">
              <a:rPr lang="pt-BR" noProof="0" smtClean="0"/>
              <a:pPr rtl="0"/>
              <a:t>44</a:t>
            </a:fld>
            <a:endParaRPr lang="pt-BR" noProof="0"/>
          </a:p>
        </p:txBody>
      </p:sp>
    </p:spTree>
    <p:extLst>
      <p:ext uri="{BB962C8B-B14F-4D97-AF65-F5344CB8AC3E}">
        <p14:creationId xmlns:p14="http://schemas.microsoft.com/office/powerpoint/2010/main" xmlns="" val="25652601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xmlns="" id="{06CCB6BD-D3C0-4453-AA07-9405EA762404}"/>
              </a:ext>
            </a:extLst>
          </p:cNvPr>
          <p:cNvSpPr/>
          <p:nvPr/>
        </p:nvSpPr>
        <p:spPr>
          <a:xfrm>
            <a:off x="435428" y="1318220"/>
            <a:ext cx="4673601" cy="4539704"/>
          </a:xfrm>
          <a:prstGeom prst="rect">
            <a:avLst/>
          </a:prstGeom>
          <a:noFill/>
          <a:ln>
            <a:noFill/>
          </a:ln>
        </p:spPr>
        <p:txBody>
          <a:bodyPr wrap="square">
            <a:spAutoFit/>
          </a:bodyPr>
          <a:lstStyle/>
          <a:p>
            <a:pPr algn="just"/>
            <a:endParaRPr lang="pt-BR" sz="1000" dirty="0">
              <a:latin typeface="Arial" pitchFamily="34" charset="0"/>
              <a:cs typeface="Arial" pitchFamily="34" charset="0"/>
            </a:endParaRPr>
          </a:p>
          <a:p>
            <a:pPr algn="ctr">
              <a:lnSpc>
                <a:spcPct val="150000"/>
              </a:lnSpc>
            </a:pPr>
            <a:r>
              <a:rPr lang="pt-BR" sz="1400" b="1" dirty="0">
                <a:solidFill>
                  <a:schemeClr val="accent5">
                    <a:lumMod val="75000"/>
                  </a:schemeClr>
                </a:solidFill>
                <a:latin typeface="Arial" pitchFamily="34" charset="0"/>
                <a:cs typeface="Arial" pitchFamily="34" charset="0"/>
              </a:rPr>
              <a:t>AMPLIAÇÃO NO HORÁRIO DE ATENDIMENTO</a:t>
            </a:r>
          </a:p>
          <a:p>
            <a:pPr algn="just">
              <a:lnSpc>
                <a:spcPct val="150000"/>
              </a:lnSpc>
            </a:pPr>
            <a:endParaRPr lang="pt-BR" sz="1000" dirty="0">
              <a:latin typeface="Arial" pitchFamily="34" charset="0"/>
              <a:cs typeface="Arial" pitchFamily="34" charset="0"/>
            </a:endParaRPr>
          </a:p>
          <a:p>
            <a:pPr algn="just">
              <a:lnSpc>
                <a:spcPct val="150000"/>
              </a:lnSpc>
            </a:pPr>
            <a:r>
              <a:rPr lang="pt-BR" sz="1200" dirty="0">
                <a:latin typeface="Arial" pitchFamily="34" charset="0"/>
                <a:cs typeface="Arial" pitchFamily="34" charset="0"/>
              </a:rPr>
              <a:t>	Pensando em dar mais conforto aos profissionais de arquitetura e à sociedade em geral, ampliamos o nosso horário de atendimento da sede. Assim, agora é possível tirar dúvidas e ser atendido na sede também pelo horário da manhã. </a:t>
            </a:r>
          </a:p>
          <a:p>
            <a:pPr algn="just">
              <a:lnSpc>
                <a:spcPct val="150000"/>
              </a:lnSpc>
            </a:pPr>
            <a:endParaRPr lang="pt-BR" sz="1200" dirty="0">
              <a:latin typeface="Arial" pitchFamily="34" charset="0"/>
              <a:cs typeface="Arial" pitchFamily="34" charset="0"/>
            </a:endParaRPr>
          </a:p>
          <a:p>
            <a:pPr algn="just">
              <a:lnSpc>
                <a:spcPct val="150000"/>
              </a:lnSpc>
            </a:pPr>
            <a:r>
              <a:rPr lang="pt-BR" sz="1200" dirty="0">
                <a:latin typeface="Arial" pitchFamily="34" charset="0"/>
                <a:cs typeface="Arial" pitchFamily="34" charset="0"/>
              </a:rPr>
              <a:t>	Em 2019 passamos a funcionar também pela manhã. Com a mudança, o setor de atendimento e protocolo do CAU/AL fica aberto ao público de segunda a sexta, das 09 às 12 e 13 às 19h, os demais setores (diretoria, gerência técnica e gerência administrativa e financeira) continuam com o horário das 13 às 19 horas</a:t>
            </a:r>
            <a:r>
              <a:rPr lang="pt-BR" sz="1000" dirty="0">
                <a:latin typeface="Arial" pitchFamily="34" charset="0"/>
                <a:cs typeface="Arial" pitchFamily="34" charset="0"/>
              </a:rPr>
              <a:t>.</a:t>
            </a:r>
            <a:br>
              <a:rPr lang="pt-BR" sz="1000" dirty="0">
                <a:latin typeface="Arial" pitchFamily="34" charset="0"/>
                <a:cs typeface="Arial" pitchFamily="34" charset="0"/>
              </a:rPr>
            </a:br>
            <a:endParaRPr lang="pt-BR" sz="1000" dirty="0">
              <a:latin typeface="Arial" pitchFamily="34" charset="0"/>
              <a:cs typeface="Arial" pitchFamily="34" charset="0"/>
            </a:endParaRPr>
          </a:p>
          <a:p>
            <a:pPr algn="just"/>
            <a:endParaRPr lang="pt-BR" sz="1000" dirty="0">
              <a:latin typeface="Arial" pitchFamily="34" charset="0"/>
              <a:cs typeface="Arial" pitchFamily="34" charset="0"/>
            </a:endParaRPr>
          </a:p>
          <a:p>
            <a:pPr algn="just"/>
            <a:endParaRPr lang="pt-BR" sz="1000" dirty="0">
              <a:latin typeface="Arial" pitchFamily="34" charset="0"/>
              <a:cs typeface="Arial" pitchFamily="34" charset="0"/>
            </a:endParaRPr>
          </a:p>
          <a:p>
            <a:pPr algn="just"/>
            <a:endParaRPr lang="pt-BR" sz="1000" dirty="0">
              <a:latin typeface="Arial" pitchFamily="34" charset="0"/>
              <a:cs typeface="Arial" pitchFamily="34" charset="0"/>
            </a:endParaRPr>
          </a:p>
        </p:txBody>
      </p:sp>
      <p:sp>
        <p:nvSpPr>
          <p:cNvPr id="8" name="Espaço Reservado para Conteúdo 2"/>
          <p:cNvSpPr txBox="1">
            <a:spLocks/>
          </p:cNvSpPr>
          <p:nvPr/>
        </p:nvSpPr>
        <p:spPr>
          <a:xfrm>
            <a:off x="5771689" y="1204686"/>
            <a:ext cx="2757715" cy="179757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800" b="1" dirty="0">
                <a:solidFill>
                  <a:srgbClr val="008080"/>
                </a:solidFill>
              </a:rPr>
              <a:t>7.993</a:t>
            </a:r>
          </a:p>
          <a:p>
            <a:pPr marL="0" indent="0">
              <a:lnSpc>
                <a:spcPct val="100000"/>
              </a:lnSpc>
              <a:spcBef>
                <a:spcPts val="0"/>
              </a:spcBef>
              <a:buNone/>
            </a:pPr>
            <a:r>
              <a:rPr lang="pt-BR" b="1" dirty="0">
                <a:solidFill>
                  <a:schemeClr val="bg1">
                    <a:lumMod val="50000"/>
                  </a:schemeClr>
                </a:solidFill>
              </a:rPr>
              <a:t>Atendimentos realizados</a:t>
            </a:r>
          </a:p>
          <a:p>
            <a:pPr marL="0" indent="0">
              <a:lnSpc>
                <a:spcPct val="100000"/>
              </a:lnSpc>
              <a:spcBef>
                <a:spcPts val="0"/>
              </a:spcBef>
              <a:buNone/>
            </a:pPr>
            <a:r>
              <a:rPr lang="pt-BR" sz="1500" b="1" dirty="0">
                <a:solidFill>
                  <a:srgbClr val="008080"/>
                </a:solidFill>
              </a:rPr>
              <a:t>2019</a:t>
            </a:r>
          </a:p>
        </p:txBody>
      </p:sp>
      <p:sp>
        <p:nvSpPr>
          <p:cNvPr id="11" name="Espaço Reservado para Conteúdo 2"/>
          <p:cNvSpPr txBox="1">
            <a:spLocks/>
          </p:cNvSpPr>
          <p:nvPr/>
        </p:nvSpPr>
        <p:spPr>
          <a:xfrm>
            <a:off x="7148285" y="2164829"/>
            <a:ext cx="2757715" cy="179757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800" b="1" dirty="0">
                <a:solidFill>
                  <a:srgbClr val="008080"/>
                </a:solidFill>
              </a:rPr>
              <a:t>5.695</a:t>
            </a:r>
          </a:p>
          <a:p>
            <a:pPr marL="0" indent="0">
              <a:lnSpc>
                <a:spcPct val="100000"/>
              </a:lnSpc>
              <a:spcBef>
                <a:spcPts val="0"/>
              </a:spcBef>
              <a:buNone/>
            </a:pPr>
            <a:r>
              <a:rPr lang="pt-BR" b="1" dirty="0">
                <a:solidFill>
                  <a:schemeClr val="bg1">
                    <a:lumMod val="50000"/>
                  </a:schemeClr>
                </a:solidFill>
              </a:rPr>
              <a:t>Na comparação com o </a:t>
            </a:r>
            <a:r>
              <a:rPr lang="pt-BR" sz="1500" b="1" dirty="0">
                <a:solidFill>
                  <a:srgbClr val="008080"/>
                </a:solidFill>
              </a:rPr>
              <a:t>mesmo período do Ano Anterior</a:t>
            </a:r>
          </a:p>
        </p:txBody>
      </p:sp>
      <p:sp>
        <p:nvSpPr>
          <p:cNvPr id="12" name="Elipse 11"/>
          <p:cNvSpPr/>
          <p:nvPr/>
        </p:nvSpPr>
        <p:spPr>
          <a:xfrm>
            <a:off x="6218565" y="2190204"/>
            <a:ext cx="859411" cy="770711"/>
          </a:xfrm>
          <a:prstGeom prst="ellipse">
            <a:avLst/>
          </a:prstGeom>
          <a:solidFill>
            <a:schemeClr val="bg1">
              <a:lumMod val="95000"/>
            </a:schemeClr>
          </a:solidFill>
          <a:ln>
            <a:no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6375614" y="2455440"/>
            <a:ext cx="1198090" cy="323165"/>
          </a:xfrm>
          <a:prstGeom prst="rect">
            <a:avLst/>
          </a:prstGeom>
        </p:spPr>
        <p:txBody>
          <a:bodyPr wrap="square">
            <a:spAutoFit/>
          </a:bodyPr>
          <a:lstStyle/>
          <a:p>
            <a:r>
              <a:rPr lang="pt-BR" sz="1500" b="1" dirty="0">
                <a:solidFill>
                  <a:schemeClr val="bg1">
                    <a:lumMod val="50000"/>
                  </a:schemeClr>
                </a:solidFill>
                <a:latin typeface="arial)"/>
              </a:rPr>
              <a:t>40%</a:t>
            </a:r>
          </a:p>
        </p:txBody>
      </p:sp>
      <p:sp>
        <p:nvSpPr>
          <p:cNvPr id="14" name="Seta para cima 13"/>
          <p:cNvSpPr/>
          <p:nvPr/>
        </p:nvSpPr>
        <p:spPr>
          <a:xfrm>
            <a:off x="5721107" y="2301415"/>
            <a:ext cx="427955" cy="557899"/>
          </a:xfrm>
          <a:prstGeom prst="upArrow">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8" name="Título 4">
            <a:extLst>
              <a:ext uri="{FF2B5EF4-FFF2-40B4-BE49-F238E27FC236}">
                <a16:creationId xmlns:a16="http://schemas.microsoft.com/office/drawing/2014/main" xmlns="" id="{16372197-24F4-4A72-8A24-3C3986A14DAE}"/>
              </a:ext>
            </a:extLst>
          </p:cNvPr>
          <p:cNvSpPr>
            <a:spLocks noGrp="1"/>
          </p:cNvSpPr>
          <p:nvPr>
            <p:ph type="title"/>
          </p:nvPr>
        </p:nvSpPr>
        <p:spPr>
          <a:xfrm>
            <a:off x="4300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Atendimento</a:t>
            </a:r>
          </a:p>
        </p:txBody>
      </p:sp>
      <p:sp>
        <p:nvSpPr>
          <p:cNvPr id="15" name="Espaço Reservado para Conteúdo 2"/>
          <p:cNvSpPr txBox="1">
            <a:spLocks/>
          </p:cNvSpPr>
          <p:nvPr/>
        </p:nvSpPr>
        <p:spPr>
          <a:xfrm>
            <a:off x="5771689" y="3751943"/>
            <a:ext cx="2757715" cy="179757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800" b="1" dirty="0">
                <a:solidFill>
                  <a:srgbClr val="008080"/>
                </a:solidFill>
              </a:rPr>
              <a:t>85</a:t>
            </a:r>
          </a:p>
          <a:p>
            <a:pPr marL="0" indent="0">
              <a:lnSpc>
                <a:spcPct val="100000"/>
              </a:lnSpc>
              <a:spcBef>
                <a:spcPts val="0"/>
              </a:spcBef>
              <a:buNone/>
            </a:pPr>
            <a:r>
              <a:rPr lang="pt-BR" b="1" dirty="0">
                <a:solidFill>
                  <a:schemeClr val="bg1">
                    <a:lumMod val="50000"/>
                  </a:schemeClr>
                </a:solidFill>
              </a:rPr>
              <a:t>Coletas biométricas</a:t>
            </a:r>
          </a:p>
          <a:p>
            <a:pPr marL="0" indent="0">
              <a:lnSpc>
                <a:spcPct val="100000"/>
              </a:lnSpc>
              <a:spcBef>
                <a:spcPts val="0"/>
              </a:spcBef>
              <a:buNone/>
            </a:pPr>
            <a:r>
              <a:rPr lang="pt-BR" sz="1500" b="1" dirty="0">
                <a:solidFill>
                  <a:srgbClr val="008080"/>
                </a:solidFill>
              </a:rPr>
              <a:t>2019</a:t>
            </a:r>
          </a:p>
        </p:txBody>
      </p:sp>
      <p:sp>
        <p:nvSpPr>
          <p:cNvPr id="16" name="Espaço Reservado para Conteúdo 2"/>
          <p:cNvSpPr txBox="1">
            <a:spLocks/>
          </p:cNvSpPr>
          <p:nvPr/>
        </p:nvSpPr>
        <p:spPr>
          <a:xfrm>
            <a:off x="7148285" y="4712086"/>
            <a:ext cx="2757715" cy="179757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800" b="1" dirty="0">
                <a:solidFill>
                  <a:srgbClr val="008080"/>
                </a:solidFill>
              </a:rPr>
              <a:t>65</a:t>
            </a:r>
          </a:p>
          <a:p>
            <a:pPr marL="0" indent="0">
              <a:lnSpc>
                <a:spcPct val="100000"/>
              </a:lnSpc>
              <a:spcBef>
                <a:spcPts val="0"/>
              </a:spcBef>
              <a:buNone/>
            </a:pPr>
            <a:r>
              <a:rPr lang="pt-BR" b="1" dirty="0">
                <a:solidFill>
                  <a:schemeClr val="bg1">
                    <a:lumMod val="50000"/>
                  </a:schemeClr>
                </a:solidFill>
              </a:rPr>
              <a:t>Na comparação com o </a:t>
            </a:r>
            <a:r>
              <a:rPr lang="pt-BR" sz="1500" b="1" dirty="0">
                <a:solidFill>
                  <a:srgbClr val="008080"/>
                </a:solidFill>
              </a:rPr>
              <a:t>mesmo período do Ano Anterior</a:t>
            </a:r>
          </a:p>
        </p:txBody>
      </p:sp>
      <p:sp>
        <p:nvSpPr>
          <p:cNvPr id="17" name="Elipse 16"/>
          <p:cNvSpPr/>
          <p:nvPr/>
        </p:nvSpPr>
        <p:spPr>
          <a:xfrm>
            <a:off x="6218565" y="4737461"/>
            <a:ext cx="859411" cy="770711"/>
          </a:xfrm>
          <a:prstGeom prst="ellipse">
            <a:avLst/>
          </a:prstGeom>
          <a:solidFill>
            <a:schemeClr val="bg1">
              <a:lumMod val="95000"/>
            </a:schemeClr>
          </a:solidFill>
          <a:ln>
            <a:no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p:cNvSpPr/>
          <p:nvPr/>
        </p:nvSpPr>
        <p:spPr>
          <a:xfrm>
            <a:off x="6375614" y="5002697"/>
            <a:ext cx="1198090" cy="323165"/>
          </a:xfrm>
          <a:prstGeom prst="rect">
            <a:avLst/>
          </a:prstGeom>
        </p:spPr>
        <p:txBody>
          <a:bodyPr wrap="square">
            <a:spAutoFit/>
          </a:bodyPr>
          <a:lstStyle/>
          <a:p>
            <a:r>
              <a:rPr lang="pt-BR" sz="1500" b="1" dirty="0">
                <a:solidFill>
                  <a:schemeClr val="bg1">
                    <a:lumMod val="50000"/>
                  </a:schemeClr>
                </a:solidFill>
                <a:latin typeface="arial)"/>
              </a:rPr>
              <a:t>26%</a:t>
            </a:r>
          </a:p>
        </p:txBody>
      </p:sp>
      <p:sp>
        <p:nvSpPr>
          <p:cNvPr id="19" name="Seta para cima 18"/>
          <p:cNvSpPr/>
          <p:nvPr/>
        </p:nvSpPr>
        <p:spPr>
          <a:xfrm>
            <a:off x="5721107" y="4848672"/>
            <a:ext cx="427955" cy="557899"/>
          </a:xfrm>
          <a:prstGeom prst="upArrow">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 name="Grupo 19"/>
          <p:cNvGrpSpPr/>
          <p:nvPr/>
        </p:nvGrpSpPr>
        <p:grpSpPr>
          <a:xfrm>
            <a:off x="7806037" y="1305460"/>
            <a:ext cx="699322" cy="595910"/>
            <a:chOff x="2801766" y="3607165"/>
            <a:chExt cx="3814119" cy="2833816"/>
          </a:xfrm>
        </p:grpSpPr>
        <p:sp>
          <p:nvSpPr>
            <p:cNvPr id="21" name="Elipse 20"/>
            <p:cNvSpPr/>
            <p:nvPr/>
          </p:nvSpPr>
          <p:spPr>
            <a:xfrm>
              <a:off x="2801766" y="3607165"/>
              <a:ext cx="3814119" cy="2833816"/>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3" cstate="print"/>
            <a:srcRect l="20203" t="35796" r="55473" b="26246"/>
            <a:stretch/>
          </p:blipFill>
          <p:spPr>
            <a:xfrm>
              <a:off x="3481387" y="3946655"/>
              <a:ext cx="2454875" cy="2154835"/>
            </a:xfrm>
            <a:prstGeom prst="rect">
              <a:avLst/>
            </a:prstGeom>
          </p:spPr>
        </p:pic>
      </p:grpSp>
      <p:pic>
        <p:nvPicPr>
          <p:cNvPr id="23" name="Imagem 22"/>
          <p:cNvPicPr>
            <a:picLocks noChangeAspect="1"/>
          </p:cNvPicPr>
          <p:nvPr/>
        </p:nvPicPr>
        <p:blipFill rotWithShape="1">
          <a:blip r:embed="rId4" cstate="print">
            <a:duotone>
              <a:schemeClr val="accent3">
                <a:shade val="45000"/>
                <a:satMod val="135000"/>
              </a:schemeClr>
              <a:prstClr val="white"/>
            </a:duotone>
          </a:blip>
          <a:srcRect l="32236" t="53462" r="57668" b="28205"/>
          <a:stretch/>
        </p:blipFill>
        <p:spPr>
          <a:xfrm>
            <a:off x="7821380" y="3745682"/>
            <a:ext cx="647700" cy="6615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4"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386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25" name="Espaço Reservado para Número de Slide 24"/>
          <p:cNvSpPr>
            <a:spLocks noGrp="1"/>
          </p:cNvSpPr>
          <p:nvPr>
            <p:ph type="sldNum" sz="quarter" idx="12"/>
          </p:nvPr>
        </p:nvSpPr>
        <p:spPr/>
        <p:txBody>
          <a:bodyPr/>
          <a:lstStyle/>
          <a:p>
            <a:pPr rtl="0"/>
            <a:fld id="{5A4A7955-6230-48B4-BD8B-A7C460F75945}" type="slidenum">
              <a:rPr lang="pt-BR" noProof="0" smtClean="0"/>
              <a:pPr rtl="0"/>
              <a:t>45</a:t>
            </a:fld>
            <a:endParaRPr lang="pt-BR" noProof="0"/>
          </a:p>
        </p:txBody>
      </p:sp>
    </p:spTree>
    <p:extLst>
      <p:ext uri="{BB962C8B-B14F-4D97-AF65-F5344CB8AC3E}">
        <p14:creationId xmlns:p14="http://schemas.microsoft.com/office/powerpoint/2010/main" xmlns="" val="42015812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Imagem 5" descr="Uma imagem contendo lego, relógio, segurando, mulher&#10;&#10;Descrição gerada com muito alta confiança">
            <a:extLst>
              <a:ext uri="{FF2B5EF4-FFF2-40B4-BE49-F238E27FC236}">
                <a16:creationId xmlns:a16="http://schemas.microsoft.com/office/drawing/2014/main" xmlns="" id="{1AF8A3B4-0E14-4AC3-9215-9283741718E8}"/>
              </a:ext>
            </a:extLst>
          </p:cNvPr>
          <p:cNvPicPr>
            <a:picLocks noChangeAspect="1"/>
          </p:cNvPicPr>
          <p:nvPr/>
        </p:nvPicPr>
        <p:blipFill>
          <a:blip r:embed="rId2" cstate="print"/>
          <a:stretch>
            <a:fillRect/>
          </a:stretch>
        </p:blipFill>
        <p:spPr>
          <a:xfrm>
            <a:off x="1516788" y="2107124"/>
            <a:ext cx="1074461" cy="1065830"/>
          </a:xfrm>
          <a:prstGeom prst="rect">
            <a:avLst/>
          </a:prstGeom>
        </p:spPr>
      </p:pic>
      <p:grpSp>
        <p:nvGrpSpPr>
          <p:cNvPr id="2" name="Agrupar 3">
            <a:extLst>
              <a:ext uri="{FF2B5EF4-FFF2-40B4-BE49-F238E27FC236}">
                <a16:creationId xmlns:a16="http://schemas.microsoft.com/office/drawing/2014/main" xmlns="" id="{7405DBDB-84B2-419F-96CE-9EBCCCA1C66F}"/>
              </a:ext>
            </a:extLst>
          </p:cNvPr>
          <p:cNvGrpSpPr/>
          <p:nvPr/>
        </p:nvGrpSpPr>
        <p:grpSpPr>
          <a:xfrm>
            <a:off x="-1" y="2412117"/>
            <a:ext cx="6478673" cy="3913101"/>
            <a:chOff x="5729048" y="2689206"/>
            <a:chExt cx="6444004" cy="3878739"/>
          </a:xfrm>
        </p:grpSpPr>
        <p:sp>
          <p:nvSpPr>
            <p:cNvPr id="52" name="Elipse 51">
              <a:extLst>
                <a:ext uri="{FF2B5EF4-FFF2-40B4-BE49-F238E27FC236}">
                  <a16:creationId xmlns:a16="http://schemas.microsoft.com/office/drawing/2014/main" xmlns="" id="{041A936A-59E4-4484-B4F9-C38BAC85D532}"/>
                </a:ext>
              </a:extLst>
            </p:cNvPr>
            <p:cNvSpPr/>
            <p:nvPr/>
          </p:nvSpPr>
          <p:spPr>
            <a:xfrm>
              <a:off x="5973288" y="2790694"/>
              <a:ext cx="1800000" cy="1800000"/>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sp>
          <p:nvSpPr>
            <p:cNvPr id="54" name="Retângulo 53">
              <a:extLst>
                <a:ext uri="{FF2B5EF4-FFF2-40B4-BE49-F238E27FC236}">
                  <a16:creationId xmlns:a16="http://schemas.microsoft.com/office/drawing/2014/main" xmlns="" id="{FDC90578-09CC-4FA7-8781-73047AED9FA9}"/>
                </a:ext>
              </a:extLst>
            </p:cNvPr>
            <p:cNvSpPr/>
            <p:nvPr/>
          </p:nvSpPr>
          <p:spPr>
            <a:xfrm>
              <a:off x="10498053" y="2689206"/>
              <a:ext cx="1321708" cy="369332"/>
            </a:xfrm>
            <a:prstGeom prst="rect">
              <a:avLst/>
            </a:prstGeom>
          </p:spPr>
          <p:txBody>
            <a:bodyPr wrap="none">
              <a:spAutoFit/>
            </a:bodyPr>
            <a:lstStyle/>
            <a:p>
              <a:r>
                <a:rPr lang="pt-BR" b="1" dirty="0">
                  <a:solidFill>
                    <a:schemeClr val="bg1">
                      <a:lumMod val="50000"/>
                    </a:schemeClr>
                  </a:solidFill>
                  <a:latin typeface="arial)"/>
                </a:rPr>
                <a:t>Telefônico</a:t>
              </a:r>
            </a:p>
          </p:txBody>
        </p:sp>
        <p:graphicFrame>
          <p:nvGraphicFramePr>
            <p:cNvPr id="55" name="Gráfico 54">
              <a:extLst>
                <a:ext uri="{FF2B5EF4-FFF2-40B4-BE49-F238E27FC236}">
                  <a16:creationId xmlns:a16="http://schemas.microsoft.com/office/drawing/2014/main" xmlns="" id="{938E2AFE-ED5A-454E-B9B7-206EB7C1FA2C}"/>
                </a:ext>
              </a:extLst>
            </p:cNvPr>
            <p:cNvGraphicFramePr/>
            <p:nvPr>
              <p:extLst>
                <p:ext uri="{D42A27DB-BD31-4B8C-83A1-F6EECF244321}">
                  <p14:modId xmlns:p14="http://schemas.microsoft.com/office/powerpoint/2010/main" xmlns="" val="295430185"/>
                </p:ext>
              </p:extLst>
            </p:nvPr>
          </p:nvGraphicFramePr>
          <p:xfrm>
            <a:off x="9929638" y="3152235"/>
            <a:ext cx="2237740" cy="1422538"/>
          </p:xfrm>
          <a:graphic>
            <a:graphicData uri="http://schemas.openxmlformats.org/drawingml/2006/chart">
              <c:chart xmlns:c="http://schemas.openxmlformats.org/drawingml/2006/chart" xmlns:r="http://schemas.openxmlformats.org/officeDocument/2006/relationships" r:id="rId3"/>
            </a:graphicData>
          </a:graphic>
        </p:graphicFrame>
        <p:sp>
          <p:nvSpPr>
            <p:cNvPr id="56" name="Retângulo 55">
              <a:extLst>
                <a:ext uri="{FF2B5EF4-FFF2-40B4-BE49-F238E27FC236}">
                  <a16:creationId xmlns:a16="http://schemas.microsoft.com/office/drawing/2014/main" xmlns="" id="{33639E5B-F380-4CD6-9241-FA948C5149E6}"/>
                </a:ext>
              </a:extLst>
            </p:cNvPr>
            <p:cNvSpPr/>
            <p:nvPr/>
          </p:nvSpPr>
          <p:spPr>
            <a:xfrm>
              <a:off x="10670585" y="2943842"/>
              <a:ext cx="818615" cy="396597"/>
            </a:xfrm>
            <a:prstGeom prst="rect">
              <a:avLst/>
            </a:prstGeom>
          </p:spPr>
          <p:txBody>
            <a:bodyPr wrap="none">
              <a:spAutoFit/>
            </a:bodyPr>
            <a:lstStyle/>
            <a:p>
              <a:r>
                <a:rPr lang="pt-BR" sz="2000" b="1" dirty="0">
                  <a:solidFill>
                    <a:srgbClr val="008080"/>
                  </a:solidFill>
                  <a:latin typeface="arial)"/>
                </a:rPr>
                <a:t>2.867</a:t>
              </a:r>
            </a:p>
          </p:txBody>
        </p:sp>
        <p:sp>
          <p:nvSpPr>
            <p:cNvPr id="57" name="Retângulo 56">
              <a:extLst>
                <a:ext uri="{FF2B5EF4-FFF2-40B4-BE49-F238E27FC236}">
                  <a16:creationId xmlns:a16="http://schemas.microsoft.com/office/drawing/2014/main" xmlns="" id="{80DA663F-FC22-4743-BF96-A5D511DEB92C}"/>
                </a:ext>
              </a:extLst>
            </p:cNvPr>
            <p:cNvSpPr/>
            <p:nvPr/>
          </p:nvSpPr>
          <p:spPr>
            <a:xfrm>
              <a:off x="8438346" y="2689206"/>
              <a:ext cx="1338828" cy="369332"/>
            </a:xfrm>
            <a:prstGeom prst="rect">
              <a:avLst/>
            </a:prstGeom>
          </p:spPr>
          <p:txBody>
            <a:bodyPr wrap="none">
              <a:spAutoFit/>
            </a:bodyPr>
            <a:lstStyle/>
            <a:p>
              <a:r>
                <a:rPr lang="pt-BR" b="1" dirty="0">
                  <a:solidFill>
                    <a:schemeClr val="bg1">
                      <a:lumMod val="50000"/>
                    </a:schemeClr>
                  </a:solidFill>
                  <a:latin typeface="arial)"/>
                </a:rPr>
                <a:t>Presencial</a:t>
              </a:r>
            </a:p>
          </p:txBody>
        </p:sp>
        <p:graphicFrame>
          <p:nvGraphicFramePr>
            <p:cNvPr id="58" name="Gráfico 57">
              <a:extLst>
                <a:ext uri="{FF2B5EF4-FFF2-40B4-BE49-F238E27FC236}">
                  <a16:creationId xmlns:a16="http://schemas.microsoft.com/office/drawing/2014/main" xmlns="" id="{46D10BBB-8B00-4D3D-8EFB-BFCCBC788D5B}"/>
                </a:ext>
              </a:extLst>
            </p:cNvPr>
            <p:cNvGraphicFramePr/>
            <p:nvPr>
              <p:extLst>
                <p:ext uri="{D42A27DB-BD31-4B8C-83A1-F6EECF244321}">
                  <p14:modId xmlns:p14="http://schemas.microsoft.com/office/powerpoint/2010/main" xmlns="" val="3392161323"/>
                </p:ext>
              </p:extLst>
            </p:nvPr>
          </p:nvGraphicFramePr>
          <p:xfrm>
            <a:off x="7913240" y="3152235"/>
            <a:ext cx="2237740" cy="1422538"/>
          </p:xfrm>
          <a:graphic>
            <a:graphicData uri="http://schemas.openxmlformats.org/drawingml/2006/chart">
              <c:chart xmlns:c="http://schemas.openxmlformats.org/drawingml/2006/chart" xmlns:r="http://schemas.openxmlformats.org/officeDocument/2006/relationships" r:id="rId4"/>
            </a:graphicData>
          </a:graphic>
        </p:graphicFrame>
        <p:sp>
          <p:nvSpPr>
            <p:cNvPr id="59" name="Retângulo 58">
              <a:extLst>
                <a:ext uri="{FF2B5EF4-FFF2-40B4-BE49-F238E27FC236}">
                  <a16:creationId xmlns:a16="http://schemas.microsoft.com/office/drawing/2014/main" xmlns="" id="{643D3B25-A1C3-4962-961B-A87330D692A5}"/>
                </a:ext>
              </a:extLst>
            </p:cNvPr>
            <p:cNvSpPr/>
            <p:nvPr/>
          </p:nvSpPr>
          <p:spPr>
            <a:xfrm>
              <a:off x="6432279" y="4654708"/>
              <a:ext cx="877163" cy="369332"/>
            </a:xfrm>
            <a:prstGeom prst="rect">
              <a:avLst/>
            </a:prstGeom>
          </p:spPr>
          <p:txBody>
            <a:bodyPr wrap="none">
              <a:spAutoFit/>
            </a:bodyPr>
            <a:lstStyle/>
            <a:p>
              <a:r>
                <a:rPr lang="pt-BR" b="1" dirty="0">
                  <a:solidFill>
                    <a:schemeClr val="bg1">
                      <a:lumMod val="50000"/>
                    </a:schemeClr>
                  </a:solidFill>
                  <a:latin typeface="arial)"/>
                </a:rPr>
                <a:t>E-mail</a:t>
              </a:r>
            </a:p>
          </p:txBody>
        </p:sp>
        <p:graphicFrame>
          <p:nvGraphicFramePr>
            <p:cNvPr id="60" name="Gráfico 59">
              <a:extLst>
                <a:ext uri="{FF2B5EF4-FFF2-40B4-BE49-F238E27FC236}">
                  <a16:creationId xmlns:a16="http://schemas.microsoft.com/office/drawing/2014/main" xmlns="" id="{9D57B6B3-F231-4D74-B90C-2CCA04E916B2}"/>
                </a:ext>
              </a:extLst>
            </p:cNvPr>
            <p:cNvGraphicFramePr/>
            <p:nvPr>
              <p:extLst>
                <p:ext uri="{D42A27DB-BD31-4B8C-83A1-F6EECF244321}">
                  <p14:modId xmlns:p14="http://schemas.microsoft.com/office/powerpoint/2010/main" xmlns="" val="2028348962"/>
                </p:ext>
              </p:extLst>
            </p:nvPr>
          </p:nvGraphicFramePr>
          <p:xfrm>
            <a:off x="5729048" y="5145407"/>
            <a:ext cx="2237740" cy="1422538"/>
          </p:xfrm>
          <a:graphic>
            <a:graphicData uri="http://schemas.openxmlformats.org/drawingml/2006/chart">
              <c:chart xmlns:c="http://schemas.openxmlformats.org/drawingml/2006/chart" xmlns:r="http://schemas.openxmlformats.org/officeDocument/2006/relationships" r:id="rId5"/>
            </a:graphicData>
          </a:graphic>
        </p:graphicFrame>
        <p:sp>
          <p:nvSpPr>
            <p:cNvPr id="61" name="Retângulo 60">
              <a:extLst>
                <a:ext uri="{FF2B5EF4-FFF2-40B4-BE49-F238E27FC236}">
                  <a16:creationId xmlns:a16="http://schemas.microsoft.com/office/drawing/2014/main" xmlns="" id="{B12C5BCD-3744-4656-9122-5956066A58C4}"/>
                </a:ext>
              </a:extLst>
            </p:cNvPr>
            <p:cNvSpPr/>
            <p:nvPr/>
          </p:nvSpPr>
          <p:spPr>
            <a:xfrm>
              <a:off x="6426686" y="4937504"/>
              <a:ext cx="821448" cy="396597"/>
            </a:xfrm>
            <a:prstGeom prst="rect">
              <a:avLst/>
            </a:prstGeom>
          </p:spPr>
          <p:txBody>
            <a:bodyPr wrap="none">
              <a:spAutoFit/>
            </a:bodyPr>
            <a:lstStyle/>
            <a:p>
              <a:r>
                <a:rPr lang="pt-BR" sz="2000" b="1" dirty="0">
                  <a:solidFill>
                    <a:srgbClr val="008080"/>
                  </a:solidFill>
                  <a:latin typeface="arial)"/>
                </a:rPr>
                <a:t>1.299</a:t>
              </a:r>
            </a:p>
          </p:txBody>
        </p:sp>
        <p:sp>
          <p:nvSpPr>
            <p:cNvPr id="62" name="Retângulo 61">
              <a:extLst>
                <a:ext uri="{FF2B5EF4-FFF2-40B4-BE49-F238E27FC236}">
                  <a16:creationId xmlns:a16="http://schemas.microsoft.com/office/drawing/2014/main" xmlns="" id="{DFDD3B62-238C-4685-A4B0-2B3AEC2E5368}"/>
                </a:ext>
              </a:extLst>
            </p:cNvPr>
            <p:cNvSpPr/>
            <p:nvPr/>
          </p:nvSpPr>
          <p:spPr>
            <a:xfrm>
              <a:off x="8738982" y="2943842"/>
              <a:ext cx="607288" cy="396597"/>
            </a:xfrm>
            <a:prstGeom prst="rect">
              <a:avLst/>
            </a:prstGeom>
          </p:spPr>
          <p:txBody>
            <a:bodyPr wrap="none">
              <a:spAutoFit/>
            </a:bodyPr>
            <a:lstStyle/>
            <a:p>
              <a:r>
                <a:rPr lang="pt-BR" sz="2000" b="1" dirty="0">
                  <a:solidFill>
                    <a:srgbClr val="008080"/>
                  </a:solidFill>
                  <a:latin typeface="arial)"/>
                </a:rPr>
                <a:t>734</a:t>
              </a:r>
            </a:p>
          </p:txBody>
        </p:sp>
        <p:sp>
          <p:nvSpPr>
            <p:cNvPr id="63" name="Retângulo 62">
              <a:extLst>
                <a:ext uri="{FF2B5EF4-FFF2-40B4-BE49-F238E27FC236}">
                  <a16:creationId xmlns:a16="http://schemas.microsoft.com/office/drawing/2014/main" xmlns="" id="{432F0CE6-9A07-4A4C-B442-82217A327515}"/>
                </a:ext>
              </a:extLst>
            </p:cNvPr>
            <p:cNvSpPr/>
            <p:nvPr/>
          </p:nvSpPr>
          <p:spPr>
            <a:xfrm>
              <a:off x="10259705" y="4654708"/>
              <a:ext cx="1739837" cy="366089"/>
            </a:xfrm>
            <a:prstGeom prst="rect">
              <a:avLst/>
            </a:prstGeom>
          </p:spPr>
          <p:txBody>
            <a:bodyPr wrap="none">
              <a:spAutoFit/>
            </a:bodyPr>
            <a:lstStyle/>
            <a:p>
              <a:r>
                <a:rPr lang="pt-BR" b="1" dirty="0">
                  <a:solidFill>
                    <a:schemeClr val="bg1">
                      <a:lumMod val="50000"/>
                    </a:schemeClr>
                  </a:solidFill>
                  <a:latin typeface="arial)"/>
                </a:rPr>
                <a:t>Redes Sociais</a:t>
              </a:r>
            </a:p>
          </p:txBody>
        </p:sp>
        <p:graphicFrame>
          <p:nvGraphicFramePr>
            <p:cNvPr id="64" name="Gráfico 63">
              <a:extLst>
                <a:ext uri="{FF2B5EF4-FFF2-40B4-BE49-F238E27FC236}">
                  <a16:creationId xmlns:a16="http://schemas.microsoft.com/office/drawing/2014/main" xmlns="" id="{916F16FE-0516-4F6D-AEED-3D81A8940C21}"/>
                </a:ext>
              </a:extLst>
            </p:cNvPr>
            <p:cNvGraphicFramePr/>
            <p:nvPr>
              <p:extLst>
                <p:ext uri="{D42A27DB-BD31-4B8C-83A1-F6EECF244321}">
                  <p14:modId xmlns:p14="http://schemas.microsoft.com/office/powerpoint/2010/main" xmlns="" val="2856076225"/>
                </p:ext>
              </p:extLst>
            </p:nvPr>
          </p:nvGraphicFramePr>
          <p:xfrm>
            <a:off x="9935312" y="5145407"/>
            <a:ext cx="2237740" cy="1422538"/>
          </p:xfrm>
          <a:graphic>
            <a:graphicData uri="http://schemas.openxmlformats.org/drawingml/2006/chart">
              <c:chart xmlns:c="http://schemas.openxmlformats.org/drawingml/2006/chart" xmlns:r="http://schemas.openxmlformats.org/officeDocument/2006/relationships" r:id="rId6"/>
            </a:graphicData>
          </a:graphic>
        </p:graphicFrame>
        <p:sp>
          <p:nvSpPr>
            <p:cNvPr id="65" name="Retângulo 64">
              <a:extLst>
                <a:ext uri="{FF2B5EF4-FFF2-40B4-BE49-F238E27FC236}">
                  <a16:creationId xmlns:a16="http://schemas.microsoft.com/office/drawing/2014/main" xmlns="" id="{D9E87140-1D8D-4459-B1D1-39535F34C267}"/>
                </a:ext>
              </a:extLst>
            </p:cNvPr>
            <p:cNvSpPr/>
            <p:nvPr/>
          </p:nvSpPr>
          <p:spPr>
            <a:xfrm>
              <a:off x="10799939" y="4937504"/>
              <a:ext cx="607288" cy="396597"/>
            </a:xfrm>
            <a:prstGeom prst="rect">
              <a:avLst/>
            </a:prstGeom>
          </p:spPr>
          <p:txBody>
            <a:bodyPr wrap="none">
              <a:spAutoFit/>
            </a:bodyPr>
            <a:lstStyle/>
            <a:p>
              <a:r>
                <a:rPr lang="pt-BR" sz="2000" b="1" dirty="0">
                  <a:solidFill>
                    <a:srgbClr val="008080"/>
                  </a:solidFill>
                  <a:latin typeface="arial)"/>
                </a:rPr>
                <a:t>343</a:t>
              </a:r>
            </a:p>
          </p:txBody>
        </p:sp>
        <p:sp>
          <p:nvSpPr>
            <p:cNvPr id="70" name="Retângulo 69">
              <a:extLst>
                <a:ext uri="{FF2B5EF4-FFF2-40B4-BE49-F238E27FC236}">
                  <a16:creationId xmlns:a16="http://schemas.microsoft.com/office/drawing/2014/main" xmlns="" id="{C32F6E18-2911-4A85-B925-511BF808C411}"/>
                </a:ext>
              </a:extLst>
            </p:cNvPr>
            <p:cNvSpPr/>
            <p:nvPr/>
          </p:nvSpPr>
          <p:spPr>
            <a:xfrm>
              <a:off x="8508606" y="4654708"/>
              <a:ext cx="1060132" cy="366089"/>
            </a:xfrm>
            <a:prstGeom prst="rect">
              <a:avLst/>
            </a:prstGeom>
          </p:spPr>
          <p:txBody>
            <a:bodyPr wrap="none">
              <a:spAutoFit/>
            </a:bodyPr>
            <a:lstStyle/>
            <a:p>
              <a:r>
                <a:rPr lang="pt-BR" b="1" dirty="0">
                  <a:solidFill>
                    <a:schemeClr val="bg1">
                      <a:lumMod val="50000"/>
                    </a:schemeClr>
                  </a:solidFill>
                  <a:latin typeface="arial)"/>
                </a:rPr>
                <a:t>SICCAU</a:t>
              </a:r>
            </a:p>
          </p:txBody>
        </p:sp>
        <p:graphicFrame>
          <p:nvGraphicFramePr>
            <p:cNvPr id="72" name="Gráfico 71">
              <a:extLst>
                <a:ext uri="{FF2B5EF4-FFF2-40B4-BE49-F238E27FC236}">
                  <a16:creationId xmlns:a16="http://schemas.microsoft.com/office/drawing/2014/main" xmlns="" id="{68F04200-FB44-4AC1-AB4A-C4E56B8087DB}"/>
                </a:ext>
              </a:extLst>
            </p:cNvPr>
            <p:cNvGraphicFramePr/>
            <p:nvPr>
              <p:extLst>
                <p:ext uri="{D42A27DB-BD31-4B8C-83A1-F6EECF244321}">
                  <p14:modId xmlns:p14="http://schemas.microsoft.com/office/powerpoint/2010/main" xmlns="" val="3081785868"/>
                </p:ext>
              </p:extLst>
            </p:nvPr>
          </p:nvGraphicFramePr>
          <p:xfrm>
            <a:off x="7914113" y="5145407"/>
            <a:ext cx="2237740" cy="1422538"/>
          </p:xfrm>
          <a:graphic>
            <a:graphicData uri="http://schemas.openxmlformats.org/drawingml/2006/chart">
              <c:chart xmlns:c="http://schemas.openxmlformats.org/drawingml/2006/chart" xmlns:r="http://schemas.openxmlformats.org/officeDocument/2006/relationships" r:id="rId7"/>
            </a:graphicData>
          </a:graphic>
        </p:graphicFrame>
        <p:sp>
          <p:nvSpPr>
            <p:cNvPr id="73" name="Retângulo 72">
              <a:extLst>
                <a:ext uri="{FF2B5EF4-FFF2-40B4-BE49-F238E27FC236}">
                  <a16:creationId xmlns:a16="http://schemas.microsoft.com/office/drawing/2014/main" xmlns="" id="{AD3D624C-2268-4CAF-BEB2-A0FFF34803C9}"/>
                </a:ext>
              </a:extLst>
            </p:cNvPr>
            <p:cNvSpPr/>
            <p:nvPr/>
          </p:nvSpPr>
          <p:spPr>
            <a:xfrm>
              <a:off x="8609888" y="4937504"/>
              <a:ext cx="818615" cy="396597"/>
            </a:xfrm>
            <a:prstGeom prst="rect">
              <a:avLst/>
            </a:prstGeom>
          </p:spPr>
          <p:txBody>
            <a:bodyPr wrap="none">
              <a:spAutoFit/>
            </a:bodyPr>
            <a:lstStyle/>
            <a:p>
              <a:r>
                <a:rPr lang="pt-BR" sz="2000" b="1" dirty="0">
                  <a:solidFill>
                    <a:srgbClr val="008080"/>
                  </a:solidFill>
                  <a:latin typeface="arial)"/>
                </a:rPr>
                <a:t>2.750</a:t>
              </a:r>
            </a:p>
          </p:txBody>
        </p:sp>
      </p:grpSp>
      <p:sp>
        <p:nvSpPr>
          <p:cNvPr id="3" name="Marcador de Posição do Número do Diapositivo 2"/>
          <p:cNvSpPr>
            <a:spLocks noGrp="1"/>
          </p:cNvSpPr>
          <p:nvPr>
            <p:ph type="sldNum" sz="quarter" idx="12"/>
          </p:nvPr>
        </p:nvSpPr>
        <p:spPr/>
        <p:txBody>
          <a:bodyPr/>
          <a:lstStyle/>
          <a:p>
            <a:pPr rtl="0"/>
            <a:fld id="{5A4A7955-6230-48B4-BD8B-A7C460F75945}" type="slidenum">
              <a:rPr lang="pt-BR" noProof="0" smtClean="0"/>
              <a:pPr rtl="0"/>
              <a:t>46</a:t>
            </a:fld>
            <a:endParaRPr lang="pt-BR" noProof="0" dirty="0"/>
          </a:p>
        </p:txBody>
      </p:sp>
      <p:sp>
        <p:nvSpPr>
          <p:cNvPr id="100" name="Espaço Reservado para Texto 3">
            <a:extLst>
              <a:ext uri="{FF2B5EF4-FFF2-40B4-BE49-F238E27FC236}">
                <a16:creationId xmlns:a16="http://schemas.microsoft.com/office/drawing/2014/main" xmlns="" id="{44ABCE95-F822-43A8-A27D-FA693A2A344C}"/>
              </a:ext>
            </a:extLst>
          </p:cNvPr>
          <p:cNvSpPr txBox="1">
            <a:spLocks/>
          </p:cNvSpPr>
          <p:nvPr/>
        </p:nvSpPr>
        <p:spPr>
          <a:xfrm>
            <a:off x="1734190" y="1438446"/>
            <a:ext cx="6858267" cy="693878"/>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Números de </a:t>
            </a:r>
            <a:r>
              <a:rPr lang="pt-BR" sz="1800" b="1" dirty="0">
                <a:solidFill>
                  <a:srgbClr val="008080"/>
                </a:solidFill>
                <a:latin typeface="Arial" panose="020B0604020202020204" pitchFamily="34" charset="0"/>
                <a:cs typeface="Arial" panose="020B0604020202020204" pitchFamily="34" charset="0"/>
              </a:rPr>
              <a:t>atendimento</a:t>
            </a:r>
            <a:r>
              <a:rPr lang="pt-BR" sz="1300" dirty="0">
                <a:solidFill>
                  <a:prstClr val="black"/>
                </a:solidFill>
                <a:latin typeface="Arial" panose="020B0604020202020204" pitchFamily="34" charset="0"/>
                <a:cs typeface="Arial" panose="020B0604020202020204" pitchFamily="34" charset="0"/>
              </a:rPr>
              <a:t> de Alagoas em </a:t>
            </a:r>
            <a:r>
              <a:rPr lang="pt-BR" sz="1800" b="1" dirty="0">
                <a:solidFill>
                  <a:srgbClr val="008080"/>
                </a:solidFill>
                <a:latin typeface="Arial" panose="020B0604020202020204" pitchFamily="34" charset="0"/>
                <a:cs typeface="Arial" panose="020B0604020202020204" pitchFamily="34" charset="0"/>
              </a:rPr>
              <a:t>2019</a:t>
            </a:r>
            <a:r>
              <a:rPr lang="pt-BR" sz="1300" dirty="0">
                <a:solidFill>
                  <a:prstClr val="black"/>
                </a:solidFill>
                <a:latin typeface="Arial" panose="020B0604020202020204" pitchFamily="34" charset="0"/>
                <a:cs typeface="Arial" panose="020B0604020202020204" pitchFamily="34" charset="0"/>
              </a:rPr>
              <a:t>, por </a:t>
            </a:r>
            <a:r>
              <a:rPr lang="pt-BR" sz="1800" b="1" dirty="0">
                <a:solidFill>
                  <a:srgbClr val="008080"/>
                </a:solidFill>
                <a:latin typeface="Arial" panose="020B0604020202020204" pitchFamily="34" charset="0"/>
                <a:cs typeface="Arial" panose="020B0604020202020204" pitchFamily="34" charset="0"/>
              </a:rPr>
              <a:t>canais de acesso</a:t>
            </a:r>
            <a:r>
              <a:rPr lang="pt-BR" sz="1300" dirty="0">
                <a:solidFill>
                  <a:prstClr val="black"/>
                </a:solidFill>
                <a:latin typeface="Arial" panose="020B0604020202020204" pitchFamily="34" charset="0"/>
                <a:cs typeface="Arial" panose="020B0604020202020204" pitchFamily="34" charset="0"/>
              </a:rPr>
              <a:t>.</a:t>
            </a:r>
          </a:p>
        </p:txBody>
      </p:sp>
      <p:grpSp>
        <p:nvGrpSpPr>
          <p:cNvPr id="4" name="Grupo 63">
            <a:extLst>
              <a:ext uri="{FF2B5EF4-FFF2-40B4-BE49-F238E27FC236}">
                <a16:creationId xmlns:a16="http://schemas.microsoft.com/office/drawing/2014/main" xmlns="" id="{06B41605-8C4F-4232-9FB3-DD2A351EC201}"/>
              </a:ext>
            </a:extLst>
          </p:cNvPr>
          <p:cNvGrpSpPr/>
          <p:nvPr/>
        </p:nvGrpSpPr>
        <p:grpSpPr>
          <a:xfrm>
            <a:off x="624662" y="1176188"/>
            <a:ext cx="974638" cy="986165"/>
            <a:chOff x="2801766" y="3607165"/>
            <a:chExt cx="3814119" cy="2833816"/>
          </a:xfrm>
          <a:solidFill>
            <a:srgbClr val="FFFF00"/>
          </a:solidFill>
        </p:grpSpPr>
        <p:sp>
          <p:nvSpPr>
            <p:cNvPr id="110" name="Elipse 109">
              <a:extLst>
                <a:ext uri="{FF2B5EF4-FFF2-40B4-BE49-F238E27FC236}">
                  <a16:creationId xmlns:a16="http://schemas.microsoft.com/office/drawing/2014/main" xmlns="" id="{738097E9-5403-4762-9CEA-FD0129E3765B}"/>
                </a:ext>
              </a:extLst>
            </p:cNvPr>
            <p:cNvSpPr/>
            <p:nvPr/>
          </p:nvSpPr>
          <p:spPr>
            <a:xfrm>
              <a:off x="2801766" y="3607165"/>
              <a:ext cx="3814119" cy="28338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11" name="Imagem 110">
              <a:extLst>
                <a:ext uri="{FF2B5EF4-FFF2-40B4-BE49-F238E27FC236}">
                  <a16:creationId xmlns:a16="http://schemas.microsoft.com/office/drawing/2014/main" xmlns="" id="{A5D3DA6A-3290-4C5C-88B5-7C1F001ACC62}"/>
                </a:ext>
              </a:extLst>
            </p:cNvPr>
            <p:cNvPicPr>
              <a:picLocks noChangeAspect="1"/>
            </p:cNvPicPr>
            <p:nvPr/>
          </p:nvPicPr>
          <p:blipFill rotWithShape="1">
            <a:blip r:embed="rId8" cstate="print"/>
            <a:srcRect l="20203" t="35796" r="55473" b="26246"/>
            <a:stretch/>
          </p:blipFill>
          <p:spPr>
            <a:xfrm>
              <a:off x="3481387" y="3946655"/>
              <a:ext cx="2454875" cy="2154835"/>
            </a:xfrm>
            <a:prstGeom prst="rect">
              <a:avLst/>
            </a:prstGeom>
            <a:grpFill/>
          </p:spPr>
        </p:pic>
      </p:grpSp>
      <p:sp>
        <p:nvSpPr>
          <p:cNvPr id="198" name="CaixaDeTexto 197">
            <a:extLst>
              <a:ext uri="{FF2B5EF4-FFF2-40B4-BE49-F238E27FC236}">
                <a16:creationId xmlns:a16="http://schemas.microsoft.com/office/drawing/2014/main" xmlns="" id="{8C46D093-871C-4EBA-8104-D542221ED260}"/>
              </a:ext>
            </a:extLst>
          </p:cNvPr>
          <p:cNvSpPr txBox="1"/>
          <p:nvPr/>
        </p:nvSpPr>
        <p:spPr>
          <a:xfrm>
            <a:off x="6648817" y="2539265"/>
            <a:ext cx="2727411" cy="3170099"/>
          </a:xfrm>
          <a:prstGeom prst="rect">
            <a:avLst/>
          </a:prstGeom>
          <a:solidFill>
            <a:schemeClr val="accent5">
              <a:lumMod val="75000"/>
            </a:schemeClr>
          </a:solid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INDICADOR 2</a:t>
            </a:r>
          </a:p>
          <a:p>
            <a:pPr algn="ctr"/>
            <a:r>
              <a:rPr lang="pt-BR" sz="1400" dirty="0">
                <a:solidFill>
                  <a:schemeClr val="bg1"/>
                </a:solidFill>
                <a:latin typeface="Arial" panose="020B0604020202020204" pitchFamily="34" charset="0"/>
                <a:cs typeface="Arial" panose="020B0604020202020204" pitchFamily="34" charset="0"/>
              </a:rPr>
              <a:t>Índice de satisfação com a solução demandada (%)</a:t>
            </a:r>
          </a:p>
          <a:p>
            <a:pPr algn="just"/>
            <a:r>
              <a:rPr lang="pt-BR" sz="1400" dirty="0">
                <a:solidFill>
                  <a:schemeClr val="bg1"/>
                </a:solidFill>
                <a:latin typeface="Arial" panose="020B0604020202020204" pitchFamily="34" charset="0"/>
                <a:cs typeface="Arial" panose="020B0604020202020204" pitchFamily="34" charset="0"/>
              </a:rPr>
              <a:t/>
            </a:r>
            <a:br>
              <a:rPr lang="pt-BR" sz="1400" dirty="0">
                <a:solidFill>
                  <a:schemeClr val="bg1"/>
                </a:solidFill>
                <a:latin typeface="Arial" panose="020B0604020202020204" pitchFamily="34" charset="0"/>
                <a:cs typeface="Arial" panose="020B0604020202020204" pitchFamily="34" charset="0"/>
              </a:rPr>
            </a:br>
            <a:r>
              <a:rPr lang="pt-BR" sz="1400" dirty="0">
                <a:solidFill>
                  <a:schemeClr val="bg1"/>
                </a:solidFill>
                <a:latin typeface="Arial" panose="020B0604020202020204" pitchFamily="34" charset="0"/>
                <a:cs typeface="Arial" panose="020B0604020202020204" pitchFamily="34" charset="0"/>
              </a:rPr>
              <a:t>Todas as solicitações recebidas foram tratadas no prazo de 30 dias devido a equipe de atendimento se dedicar exclusivamente ao objetivo e pela celeridade da Comissão de Exercício Profissional, Ensino e Formação em responder as demandas quando o assunto compete a ela.</a:t>
            </a:r>
          </a:p>
        </p:txBody>
      </p:sp>
      <p:sp>
        <p:nvSpPr>
          <p:cNvPr id="200" name="CaixaDeTexto 199">
            <a:extLst>
              <a:ext uri="{FF2B5EF4-FFF2-40B4-BE49-F238E27FC236}">
                <a16:creationId xmlns:a16="http://schemas.microsoft.com/office/drawing/2014/main" xmlns="" id="{7AC5FA0D-FE55-4873-9879-AD3244AD2FC2}"/>
              </a:ext>
            </a:extLst>
          </p:cNvPr>
          <p:cNvSpPr txBox="1"/>
          <p:nvPr/>
        </p:nvSpPr>
        <p:spPr>
          <a:xfrm>
            <a:off x="611811" y="2827420"/>
            <a:ext cx="3918732" cy="1031051"/>
          </a:xfrm>
          <a:prstGeom prst="rect">
            <a:avLst/>
          </a:prstGeom>
          <a:noFill/>
        </p:spPr>
        <p:txBody>
          <a:bodyPr wrap="square" rtlCol="0" anchor="t">
            <a:spAutoFit/>
          </a:bodyPr>
          <a:lstStyle/>
          <a:p>
            <a:r>
              <a:rPr lang="pt-BR" sz="1000" dirty="0">
                <a:solidFill>
                  <a:schemeClr val="bg1"/>
                </a:solidFill>
                <a:latin typeface="Arial"/>
                <a:cs typeface="Calibri Light"/>
              </a:rPr>
              <a:t>Quase </a:t>
            </a:r>
          </a:p>
          <a:p>
            <a:r>
              <a:rPr lang="pt-BR" sz="3500" b="1" dirty="0">
                <a:solidFill>
                  <a:schemeClr val="bg1"/>
                </a:solidFill>
                <a:latin typeface="Arial"/>
                <a:cs typeface="Calibri Light"/>
              </a:rPr>
              <a:t>8MIL</a:t>
            </a:r>
          </a:p>
          <a:p>
            <a:r>
              <a:rPr lang="pt-BR" sz="1600" dirty="0">
                <a:solidFill>
                  <a:schemeClr val="bg1"/>
                </a:solidFill>
                <a:cs typeface="Calibri Light"/>
              </a:rPr>
              <a:t>atendimentos </a:t>
            </a:r>
          </a:p>
        </p:txBody>
      </p:sp>
      <p:sp>
        <p:nvSpPr>
          <p:cNvPr id="205" name="Título 4">
            <a:extLst>
              <a:ext uri="{FF2B5EF4-FFF2-40B4-BE49-F238E27FC236}">
                <a16:creationId xmlns:a16="http://schemas.microsoft.com/office/drawing/2014/main" xmlns="" id="{16372197-24F4-4A72-8A24-3C3986A14DAE}"/>
              </a:ext>
            </a:extLst>
          </p:cNvPr>
          <p:cNvSpPr>
            <a:spLocks noGrp="1"/>
          </p:cNvSpPr>
          <p:nvPr>
            <p:ph type="title"/>
          </p:nvPr>
        </p:nvSpPr>
        <p:spPr>
          <a:xfrm>
            <a:off x="538289" y="38923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Resultados</a:t>
            </a:r>
          </a:p>
        </p:txBody>
      </p:sp>
      <p:sp>
        <p:nvSpPr>
          <p:cNvPr id="29"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386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Tree>
    <p:extLst>
      <p:ext uri="{BB962C8B-B14F-4D97-AF65-F5344CB8AC3E}">
        <p14:creationId xmlns:p14="http://schemas.microsoft.com/office/powerpoint/2010/main" xmlns="" val="5542744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6226629" y="1727202"/>
            <a:ext cx="3120571" cy="1625600"/>
          </a:xfrm>
          <a:prstGeom prst="rect">
            <a:avLst/>
          </a:prstGeom>
          <a:solidFill>
            <a:srgbClr val="0068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xmlns="" id="{06CCB6BD-D3C0-4453-AA07-9405EA762404}"/>
              </a:ext>
            </a:extLst>
          </p:cNvPr>
          <p:cNvSpPr/>
          <p:nvPr/>
        </p:nvSpPr>
        <p:spPr>
          <a:xfrm>
            <a:off x="486264" y="1192054"/>
            <a:ext cx="4985621" cy="5693866"/>
          </a:xfrm>
          <a:prstGeom prst="rect">
            <a:avLst/>
          </a:prstGeom>
          <a:noFill/>
          <a:ln>
            <a:noFill/>
          </a:ln>
        </p:spPr>
        <p:txBody>
          <a:bodyPr wrap="square" anchor="t">
            <a:spAutoFit/>
          </a:bodyPr>
          <a:lstStyle/>
          <a:p>
            <a:pPr algn="ctr"/>
            <a:r>
              <a:rPr lang="pt-BR" sz="1000" u="sng" dirty="0">
                <a:latin typeface="Arial" pitchFamily="34" charset="0"/>
                <a:cs typeface="Arial" pitchFamily="34" charset="0"/>
              </a:rPr>
              <a:t/>
            </a:r>
            <a:br>
              <a:rPr lang="pt-BR" sz="1000" u="sng" dirty="0">
                <a:latin typeface="Arial" pitchFamily="34" charset="0"/>
                <a:cs typeface="Arial" pitchFamily="34" charset="0"/>
              </a:rPr>
            </a:br>
            <a:r>
              <a:rPr lang="pt-BR" sz="1400" b="1" dirty="0">
                <a:solidFill>
                  <a:schemeClr val="accent5">
                    <a:lumMod val="75000"/>
                  </a:schemeClr>
                </a:solidFill>
                <a:latin typeface="Arial"/>
                <a:cs typeface="Arial"/>
              </a:rPr>
              <a:t>Pesquisa de Atendimento</a:t>
            </a:r>
            <a:endParaRPr lang="pt-BR" sz="1400" dirty="0">
              <a:solidFill>
                <a:schemeClr val="accent5">
                  <a:lumMod val="75000"/>
                </a:schemeClr>
              </a:solidFill>
              <a:latin typeface="Arial"/>
              <a:cs typeface="Arial"/>
            </a:endParaRPr>
          </a:p>
          <a:p>
            <a:pPr algn="just"/>
            <a:r>
              <a:rPr lang="pt-BR" sz="1000" dirty="0">
                <a:latin typeface="Arial" pitchFamily="34" charset="0"/>
                <a:cs typeface="Arial" pitchFamily="34" charset="0"/>
              </a:rPr>
              <a:t/>
            </a:r>
            <a:br>
              <a:rPr lang="pt-BR" sz="1000" dirty="0">
                <a:latin typeface="Arial" pitchFamily="34" charset="0"/>
                <a:cs typeface="Arial" pitchFamily="34" charset="0"/>
              </a:rPr>
            </a:br>
            <a:r>
              <a:rPr lang="pt-BR" sz="1000" dirty="0">
                <a:latin typeface="Arial" pitchFamily="34" charset="0"/>
                <a:cs typeface="Arial" pitchFamily="34" charset="0"/>
              </a:rPr>
              <a:t>	</a:t>
            </a:r>
            <a:r>
              <a:rPr lang="pt-BR" sz="1000" dirty="0">
                <a:latin typeface="Arial"/>
                <a:cs typeface="Arial"/>
              </a:rPr>
              <a:t>O Conselho de Arquitetura e Urbanismo de Alagoas (CAU/AL) realizou quase 8 mil atendimentos durante o ano de 2019 e juntamente com esse atendimento aplicou uma pesquisa de satisfação onde é possível mensurar sua forma de atuação junto aos profissionais. Esta totalidade inclui os atendimentos presenciais, por telefone, Sistema de Informação e Comunicação do CAU (SICCAU) e até mesmo através de uso de redes sociais.</a:t>
            </a:r>
          </a:p>
          <a:p>
            <a:pPr algn="just"/>
            <a:endParaRPr lang="pt-BR" sz="1000" dirty="0">
              <a:latin typeface="Arial" pitchFamily="34" charset="0"/>
              <a:cs typeface="Arial" pitchFamily="34" charset="0"/>
            </a:endParaRPr>
          </a:p>
          <a:p>
            <a:pPr algn="just"/>
            <a:r>
              <a:rPr lang="pt-BR" sz="1000" dirty="0">
                <a:latin typeface="Arial"/>
                <a:cs typeface="Arial"/>
              </a:rPr>
              <a:t>	A pesquisa afere o atendimento do CAU/AL nos quesitos de clareza das informações prestadas, agilidade no tempo de atendimento, conhecimento técnico da equipe com relação ao arcabouço jurídico que rege a profissão, cordialidade dos atendentes e duração do atendimento com relação ao tempo de resolução da solicitação.</a:t>
            </a:r>
          </a:p>
          <a:p>
            <a:endParaRPr lang="pt-BR" sz="1000" dirty="0">
              <a:latin typeface="Arial" pitchFamily="34" charset="0"/>
              <a:cs typeface="Arial" pitchFamily="34" charset="0"/>
            </a:endParaRPr>
          </a:p>
          <a:p>
            <a:pPr>
              <a:buFont typeface="Arial" pitchFamily="34" charset="0"/>
              <a:buChar char="•"/>
            </a:pPr>
            <a:r>
              <a:rPr lang="pt-BR" sz="1000" dirty="0">
                <a:latin typeface="Arial"/>
                <a:cs typeface="Arial"/>
              </a:rPr>
              <a:t>   Atendimento: 9,89</a:t>
            </a:r>
          </a:p>
          <a:p>
            <a:pPr>
              <a:buFont typeface="Arial" pitchFamily="34" charset="0"/>
              <a:buChar char="•"/>
            </a:pPr>
            <a:r>
              <a:rPr lang="pt-BR" sz="1000" dirty="0">
                <a:latin typeface="Arial"/>
                <a:cs typeface="Arial"/>
              </a:rPr>
              <a:t>   Duração: 9,78</a:t>
            </a:r>
          </a:p>
          <a:p>
            <a:pPr>
              <a:buFont typeface="Arial" pitchFamily="34" charset="0"/>
              <a:buChar char="•"/>
            </a:pPr>
            <a:r>
              <a:rPr lang="pt-BR" sz="1000" dirty="0">
                <a:latin typeface="Arial"/>
                <a:cs typeface="Arial"/>
              </a:rPr>
              <a:t>   Cordialidade: 10,00 </a:t>
            </a:r>
            <a:endParaRPr lang="pt-BR" sz="1000" dirty="0">
              <a:latin typeface="Arial" pitchFamily="34" charset="0"/>
              <a:cs typeface="Arial" pitchFamily="34" charset="0"/>
            </a:endParaRPr>
          </a:p>
          <a:p>
            <a:pPr>
              <a:buFont typeface="Arial" pitchFamily="34" charset="0"/>
              <a:buChar char="•"/>
            </a:pPr>
            <a:r>
              <a:rPr lang="pt-BR" sz="1000" dirty="0">
                <a:latin typeface="Arial"/>
                <a:cs typeface="Arial"/>
              </a:rPr>
              <a:t>   Conhecimento Técnico: 9,94</a:t>
            </a:r>
            <a:endParaRPr lang="pt-BR" sz="1000" dirty="0">
              <a:latin typeface="Arial" pitchFamily="34" charset="0"/>
              <a:cs typeface="Arial" pitchFamily="34" charset="0"/>
            </a:endParaRPr>
          </a:p>
          <a:p>
            <a:pPr>
              <a:buFont typeface="Arial" pitchFamily="34" charset="0"/>
              <a:buChar char="•"/>
            </a:pPr>
            <a:r>
              <a:rPr lang="pt-BR" sz="1000" dirty="0">
                <a:latin typeface="Arial"/>
                <a:cs typeface="Arial"/>
              </a:rPr>
              <a:t>   Agilidade no atendimento: 9,94 </a:t>
            </a:r>
            <a:endParaRPr lang="pt-BR" sz="1000" dirty="0">
              <a:latin typeface="Arial" pitchFamily="34" charset="0"/>
              <a:cs typeface="Arial" pitchFamily="34" charset="0"/>
            </a:endParaRPr>
          </a:p>
          <a:p>
            <a:pPr>
              <a:buFont typeface="Arial" pitchFamily="34" charset="0"/>
              <a:buChar char="•"/>
            </a:pPr>
            <a:r>
              <a:rPr lang="pt-BR" sz="1000" dirty="0">
                <a:latin typeface="Arial"/>
                <a:cs typeface="Arial"/>
              </a:rPr>
              <a:t>   Clareza no atendimento: 9,91</a:t>
            </a:r>
          </a:p>
          <a:p>
            <a:endParaRPr lang="pt-BR" sz="1000" dirty="0">
              <a:latin typeface="Arial" pitchFamily="34" charset="0"/>
              <a:cs typeface="Arial" pitchFamily="34" charset="0"/>
            </a:endParaRPr>
          </a:p>
          <a:p>
            <a:endParaRPr lang="pt-BR" sz="1000" dirty="0">
              <a:latin typeface="Arial" pitchFamily="34" charset="0"/>
              <a:cs typeface="Arial" pitchFamily="34" charset="0"/>
            </a:endParaRPr>
          </a:p>
          <a:p>
            <a:pPr algn="just"/>
            <a:r>
              <a:rPr lang="pt-BR" sz="1000" dirty="0">
                <a:latin typeface="Arial"/>
                <a:cs typeface="Arial"/>
              </a:rPr>
              <a:t>	O CAU Alagoas tem se empenhado em desenvolver o melhor serviço ao profissional e sociedade e o atendimento é um dos objetivos estratégicos obrigatórios dos CAU/UF</a:t>
            </a:r>
          </a:p>
          <a:p>
            <a:pPr algn="just"/>
            <a:endParaRPr lang="pt-BR" sz="1000" dirty="0">
              <a:latin typeface="Arial" pitchFamily="34" charset="0"/>
              <a:cs typeface="Arial" pitchFamily="34" charset="0"/>
            </a:endParaRPr>
          </a:p>
          <a:p>
            <a:pPr algn="just"/>
            <a:r>
              <a:rPr lang="pt-BR" sz="1000" dirty="0">
                <a:latin typeface="Arial"/>
                <a:cs typeface="Arial"/>
              </a:rPr>
              <a:t>	No site do CAU/AL (www.caual.org.br) está disponível a carta de serviços, documento elaborado que visa informar aos cidadãos quais os serviços prestados pelo CAU/AL, como acessar e obter esses serviços e quais são os compromissos com o atendimento e os padrões de atendimento estabelecidos</a:t>
            </a:r>
            <a:r>
              <a:rPr lang="pt-BR" sz="1000" dirty="0"/>
              <a:t>.</a:t>
            </a:r>
            <a:endParaRPr lang="pt-BR" sz="1000" dirty="0">
              <a:cs typeface="Calibri Light"/>
            </a:endParaRPr>
          </a:p>
          <a:p>
            <a:endParaRPr lang="pt-BR" sz="1000" b="1" dirty="0"/>
          </a:p>
          <a:p>
            <a:endParaRPr lang="pt-BR" sz="1000" dirty="0"/>
          </a:p>
          <a:p>
            <a:pPr algn="just"/>
            <a:endParaRPr lang="pt-BR" sz="1000" dirty="0">
              <a:latin typeface="Arial" pitchFamily="34" charset="0"/>
              <a:cs typeface="Arial" pitchFamily="34" charset="0"/>
            </a:endParaRPr>
          </a:p>
          <a:p>
            <a:pPr algn="just"/>
            <a:endParaRPr lang="pt-BR" sz="1000" dirty="0">
              <a:latin typeface="Arial" pitchFamily="34" charset="0"/>
              <a:cs typeface="Arial" pitchFamily="34" charset="0"/>
            </a:endParaRPr>
          </a:p>
        </p:txBody>
      </p:sp>
      <p:pic>
        <p:nvPicPr>
          <p:cNvPr id="9" name="Imagem 8" descr="unnamed.jpg"/>
          <p:cNvPicPr>
            <a:picLocks noChangeAspect="1"/>
          </p:cNvPicPr>
          <p:nvPr/>
        </p:nvPicPr>
        <p:blipFill>
          <a:blip r:embed="rId3" cstate="print"/>
          <a:stretch>
            <a:fillRect/>
          </a:stretch>
        </p:blipFill>
        <p:spPr>
          <a:xfrm>
            <a:off x="6522117" y="3362329"/>
            <a:ext cx="2546875" cy="1338104"/>
          </a:xfrm>
          <a:prstGeom prst="rect">
            <a:avLst/>
          </a:prstGeom>
        </p:spPr>
      </p:pic>
      <p:sp>
        <p:nvSpPr>
          <p:cNvPr id="10" name="CaixaDeTexto 9">
            <a:extLst>
              <a:ext uri="{FF2B5EF4-FFF2-40B4-BE49-F238E27FC236}">
                <a16:creationId xmlns:a16="http://schemas.microsoft.com/office/drawing/2014/main" xmlns="" id="{EB2AF909-3BDC-47EC-B16B-F7C6439802AA}"/>
              </a:ext>
            </a:extLst>
          </p:cNvPr>
          <p:cNvSpPr txBox="1"/>
          <p:nvPr/>
        </p:nvSpPr>
        <p:spPr>
          <a:xfrm>
            <a:off x="6285960" y="1828264"/>
            <a:ext cx="2829011" cy="1492716"/>
          </a:xfrm>
          <a:prstGeom prst="rect">
            <a:avLst/>
          </a:prstGeom>
          <a:solidFill>
            <a:srgbClr val="006871"/>
          </a:solid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INDICADOR 1</a:t>
            </a:r>
          </a:p>
          <a:p>
            <a:pPr algn="ctr"/>
            <a:r>
              <a:rPr lang="pt-BR" sz="1400" dirty="0">
                <a:solidFill>
                  <a:schemeClr val="bg1"/>
                </a:solidFill>
                <a:latin typeface="Arial" panose="020B0604020202020204" pitchFamily="34" charset="0"/>
                <a:cs typeface="Arial" panose="020B0604020202020204" pitchFamily="34" charset="0"/>
              </a:rPr>
              <a:t>Índice de atendimento (%)</a:t>
            </a:r>
          </a:p>
          <a:p>
            <a:pPr algn="just"/>
            <a:endParaRPr lang="pt-BR" sz="1050" dirty="0">
              <a:solidFill>
                <a:schemeClr val="bg1"/>
              </a:solidFill>
              <a:latin typeface="Arial" panose="020B0604020202020204" pitchFamily="34" charset="0"/>
              <a:cs typeface="Arial" panose="020B0604020202020204" pitchFamily="34" charset="0"/>
            </a:endParaRPr>
          </a:p>
          <a:p>
            <a:pPr algn="just"/>
            <a:r>
              <a:rPr lang="pt-BR" sz="1050" dirty="0">
                <a:solidFill>
                  <a:schemeClr val="bg1"/>
                </a:solidFill>
                <a:latin typeface="Arial" panose="020B0604020202020204" pitchFamily="34" charset="0"/>
                <a:cs typeface="Arial" panose="020B0604020202020204" pitchFamily="34" charset="0"/>
              </a:rPr>
              <a:t>Meta atingida. A meta da ALAGOAS é 95% por saber que há sempre insatisfação no assunto anuidade devidas e problemas de inconsistência  no sistema, que independem da qualidade do atendimento local. </a:t>
            </a:r>
          </a:p>
        </p:txBody>
      </p:sp>
      <p:pic>
        <p:nvPicPr>
          <p:cNvPr id="11" name="Imagem 10"/>
          <p:cNvPicPr>
            <a:picLocks noChangeAspect="1"/>
          </p:cNvPicPr>
          <p:nvPr/>
        </p:nvPicPr>
        <p:blipFill rotWithShape="1">
          <a:blip r:embed="rId4" cstate="print"/>
          <a:srcRect l="43286" t="48381" r="48571" b="37269"/>
          <a:stretch/>
        </p:blipFill>
        <p:spPr>
          <a:xfrm>
            <a:off x="2856050" y="3686632"/>
            <a:ext cx="956468" cy="921502"/>
          </a:xfrm>
          <a:prstGeom prst="rect">
            <a:avLst/>
          </a:prstGeom>
        </p:spPr>
      </p:pic>
      <p:sp>
        <p:nvSpPr>
          <p:cNvPr id="12" name="Retângulo 11"/>
          <p:cNvSpPr/>
          <p:nvPr/>
        </p:nvSpPr>
        <p:spPr>
          <a:xfrm>
            <a:off x="3812517" y="3991432"/>
            <a:ext cx="1281992" cy="276999"/>
          </a:xfrm>
          <a:prstGeom prst="rect">
            <a:avLst/>
          </a:prstGeom>
          <a:solidFill>
            <a:srgbClr val="00CC00"/>
          </a:solidFill>
        </p:spPr>
        <p:txBody>
          <a:bodyPr wrap="square">
            <a:spAutoFit/>
          </a:bodyPr>
          <a:lstStyle/>
          <a:p>
            <a:pPr algn="ctr"/>
            <a:r>
              <a:rPr lang="pt-BR" sz="1200" dirty="0">
                <a:latin typeface="Arial" pitchFamily="34" charset="0"/>
                <a:cs typeface="Arial" pitchFamily="34" charset="0"/>
              </a:rPr>
              <a:t>Média: 9,91</a:t>
            </a:r>
          </a:p>
        </p:txBody>
      </p:sp>
      <p:sp>
        <p:nvSpPr>
          <p:cNvPr id="16" name="Título 4">
            <a:extLst>
              <a:ext uri="{FF2B5EF4-FFF2-40B4-BE49-F238E27FC236}">
                <a16:creationId xmlns:a16="http://schemas.microsoft.com/office/drawing/2014/main" xmlns="" id="{16372197-24F4-4A72-8A24-3C3986A14DAE}"/>
              </a:ext>
            </a:extLst>
          </p:cNvPr>
          <p:cNvSpPr>
            <a:spLocks noGrp="1"/>
          </p:cNvSpPr>
          <p:nvPr>
            <p:ph type="title"/>
          </p:nvPr>
        </p:nvSpPr>
        <p:spPr>
          <a:xfrm>
            <a:off x="538289" y="38923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Resultados</a:t>
            </a:r>
          </a:p>
        </p:txBody>
      </p:sp>
      <p:sp>
        <p:nvSpPr>
          <p:cNvPr id="13"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386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5" name="Espaço Reservado para Número de Slide 14"/>
          <p:cNvSpPr>
            <a:spLocks noGrp="1"/>
          </p:cNvSpPr>
          <p:nvPr>
            <p:ph type="sldNum" sz="quarter" idx="12"/>
          </p:nvPr>
        </p:nvSpPr>
        <p:spPr/>
        <p:txBody>
          <a:bodyPr/>
          <a:lstStyle/>
          <a:p>
            <a:pPr rtl="0"/>
            <a:fld id="{5A4A7955-6230-48B4-BD8B-A7C460F75945}" type="slidenum">
              <a:rPr lang="pt-BR" noProof="0" smtClean="0"/>
              <a:pPr rtl="0"/>
              <a:t>47</a:t>
            </a:fld>
            <a:endParaRPr lang="pt-BR" noProof="0"/>
          </a:p>
        </p:txBody>
      </p:sp>
    </p:spTree>
    <p:extLst>
      <p:ext uri="{BB962C8B-B14F-4D97-AF65-F5344CB8AC3E}">
        <p14:creationId xmlns:p14="http://schemas.microsoft.com/office/powerpoint/2010/main" xmlns="" val="16904283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p:cNvSpPr/>
          <p:nvPr/>
        </p:nvSpPr>
        <p:spPr>
          <a:xfrm>
            <a:off x="558836" y="1448323"/>
            <a:ext cx="8871195" cy="1061769"/>
          </a:xfrm>
          <a:prstGeom prst="rect">
            <a:avLst/>
          </a:prstGeom>
          <a:solidFill>
            <a:srgbClr val="226E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sz="1000">
              <a:solidFill>
                <a:srgbClr val="226E7B"/>
              </a:solidFill>
              <a:latin typeface="Arial" pitchFamily="34" charset="0"/>
              <a:cs typeface="Arial" pitchFamily="34" charset="0"/>
            </a:endParaRPr>
          </a:p>
        </p:txBody>
      </p:sp>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77568" y="361674"/>
            <a:ext cx="9328432"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Desafios e perspectivas</a:t>
            </a:r>
          </a:p>
        </p:txBody>
      </p:sp>
      <p:sp>
        <p:nvSpPr>
          <p:cNvPr id="8" name="Espaço Reservado para Texto 3">
            <a:extLst>
              <a:ext uri="{FF2B5EF4-FFF2-40B4-BE49-F238E27FC236}">
                <a16:creationId xmlns:a16="http://schemas.microsoft.com/office/drawing/2014/main" xmlns="" id="{76F2F1BE-B7EB-47A0-BFCA-7D1DB1429BE1}"/>
              </a:ext>
            </a:extLst>
          </p:cNvPr>
          <p:cNvSpPr txBox="1">
            <a:spLocks/>
          </p:cNvSpPr>
          <p:nvPr/>
        </p:nvSpPr>
        <p:spPr>
          <a:xfrm>
            <a:off x="643144" y="1294410"/>
            <a:ext cx="8685287" cy="4979390"/>
          </a:xfrm>
          <a:prstGeom prst="rect">
            <a:avLst/>
          </a:prstGeom>
        </p:spPr>
        <p:txBody>
          <a:bodyPr numCol="2"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endParaRPr lang="pt-BR" sz="1300">
              <a:solidFill>
                <a:prstClr val="black"/>
              </a:solidFill>
              <a:latin typeface="Arial" panose="020B0604020202020204" pitchFamily="34" charset="0"/>
              <a:cs typeface="Arial" panose="020B0604020202020204" pitchFamily="34" charset="0"/>
            </a:endParaRPr>
          </a:p>
        </p:txBody>
      </p:sp>
      <p:sp>
        <p:nvSpPr>
          <p:cNvPr id="6" name="Retângulo 5"/>
          <p:cNvSpPr/>
          <p:nvPr/>
        </p:nvSpPr>
        <p:spPr>
          <a:xfrm>
            <a:off x="2476500" y="-7020014"/>
            <a:ext cx="4953000" cy="369332"/>
          </a:xfrm>
          <a:prstGeom prst="rect">
            <a:avLst/>
          </a:prstGeom>
        </p:spPr>
        <p:txBody>
          <a:bodyPr>
            <a:spAutoFit/>
          </a:bodyPr>
          <a:lstStyle/>
          <a:p>
            <a:r>
              <a:rPr lang="pt-BR">
                <a:latin typeface="Arial" pitchFamily="34" charset="0"/>
                <a:cs typeface="Arial" pitchFamily="34" charset="0"/>
              </a:rPr>
              <a:t> </a:t>
            </a:r>
            <a:endParaRPr lang="pt-BR"/>
          </a:p>
        </p:txBody>
      </p:sp>
      <p:sp>
        <p:nvSpPr>
          <p:cNvPr id="9" name="Retângulo 8">
            <a:extLst>
              <a:ext uri="{FF2B5EF4-FFF2-40B4-BE49-F238E27FC236}">
                <a16:creationId xmlns:a16="http://schemas.microsoft.com/office/drawing/2014/main" xmlns="" id="{06CCB6BD-D3C0-4453-AA07-9405EA762404}"/>
              </a:ext>
            </a:extLst>
          </p:cNvPr>
          <p:cNvSpPr/>
          <p:nvPr/>
        </p:nvSpPr>
        <p:spPr>
          <a:xfrm>
            <a:off x="500779" y="1438797"/>
            <a:ext cx="8743600" cy="769441"/>
          </a:xfrm>
          <a:prstGeom prst="rect">
            <a:avLst/>
          </a:prstGeom>
          <a:noFill/>
          <a:ln>
            <a:noFill/>
          </a:ln>
        </p:spPr>
        <p:txBody>
          <a:bodyPr wrap="square" anchor="t">
            <a:spAutoFit/>
          </a:bodyPr>
          <a:lstStyle/>
          <a:p>
            <a:pPr algn="just"/>
            <a:r>
              <a:rPr lang="pt-BR" sz="1100" dirty="0">
                <a:solidFill>
                  <a:schemeClr val="bg1"/>
                </a:solidFill>
                <a:latin typeface="Arial"/>
                <a:cs typeface="Arial"/>
              </a:rPr>
              <a:t>Considerando o aumento dos atendimentos e verificamos que as dúvidas são cíclicas, o resgate de cursos voltados para instrução nas ferramentas do CAU parece ser oportuno. O desafio será para implementar treinamento contínuo e mensal, formatado com o objetivo de direcionar o fluxo do atendimento presencial, nos casos mais complexos e que demandam mais tempo para um horário predeterminado, reservado exclusivamente para tirar dúvidas dos profissionais. </a:t>
            </a:r>
            <a:endParaRPr lang="pt-BR" sz="1100" dirty="0">
              <a:solidFill>
                <a:schemeClr val="bg1"/>
              </a:solidFill>
              <a:latin typeface="Arial" pitchFamily="34" charset="0"/>
              <a:cs typeface="Arial" pitchFamily="34" charset="0"/>
            </a:endParaRPr>
          </a:p>
        </p:txBody>
      </p:sp>
      <p:pic>
        <p:nvPicPr>
          <p:cNvPr id="10" name="Picture 2" descr="C:\Users\Fiscal\Desktop\Apresentação PR\Tira dúvidas.jpeg"/>
          <p:cNvPicPr>
            <a:picLocks noChangeAspect="1" noChangeArrowheads="1"/>
          </p:cNvPicPr>
          <p:nvPr/>
        </p:nvPicPr>
        <p:blipFill>
          <a:blip r:embed="rId3" cstate="print"/>
          <a:srcRect b="15748"/>
          <a:stretch>
            <a:fillRect/>
          </a:stretch>
        </p:blipFill>
        <p:spPr bwMode="auto">
          <a:xfrm>
            <a:off x="4919463" y="2510093"/>
            <a:ext cx="4514926" cy="2852936"/>
          </a:xfrm>
          <a:prstGeom prst="rect">
            <a:avLst/>
          </a:prstGeom>
          <a:noFill/>
        </p:spPr>
      </p:pic>
      <p:sp>
        <p:nvSpPr>
          <p:cNvPr id="12"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7"/>
            <a:ext cx="9906000" cy="16402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4" name="Espaço Reservado para Número de Slide 13"/>
          <p:cNvSpPr>
            <a:spLocks noGrp="1"/>
          </p:cNvSpPr>
          <p:nvPr>
            <p:ph type="sldNum" sz="quarter" idx="12"/>
          </p:nvPr>
        </p:nvSpPr>
        <p:spPr/>
        <p:txBody>
          <a:bodyPr/>
          <a:lstStyle/>
          <a:p>
            <a:pPr rtl="0"/>
            <a:fld id="{5A4A7955-6230-48B4-BD8B-A7C460F75945}" type="slidenum">
              <a:rPr lang="pt-BR" noProof="0" smtClean="0"/>
              <a:pPr rtl="0"/>
              <a:t>48</a:t>
            </a:fld>
            <a:endParaRPr lang="pt-BR" noProof="0"/>
          </a:p>
        </p:txBody>
      </p:sp>
    </p:spTree>
    <p:extLst>
      <p:ext uri="{BB962C8B-B14F-4D97-AF65-F5344CB8AC3E}">
        <p14:creationId xmlns:p14="http://schemas.microsoft.com/office/powerpoint/2010/main" xmlns="" val="1186983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42">
            <a:extLst>
              <a:ext uri="{FF2B5EF4-FFF2-40B4-BE49-F238E27FC236}">
                <a16:creationId xmlns:a16="http://schemas.microsoft.com/office/drawing/2014/main" xmlns="" id="{91550221-8258-42F2-8C5D-7698C3085D53}"/>
              </a:ext>
              <a:ext uri="{C183D7F6-B498-43B3-948B-1728B52AA6E4}">
                <adec:decorative xmlns:adec="http://schemas.microsoft.com/office/drawing/2017/decorative" xmlns="" val="1"/>
              </a:ext>
            </a:extLst>
          </p:cNvPr>
          <p:cNvGrpSpPr/>
          <p:nvPr/>
        </p:nvGrpSpPr>
        <p:grpSpPr>
          <a:xfrm>
            <a:off x="179805" y="1473922"/>
            <a:ext cx="2966820" cy="1923542"/>
            <a:chOff x="304800" y="1577182"/>
            <a:chExt cx="3419021" cy="2214588"/>
          </a:xfrm>
          <a:effectLst>
            <a:outerShdw blurRad="50800" dist="38100" dir="5400000" algn="t" rotWithShape="0">
              <a:prstClr val="black">
                <a:alpha val="20000"/>
              </a:prstClr>
            </a:outerShdw>
          </a:effectLst>
        </p:grpSpPr>
        <p:sp>
          <p:nvSpPr>
            <p:cNvPr id="5" name="Retângulo 4">
              <a:extLst>
                <a:ext uri="{FF2B5EF4-FFF2-40B4-BE49-F238E27FC236}">
                  <a16:creationId xmlns:a16="http://schemas.microsoft.com/office/drawing/2014/main" xmlns="" id="{CDADA208-E23E-4B7A-8B30-503644571020}"/>
                </a:ext>
              </a:extLst>
            </p:cNvPr>
            <p:cNvSpPr/>
            <p:nvPr/>
          </p:nvSpPr>
          <p:spPr>
            <a:xfrm>
              <a:off x="304800" y="1577182"/>
              <a:ext cx="3419021" cy="1795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400" b="1" dirty="0">
                  <a:solidFill>
                    <a:schemeClr val="bg1"/>
                  </a:solidFill>
                  <a:latin typeface="Arial" panose="020B0604020202020204" pitchFamily="34" charset="0"/>
                  <a:cs typeface="Arial" panose="020B0604020202020204" pitchFamily="34" charset="0"/>
                </a:rPr>
                <a:t>R$ 5.000,00</a:t>
              </a:r>
            </a:p>
          </p:txBody>
        </p:sp>
        <p:sp>
          <p:nvSpPr>
            <p:cNvPr id="7" name="Retângulo 6">
              <a:extLst>
                <a:ext uri="{FF2B5EF4-FFF2-40B4-BE49-F238E27FC236}">
                  <a16:creationId xmlns:a16="http://schemas.microsoft.com/office/drawing/2014/main" xmlns="" id="{35AF9DE5-C8D3-43F1-8647-AA7713F1FCEF}"/>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chemeClr val="accent1">
                      <a:lumMod val="75000"/>
                    </a:schemeClr>
                  </a:solidFill>
                  <a:latin typeface="Arial" panose="020B0604020202020204" pitchFamily="34" charset="0"/>
                  <a:cs typeface="Arial" panose="020B0604020202020204" pitchFamily="34" charset="0"/>
                </a:rPr>
                <a:t>INVESTIMENTO REALIZADO</a:t>
              </a:r>
            </a:p>
          </p:txBody>
        </p:sp>
      </p:grpSp>
      <p:sp>
        <p:nvSpPr>
          <p:cNvPr id="6" name="Oval 5">
            <a:extLst>
              <a:ext uri="{FF2B5EF4-FFF2-40B4-BE49-F238E27FC236}">
                <a16:creationId xmlns:a16="http://schemas.microsoft.com/office/drawing/2014/main" xmlns="" id="{97C50A8E-3918-4827-975A-99A3EAB66BFA}"/>
              </a:ext>
              <a:ext uri="{C183D7F6-B498-43B3-948B-1728B52AA6E4}">
                <adec:decorative xmlns:adec="http://schemas.microsoft.com/office/drawing/2017/decorative" xmlns="" val="1"/>
              </a:ext>
            </a:extLst>
          </p:cNvPr>
          <p:cNvSpPr/>
          <p:nvPr/>
        </p:nvSpPr>
        <p:spPr>
          <a:xfrm>
            <a:off x="1412139" y="1248771"/>
            <a:ext cx="578196" cy="559566"/>
          </a:xfrm>
          <a:prstGeom prst="ellipse">
            <a:avLst/>
          </a:prstGeom>
          <a:solidFill>
            <a:schemeClr val="accent1">
              <a:lumMod val="60000"/>
              <a:lumOff val="40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grpSp>
        <p:nvGrpSpPr>
          <p:cNvPr id="3" name="Grupo 44">
            <a:extLst>
              <a:ext uri="{FF2B5EF4-FFF2-40B4-BE49-F238E27FC236}">
                <a16:creationId xmlns:a16="http://schemas.microsoft.com/office/drawing/2014/main" xmlns="" id="{82DC834D-A801-489D-B18E-A3C9646F4D2E}"/>
              </a:ext>
              <a:ext uri="{C183D7F6-B498-43B3-948B-1728B52AA6E4}">
                <adec:decorative xmlns:adec="http://schemas.microsoft.com/office/drawing/2017/decorative" xmlns="" val="1"/>
              </a:ext>
            </a:extLst>
          </p:cNvPr>
          <p:cNvGrpSpPr/>
          <p:nvPr/>
        </p:nvGrpSpPr>
        <p:grpSpPr>
          <a:xfrm>
            <a:off x="3345634" y="1488397"/>
            <a:ext cx="3204594" cy="1929562"/>
            <a:chOff x="304800" y="1577182"/>
            <a:chExt cx="3419021" cy="2214588"/>
          </a:xfrm>
          <a:effectLst>
            <a:outerShdw blurRad="50800" dist="38100" dir="5400000" algn="t" rotWithShape="0">
              <a:prstClr val="black">
                <a:alpha val="20000"/>
              </a:prstClr>
            </a:outerShdw>
          </a:effectLst>
        </p:grpSpPr>
        <p:sp>
          <p:nvSpPr>
            <p:cNvPr id="46" name="Retângulo 45">
              <a:extLst>
                <a:ext uri="{FF2B5EF4-FFF2-40B4-BE49-F238E27FC236}">
                  <a16:creationId xmlns:a16="http://schemas.microsoft.com/office/drawing/2014/main" xmlns="" id="{0A0A31DB-DD27-4F64-AB8C-EC7887B70CFD}"/>
                </a:ext>
              </a:extLst>
            </p:cNvPr>
            <p:cNvSpPr/>
            <p:nvPr/>
          </p:nvSpPr>
          <p:spPr>
            <a:xfrm>
              <a:off x="304800" y="1577182"/>
              <a:ext cx="3419021" cy="17954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200" b="1" dirty="0">
                  <a:latin typeface="+mj-lt"/>
                </a:rPr>
                <a:t>xx %</a:t>
              </a:r>
            </a:p>
          </p:txBody>
        </p:sp>
        <p:sp>
          <p:nvSpPr>
            <p:cNvPr id="47" name="Retângulo 46">
              <a:extLst>
                <a:ext uri="{FF2B5EF4-FFF2-40B4-BE49-F238E27FC236}">
                  <a16:creationId xmlns:a16="http://schemas.microsoft.com/office/drawing/2014/main" xmlns="" id="{AC6A4160-8BE0-4F42-8528-A692DB7BDCCE}"/>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chemeClr val="tx2">
                      <a:lumMod val="50000"/>
                    </a:schemeClr>
                  </a:solidFill>
                  <a:latin typeface="Arial" panose="020B0604020202020204" pitchFamily="34" charset="0"/>
                  <a:cs typeface="Arial" panose="020B0604020202020204" pitchFamily="34" charset="0"/>
                </a:rPr>
                <a:t>LIMITE ALCANÇADO</a:t>
              </a:r>
            </a:p>
          </p:txBody>
        </p:sp>
      </p:grpSp>
      <p:sp>
        <p:nvSpPr>
          <p:cNvPr id="48" name="Oval 47">
            <a:extLst>
              <a:ext uri="{FF2B5EF4-FFF2-40B4-BE49-F238E27FC236}">
                <a16:creationId xmlns:a16="http://schemas.microsoft.com/office/drawing/2014/main" xmlns="" id="{151F8D54-5195-4686-B421-E1F7E4D42652}"/>
              </a:ext>
              <a:ext uri="{C183D7F6-B498-43B3-948B-1728B52AA6E4}">
                <adec:decorative xmlns:adec="http://schemas.microsoft.com/office/drawing/2017/decorative" xmlns="" val="1"/>
              </a:ext>
            </a:extLst>
          </p:cNvPr>
          <p:cNvSpPr/>
          <p:nvPr/>
        </p:nvSpPr>
        <p:spPr>
          <a:xfrm>
            <a:off x="4447759" y="1189095"/>
            <a:ext cx="616007" cy="572638"/>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pic>
        <p:nvPicPr>
          <p:cNvPr id="50" name="Gráfico 49" descr="Dólar">
            <a:extLst>
              <a:ext uri="{FF2B5EF4-FFF2-40B4-BE49-F238E27FC236}">
                <a16:creationId xmlns:a16="http://schemas.microsoft.com/office/drawing/2014/main" xmlns="" id="{B45FA135-8167-4C82-B006-9F8C02C3E1B7}"/>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457782" y="1270693"/>
            <a:ext cx="486910" cy="486910"/>
          </a:xfrm>
          <a:prstGeom prst="rect">
            <a:avLst/>
          </a:prstGeom>
        </p:spPr>
      </p:pic>
      <p:sp>
        <p:nvSpPr>
          <p:cNvPr id="195" name="Retângulo 194">
            <a:extLst>
              <a:ext uri="{FF2B5EF4-FFF2-40B4-BE49-F238E27FC236}">
                <a16:creationId xmlns:a16="http://schemas.microsoft.com/office/drawing/2014/main" xmlns="" id="{4F5EC200-CE6C-4375-9A4E-8538E8752769}"/>
              </a:ext>
            </a:extLst>
          </p:cNvPr>
          <p:cNvSpPr/>
          <p:nvPr/>
        </p:nvSpPr>
        <p:spPr>
          <a:xfrm>
            <a:off x="801229" y="2753008"/>
            <a:ext cx="2446505" cy="298285"/>
          </a:xfrm>
          <a:prstGeom prst="rect">
            <a:avLst/>
          </a:prstGeom>
        </p:spPr>
        <p:txBody>
          <a:bodyPr wrap="square" rtlCol="0">
            <a:spAutoFit/>
          </a:bodyPr>
          <a:lstStyle/>
          <a:p>
            <a:pPr>
              <a:spcBef>
                <a:spcPts val="600"/>
              </a:spcBef>
            </a:pPr>
            <a:r>
              <a:rPr lang="pt-BR" sz="1300" dirty="0">
                <a:solidFill>
                  <a:schemeClr val="bg1"/>
                </a:solidFill>
                <a:latin typeface="Arial" panose="020B0604020202020204" pitchFamily="34" charset="0"/>
                <a:cs typeface="Arial" panose="020B0604020202020204" pitchFamily="34" charset="0"/>
              </a:rPr>
              <a:t>0% do previsto</a:t>
            </a:r>
          </a:p>
        </p:txBody>
      </p:sp>
      <p:pic>
        <p:nvPicPr>
          <p:cNvPr id="52" name="Gráfico 51" descr="Alvo">
            <a:extLst>
              <a:ext uri="{FF2B5EF4-FFF2-40B4-BE49-F238E27FC236}">
                <a16:creationId xmlns:a16="http://schemas.microsoft.com/office/drawing/2014/main" xmlns="" id="{9F4D7BC5-9EF7-49B5-99A1-7582FA81A64C}"/>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4479296" y="1197210"/>
            <a:ext cx="552932" cy="552932"/>
          </a:xfrm>
          <a:prstGeom prst="rect">
            <a:avLst/>
          </a:prstGeom>
        </p:spPr>
      </p:pic>
      <p:sp>
        <p:nvSpPr>
          <p:cNvPr id="49" name="Título 4">
            <a:extLst>
              <a:ext uri="{FF2B5EF4-FFF2-40B4-BE49-F238E27FC236}">
                <a16:creationId xmlns:a16="http://schemas.microsoft.com/office/drawing/2014/main" xmlns="" id="{16372197-24F4-4A72-8A24-3C3986A14DAE}"/>
              </a:ext>
            </a:extLst>
          </p:cNvPr>
          <p:cNvSpPr>
            <a:spLocks noGrp="1"/>
          </p:cNvSpPr>
          <p:nvPr>
            <p:ph type="title"/>
          </p:nvPr>
        </p:nvSpPr>
        <p:spPr>
          <a:xfrm>
            <a:off x="577568" y="361673"/>
            <a:ext cx="9328432"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Formação profissional</a:t>
            </a:r>
          </a:p>
        </p:txBody>
      </p:sp>
      <p:sp>
        <p:nvSpPr>
          <p:cNvPr id="56" name="CaixaDeTexto 55"/>
          <p:cNvSpPr txBox="1"/>
          <p:nvPr/>
        </p:nvSpPr>
        <p:spPr>
          <a:xfrm>
            <a:off x="174168" y="4579240"/>
            <a:ext cx="3251200" cy="1169551"/>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Nº de inscritos</a:t>
            </a:r>
          </a:p>
          <a:p>
            <a:r>
              <a:rPr lang="pt-BR" sz="1400" dirty="0">
                <a:latin typeface="Arial" panose="020B0604020202020204" pitchFamily="34" charset="0"/>
                <a:cs typeface="Arial" panose="020B0604020202020204" pitchFamily="34" charset="0"/>
              </a:rPr>
              <a:t>___________________________x100</a:t>
            </a:r>
          </a:p>
          <a:p>
            <a:endParaRPr lang="pt-BR" sz="1400" dirty="0">
              <a:latin typeface="Arial" panose="020B0604020202020204" pitchFamily="34" charset="0"/>
              <a:cs typeface="Arial" panose="020B0604020202020204" pitchFamily="34" charset="0"/>
            </a:endParaRPr>
          </a:p>
          <a:p>
            <a:r>
              <a:rPr lang="pt-BR" sz="1400" dirty="0">
                <a:latin typeface="Arial" panose="020B0604020202020204" pitchFamily="34" charset="0"/>
                <a:cs typeface="Arial" panose="020B0604020202020204" pitchFamily="34" charset="0"/>
              </a:rPr>
              <a:t>n° inscritos / nº total de participantes previsto (evento)</a:t>
            </a:r>
            <a:endParaRPr lang="pt-BR" sz="1400" dirty="0"/>
          </a:p>
        </p:txBody>
      </p:sp>
      <p:sp>
        <p:nvSpPr>
          <p:cNvPr id="59" name="Retângulo 58">
            <a:extLst>
              <a:ext uri="{FF2B5EF4-FFF2-40B4-BE49-F238E27FC236}">
                <a16:creationId xmlns:a16="http://schemas.microsoft.com/office/drawing/2014/main" xmlns="" id="{9CFFF09D-96F9-453A-AC93-BC01E504D3BB}"/>
              </a:ext>
            </a:extLst>
          </p:cNvPr>
          <p:cNvSpPr/>
          <p:nvPr/>
        </p:nvSpPr>
        <p:spPr>
          <a:xfrm>
            <a:off x="216093" y="3817253"/>
            <a:ext cx="2966820" cy="78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2">
                    <a:lumMod val="50000"/>
                  </a:schemeClr>
                </a:solidFill>
                <a:latin typeface="Arial" panose="020B0604020202020204" pitchFamily="34" charset="0"/>
                <a:cs typeface="Arial" panose="020B0604020202020204" pitchFamily="34" charset="0"/>
              </a:rPr>
              <a:t>INDICADOR  1</a:t>
            </a:r>
            <a:br>
              <a:rPr lang="pt-BR" b="1" dirty="0">
                <a:solidFill>
                  <a:schemeClr val="tx2">
                    <a:lumMod val="50000"/>
                  </a:schemeClr>
                </a:solidFill>
                <a:latin typeface="Arial" panose="020B0604020202020204" pitchFamily="34" charset="0"/>
                <a:cs typeface="Arial" panose="020B0604020202020204" pitchFamily="34" charset="0"/>
              </a:rPr>
            </a:br>
            <a:r>
              <a:rPr lang="pt-BR" sz="1200" b="1" dirty="0">
                <a:solidFill>
                  <a:schemeClr val="tx2">
                    <a:lumMod val="50000"/>
                  </a:schemeClr>
                </a:solidFill>
                <a:latin typeface="Arial" panose="020B0604020202020204" pitchFamily="34" charset="0"/>
                <a:cs typeface="Arial" panose="020B0604020202020204" pitchFamily="34" charset="0"/>
              </a:rPr>
              <a:t>Índice de profissionais e estudantes capacitados (%)</a:t>
            </a:r>
          </a:p>
        </p:txBody>
      </p:sp>
      <p:sp>
        <p:nvSpPr>
          <p:cNvPr id="60" name="Retângulo 59"/>
          <p:cNvSpPr/>
          <p:nvPr/>
        </p:nvSpPr>
        <p:spPr>
          <a:xfrm>
            <a:off x="203197" y="3860797"/>
            <a:ext cx="3149600" cy="20029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a:extLst>
              <a:ext uri="{FF2B5EF4-FFF2-40B4-BE49-F238E27FC236}">
                <a16:creationId xmlns:a16="http://schemas.microsoft.com/office/drawing/2014/main" xmlns="" id="{BF061177-3A0B-4D94-95FF-46770B8B2E9B}"/>
              </a:ext>
            </a:extLst>
          </p:cNvPr>
          <p:cNvSpPr/>
          <p:nvPr/>
        </p:nvSpPr>
        <p:spPr>
          <a:xfrm>
            <a:off x="6637595" y="1506144"/>
            <a:ext cx="3021894" cy="8314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2000" b="1" dirty="0">
                <a:latin typeface="Arial" panose="020B0604020202020204" pitchFamily="34" charset="0"/>
                <a:cs typeface="Arial" panose="020B0604020202020204" pitchFamily="34" charset="0"/>
              </a:rPr>
              <a:t>PRINCIPAIS PROJETOS</a:t>
            </a:r>
          </a:p>
        </p:txBody>
      </p:sp>
      <p:sp>
        <p:nvSpPr>
          <p:cNvPr id="31" name="Retângulo 30">
            <a:extLst>
              <a:ext uri="{FF2B5EF4-FFF2-40B4-BE49-F238E27FC236}">
                <a16:creationId xmlns:a16="http://schemas.microsoft.com/office/drawing/2014/main" xmlns="" id="{C14F284B-6377-4804-9C82-CA1083F54D5A}"/>
              </a:ext>
            </a:extLst>
          </p:cNvPr>
          <p:cNvSpPr/>
          <p:nvPr/>
        </p:nvSpPr>
        <p:spPr>
          <a:xfrm>
            <a:off x="6637595" y="2561695"/>
            <a:ext cx="3021894" cy="3619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pt-BR" sz="2100" b="1" dirty="0">
                <a:solidFill>
                  <a:schemeClr val="bg1"/>
                </a:solidFill>
                <a:latin typeface="Arial" panose="020B0604020202020204" pitchFamily="34" charset="0"/>
                <a:cs typeface="Arial" panose="020B0604020202020204" pitchFamily="34" charset="0"/>
              </a:rPr>
              <a:t>Projetos </a:t>
            </a:r>
          </a:p>
        </p:txBody>
      </p:sp>
      <p:sp>
        <p:nvSpPr>
          <p:cNvPr id="32" name="Retângulo 31">
            <a:extLst>
              <a:ext uri="{FF2B5EF4-FFF2-40B4-BE49-F238E27FC236}">
                <a16:creationId xmlns:a16="http://schemas.microsoft.com/office/drawing/2014/main" xmlns="" id="{C4B4557E-2EE3-41E0-8A59-E60F50BDB6EC}"/>
              </a:ext>
            </a:extLst>
          </p:cNvPr>
          <p:cNvSpPr/>
          <p:nvPr/>
        </p:nvSpPr>
        <p:spPr>
          <a:xfrm>
            <a:off x="9146707" y="3243011"/>
            <a:ext cx="808190" cy="292416"/>
          </a:xfrm>
          <a:prstGeom prst="rect">
            <a:avLst/>
          </a:prstGeom>
        </p:spPr>
        <p:txBody>
          <a:bodyPr wrap="none" rtlCol="0" anchor="ctr">
            <a:normAutofit fontScale="92500" lnSpcReduction="20000"/>
          </a:bodyPr>
          <a:lstStyle/>
          <a:p>
            <a:pPr algn="r">
              <a:spcBef>
                <a:spcPts val="600"/>
              </a:spcBef>
            </a:pPr>
            <a:r>
              <a:rPr lang="pt-BR" sz="1600" dirty="0">
                <a:solidFill>
                  <a:schemeClr val="bg1"/>
                </a:solidFill>
              </a:rPr>
              <a:t>RNON</a:t>
            </a:r>
          </a:p>
        </p:txBody>
      </p:sp>
      <p:sp>
        <p:nvSpPr>
          <p:cNvPr id="33" name="Forma Livre 154" descr="Isto é o logotipo do Facebook.">
            <a:extLst>
              <a:ext uri="{FF2B5EF4-FFF2-40B4-BE49-F238E27FC236}">
                <a16:creationId xmlns:a16="http://schemas.microsoft.com/office/drawing/2014/main" xmlns="" id="{BA54671E-ACFD-4428-B4B7-A37E5BA61CB3}"/>
              </a:ext>
            </a:extLst>
          </p:cNvPr>
          <p:cNvSpPr>
            <a:spLocks/>
          </p:cNvSpPr>
          <p:nvPr/>
        </p:nvSpPr>
        <p:spPr bwMode="auto">
          <a:xfrm>
            <a:off x="6978709" y="4039885"/>
            <a:ext cx="122285" cy="223548"/>
          </a:xfrm>
          <a:custGeom>
            <a:avLst/>
            <a:gdLst>
              <a:gd name="T0" fmla="*/ 49 w 49"/>
              <a:gd name="T1" fmla="*/ 28 h 92"/>
              <a:gd name="T2" fmla="*/ 32 w 49"/>
              <a:gd name="T3" fmla="*/ 28 h 92"/>
              <a:gd name="T4" fmla="*/ 32 w 49"/>
              <a:gd name="T5" fmla="*/ 20 h 92"/>
              <a:gd name="T6" fmla="*/ 36 w 49"/>
              <a:gd name="T7" fmla="*/ 16 h 92"/>
              <a:gd name="T8" fmla="*/ 48 w 49"/>
              <a:gd name="T9" fmla="*/ 16 h 92"/>
              <a:gd name="T10" fmla="*/ 48 w 49"/>
              <a:gd name="T11" fmla="*/ 0 h 92"/>
              <a:gd name="T12" fmla="*/ 31 w 49"/>
              <a:gd name="T13" fmla="*/ 0 h 92"/>
              <a:gd name="T14" fmla="*/ 12 w 49"/>
              <a:gd name="T15" fmla="*/ 19 h 92"/>
              <a:gd name="T16" fmla="*/ 12 w 49"/>
              <a:gd name="T17" fmla="*/ 28 h 92"/>
              <a:gd name="T18" fmla="*/ 0 w 49"/>
              <a:gd name="T19" fmla="*/ 28 h 92"/>
              <a:gd name="T20" fmla="*/ 0 w 49"/>
              <a:gd name="T21" fmla="*/ 44 h 92"/>
              <a:gd name="T22" fmla="*/ 12 w 49"/>
              <a:gd name="T23" fmla="*/ 44 h 92"/>
              <a:gd name="T24" fmla="*/ 12 w 49"/>
              <a:gd name="T25" fmla="*/ 92 h 92"/>
              <a:gd name="T26" fmla="*/ 32 w 49"/>
              <a:gd name="T27" fmla="*/ 92 h 92"/>
              <a:gd name="T28" fmla="*/ 32 w 49"/>
              <a:gd name="T29" fmla="*/ 44 h 92"/>
              <a:gd name="T30" fmla="*/ 47 w 49"/>
              <a:gd name="T31" fmla="*/ 44 h 92"/>
              <a:gd name="T32" fmla="*/ 49 w 49"/>
              <a:gd name="T33"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92">
                <a:moveTo>
                  <a:pt x="49" y="28"/>
                </a:moveTo>
                <a:cubicBezTo>
                  <a:pt x="32" y="28"/>
                  <a:pt x="32" y="28"/>
                  <a:pt x="32" y="28"/>
                </a:cubicBezTo>
                <a:cubicBezTo>
                  <a:pt x="32" y="20"/>
                  <a:pt x="32" y="20"/>
                  <a:pt x="32" y="20"/>
                </a:cubicBezTo>
                <a:cubicBezTo>
                  <a:pt x="32" y="17"/>
                  <a:pt x="34" y="16"/>
                  <a:pt x="36" y="16"/>
                </a:cubicBezTo>
                <a:cubicBezTo>
                  <a:pt x="38" y="16"/>
                  <a:pt x="48" y="16"/>
                  <a:pt x="48" y="16"/>
                </a:cubicBezTo>
                <a:cubicBezTo>
                  <a:pt x="48" y="0"/>
                  <a:pt x="48" y="0"/>
                  <a:pt x="48" y="0"/>
                </a:cubicBezTo>
                <a:cubicBezTo>
                  <a:pt x="31" y="0"/>
                  <a:pt x="31" y="0"/>
                  <a:pt x="31" y="0"/>
                </a:cubicBezTo>
                <a:cubicBezTo>
                  <a:pt x="15" y="0"/>
                  <a:pt x="12" y="12"/>
                  <a:pt x="12" y="19"/>
                </a:cubicBezTo>
                <a:cubicBezTo>
                  <a:pt x="12" y="28"/>
                  <a:pt x="12" y="28"/>
                  <a:pt x="12" y="28"/>
                </a:cubicBezTo>
                <a:cubicBezTo>
                  <a:pt x="0" y="28"/>
                  <a:pt x="0" y="28"/>
                  <a:pt x="0" y="28"/>
                </a:cubicBezTo>
                <a:cubicBezTo>
                  <a:pt x="0" y="44"/>
                  <a:pt x="0" y="44"/>
                  <a:pt x="0" y="44"/>
                </a:cubicBezTo>
                <a:cubicBezTo>
                  <a:pt x="12" y="44"/>
                  <a:pt x="12" y="44"/>
                  <a:pt x="12" y="44"/>
                </a:cubicBezTo>
                <a:cubicBezTo>
                  <a:pt x="12" y="65"/>
                  <a:pt x="12" y="92"/>
                  <a:pt x="12" y="92"/>
                </a:cubicBezTo>
                <a:cubicBezTo>
                  <a:pt x="32" y="92"/>
                  <a:pt x="32" y="92"/>
                  <a:pt x="32" y="92"/>
                </a:cubicBezTo>
                <a:cubicBezTo>
                  <a:pt x="32" y="92"/>
                  <a:pt x="32" y="64"/>
                  <a:pt x="32" y="44"/>
                </a:cubicBezTo>
                <a:cubicBezTo>
                  <a:pt x="47" y="44"/>
                  <a:pt x="47" y="44"/>
                  <a:pt x="47" y="44"/>
                </a:cubicBezTo>
                <a:lnTo>
                  <a:pt x="49" y="28"/>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pt-BR" dirty="0"/>
          </a:p>
        </p:txBody>
      </p:sp>
      <p:sp>
        <p:nvSpPr>
          <p:cNvPr id="34" name="Forma Livre 162" descr="Isto é o logotipo do Twitter.">
            <a:extLst>
              <a:ext uri="{FF2B5EF4-FFF2-40B4-BE49-F238E27FC236}">
                <a16:creationId xmlns:a16="http://schemas.microsoft.com/office/drawing/2014/main" xmlns="" id="{8AD2DF00-0982-4B28-B4A0-DF7B4B6DA358}"/>
              </a:ext>
            </a:extLst>
          </p:cNvPr>
          <p:cNvSpPr>
            <a:spLocks/>
          </p:cNvSpPr>
          <p:nvPr/>
        </p:nvSpPr>
        <p:spPr bwMode="auto">
          <a:xfrm>
            <a:off x="6945682" y="4788243"/>
            <a:ext cx="224540" cy="175129"/>
          </a:xfrm>
          <a:custGeom>
            <a:avLst/>
            <a:gdLst>
              <a:gd name="T0" fmla="*/ 90 w 90"/>
              <a:gd name="T1" fmla="*/ 9 h 72"/>
              <a:gd name="T2" fmla="*/ 81 w 90"/>
              <a:gd name="T3" fmla="*/ 9 h 72"/>
              <a:gd name="T4" fmla="*/ 86 w 90"/>
              <a:gd name="T5" fmla="*/ 1 h 72"/>
              <a:gd name="T6" fmla="*/ 75 w 90"/>
              <a:gd name="T7" fmla="*/ 6 h 72"/>
              <a:gd name="T8" fmla="*/ 61 w 90"/>
              <a:gd name="T9" fmla="*/ 0 h 72"/>
              <a:gd name="T10" fmla="*/ 43 w 90"/>
              <a:gd name="T11" fmla="*/ 18 h 72"/>
              <a:gd name="T12" fmla="*/ 44 w 90"/>
              <a:gd name="T13" fmla="*/ 22 h 72"/>
              <a:gd name="T14" fmla="*/ 6 w 90"/>
              <a:gd name="T15" fmla="*/ 3 h 72"/>
              <a:gd name="T16" fmla="*/ 4 w 90"/>
              <a:gd name="T17" fmla="*/ 12 h 72"/>
              <a:gd name="T18" fmla="*/ 12 w 90"/>
              <a:gd name="T19" fmla="*/ 28 h 72"/>
              <a:gd name="T20" fmla="*/ 4 w 90"/>
              <a:gd name="T21" fmla="*/ 25 h 72"/>
              <a:gd name="T22" fmla="*/ 4 w 90"/>
              <a:gd name="T23" fmla="*/ 26 h 72"/>
              <a:gd name="T24" fmla="*/ 18 w 90"/>
              <a:gd name="T25" fmla="*/ 43 h 72"/>
              <a:gd name="T26" fmla="*/ 10 w 90"/>
              <a:gd name="T27" fmla="*/ 44 h 72"/>
              <a:gd name="T28" fmla="*/ 27 w 90"/>
              <a:gd name="T29" fmla="*/ 56 h 72"/>
              <a:gd name="T30" fmla="*/ 0 w 90"/>
              <a:gd name="T31" fmla="*/ 64 h 72"/>
              <a:gd name="T32" fmla="*/ 28 w 90"/>
              <a:gd name="T33" fmla="*/ 72 h 72"/>
              <a:gd name="T34" fmla="*/ 80 w 90"/>
              <a:gd name="T35" fmla="*/ 20 h 72"/>
              <a:gd name="T36" fmla="*/ 80 w 90"/>
              <a:gd name="T37" fmla="*/ 18 h 72"/>
              <a:gd name="T38" fmla="*/ 90 w 90"/>
              <a:gd name="T39" fmla="*/ 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72">
                <a:moveTo>
                  <a:pt x="90" y="9"/>
                </a:moveTo>
                <a:cubicBezTo>
                  <a:pt x="87" y="11"/>
                  <a:pt x="84" y="11"/>
                  <a:pt x="81" y="9"/>
                </a:cubicBezTo>
                <a:cubicBezTo>
                  <a:pt x="85" y="7"/>
                  <a:pt x="85" y="6"/>
                  <a:pt x="86" y="1"/>
                </a:cubicBezTo>
                <a:cubicBezTo>
                  <a:pt x="83" y="3"/>
                  <a:pt x="79" y="5"/>
                  <a:pt x="75" y="6"/>
                </a:cubicBezTo>
                <a:cubicBezTo>
                  <a:pt x="71" y="2"/>
                  <a:pt x="67" y="0"/>
                  <a:pt x="61" y="0"/>
                </a:cubicBezTo>
                <a:cubicBezTo>
                  <a:pt x="51" y="0"/>
                  <a:pt x="43" y="8"/>
                  <a:pt x="43" y="18"/>
                </a:cubicBezTo>
                <a:cubicBezTo>
                  <a:pt x="43" y="20"/>
                  <a:pt x="43" y="21"/>
                  <a:pt x="44" y="22"/>
                </a:cubicBezTo>
                <a:cubicBezTo>
                  <a:pt x="29" y="22"/>
                  <a:pt x="15" y="14"/>
                  <a:pt x="6" y="3"/>
                </a:cubicBezTo>
                <a:cubicBezTo>
                  <a:pt x="5" y="6"/>
                  <a:pt x="4" y="9"/>
                  <a:pt x="4" y="12"/>
                </a:cubicBezTo>
                <a:cubicBezTo>
                  <a:pt x="4" y="19"/>
                  <a:pt x="7" y="24"/>
                  <a:pt x="12" y="28"/>
                </a:cubicBezTo>
                <a:cubicBezTo>
                  <a:pt x="9" y="27"/>
                  <a:pt x="6" y="27"/>
                  <a:pt x="4" y="25"/>
                </a:cubicBezTo>
                <a:cubicBezTo>
                  <a:pt x="4" y="25"/>
                  <a:pt x="4" y="25"/>
                  <a:pt x="4" y="26"/>
                </a:cubicBezTo>
                <a:cubicBezTo>
                  <a:pt x="4" y="34"/>
                  <a:pt x="10" y="42"/>
                  <a:pt x="18" y="43"/>
                </a:cubicBezTo>
                <a:cubicBezTo>
                  <a:pt x="15" y="44"/>
                  <a:pt x="13" y="44"/>
                  <a:pt x="10" y="44"/>
                </a:cubicBezTo>
                <a:cubicBezTo>
                  <a:pt x="12" y="51"/>
                  <a:pt x="19" y="56"/>
                  <a:pt x="27" y="56"/>
                </a:cubicBezTo>
                <a:cubicBezTo>
                  <a:pt x="19" y="62"/>
                  <a:pt x="9" y="65"/>
                  <a:pt x="0" y="64"/>
                </a:cubicBezTo>
                <a:cubicBezTo>
                  <a:pt x="8" y="69"/>
                  <a:pt x="18" y="72"/>
                  <a:pt x="28" y="72"/>
                </a:cubicBezTo>
                <a:cubicBezTo>
                  <a:pt x="61" y="72"/>
                  <a:pt x="80" y="44"/>
                  <a:pt x="80" y="20"/>
                </a:cubicBezTo>
                <a:cubicBezTo>
                  <a:pt x="80" y="19"/>
                  <a:pt x="80" y="19"/>
                  <a:pt x="80" y="18"/>
                </a:cubicBezTo>
                <a:cubicBezTo>
                  <a:pt x="83" y="15"/>
                  <a:pt x="87" y="13"/>
                  <a:pt x="90" y="9"/>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pt-BR" dirty="0"/>
          </a:p>
        </p:txBody>
      </p:sp>
      <p:sp>
        <p:nvSpPr>
          <p:cNvPr id="35" name="Retângulo 34">
            <a:extLst>
              <a:ext uri="{FF2B5EF4-FFF2-40B4-BE49-F238E27FC236}">
                <a16:creationId xmlns:a16="http://schemas.microsoft.com/office/drawing/2014/main" xmlns="" id="{70D38E9A-94A7-447A-89C1-EB62E888BD09}"/>
              </a:ext>
            </a:extLst>
          </p:cNvPr>
          <p:cNvSpPr/>
          <p:nvPr/>
        </p:nvSpPr>
        <p:spPr>
          <a:xfrm>
            <a:off x="6631410" y="3007330"/>
            <a:ext cx="2402355" cy="2185214"/>
          </a:xfrm>
          <a:prstGeom prst="rect">
            <a:avLst/>
          </a:prstGeom>
        </p:spPr>
        <p:txBody>
          <a:bodyPr wrap="square" lIns="0" tIns="0" rIns="0" bIns="0" rtlCol="0" anchor="ctr">
            <a:spAutoFit/>
          </a:bodyPr>
          <a:lstStyle/>
          <a:p>
            <a:pPr>
              <a:spcBef>
                <a:spcPts val="600"/>
              </a:spcBef>
            </a:pPr>
            <a:r>
              <a:rPr lang="pt-BR" sz="1400" b="1" dirty="0">
                <a:solidFill>
                  <a:schemeClr val="tx1">
                    <a:lumMod val="75000"/>
                    <a:lumOff val="25000"/>
                  </a:schemeClr>
                </a:solidFill>
                <a:latin typeface="Arial" pitchFamily="34" charset="0"/>
                <a:cs typeface="Arial" pitchFamily="34" charset="0"/>
              </a:rPr>
              <a:t>CAU +</a:t>
            </a:r>
          </a:p>
          <a:p>
            <a:pPr>
              <a:spcBef>
                <a:spcPts val="600"/>
              </a:spcBef>
            </a:pPr>
            <a:r>
              <a:rPr lang="pt-BR" sz="1400" b="1" dirty="0">
                <a:solidFill>
                  <a:schemeClr val="tx1">
                    <a:lumMod val="75000"/>
                    <a:lumOff val="25000"/>
                  </a:schemeClr>
                </a:solidFill>
                <a:latin typeface="Arial" pitchFamily="34" charset="0"/>
                <a:cs typeface="Arial" pitchFamily="34" charset="0"/>
              </a:rPr>
              <a:t>TABELA DE HONORÁRIOS</a:t>
            </a:r>
          </a:p>
          <a:p>
            <a:pPr>
              <a:spcBef>
                <a:spcPts val="600"/>
              </a:spcBef>
            </a:pPr>
            <a:r>
              <a:rPr lang="pt-BR" sz="1400" b="1" dirty="0">
                <a:solidFill>
                  <a:schemeClr val="tx1">
                    <a:lumMod val="75000"/>
                    <a:lumOff val="25000"/>
                  </a:schemeClr>
                </a:solidFill>
                <a:latin typeface="Arial" pitchFamily="34" charset="0"/>
                <a:cs typeface="Arial" pitchFamily="34" charset="0"/>
              </a:rPr>
              <a:t>PRÊMIO TFG</a:t>
            </a:r>
          </a:p>
          <a:p>
            <a:pPr>
              <a:spcBef>
                <a:spcPts val="600"/>
              </a:spcBef>
            </a:pPr>
            <a:r>
              <a:rPr lang="pt-BR" sz="1400" b="1" dirty="0">
                <a:solidFill>
                  <a:schemeClr val="tx1">
                    <a:lumMod val="75000"/>
                    <a:lumOff val="25000"/>
                  </a:schemeClr>
                </a:solidFill>
                <a:latin typeface="Arial" pitchFamily="34" charset="0"/>
                <a:cs typeface="Arial" pitchFamily="34" charset="0"/>
              </a:rPr>
              <a:t>DIA DO ARQUITETO</a:t>
            </a:r>
          </a:p>
          <a:p>
            <a:pPr>
              <a:spcBef>
                <a:spcPts val="600"/>
              </a:spcBef>
            </a:pPr>
            <a:r>
              <a:rPr lang="pt-BR" sz="1400" b="1" dirty="0" err="1">
                <a:solidFill>
                  <a:schemeClr val="tx1">
                    <a:lumMod val="75000"/>
                    <a:lumOff val="25000"/>
                  </a:schemeClr>
                </a:solidFill>
                <a:latin typeface="Arial" pitchFamily="34" charset="0"/>
                <a:cs typeface="Arial" pitchFamily="34" charset="0"/>
              </a:rPr>
              <a:t>CAUniversitário</a:t>
            </a:r>
            <a:endParaRPr lang="pt-BR" sz="1400" b="1" dirty="0">
              <a:solidFill>
                <a:schemeClr val="tx1">
                  <a:lumMod val="75000"/>
                  <a:lumOff val="25000"/>
                </a:schemeClr>
              </a:solidFill>
              <a:latin typeface="Arial" pitchFamily="34" charset="0"/>
              <a:cs typeface="Arial" pitchFamily="34" charset="0"/>
            </a:endParaRPr>
          </a:p>
          <a:p>
            <a:pPr>
              <a:spcBef>
                <a:spcPts val="600"/>
              </a:spcBef>
            </a:pPr>
            <a:r>
              <a:rPr lang="pt-BR" sz="1400" b="1" dirty="0">
                <a:solidFill>
                  <a:schemeClr val="tx1">
                    <a:lumMod val="75000"/>
                    <a:lumOff val="25000"/>
                  </a:schemeClr>
                </a:solidFill>
                <a:latin typeface="Arial" pitchFamily="34" charset="0"/>
                <a:cs typeface="Arial" pitchFamily="34" charset="0"/>
              </a:rPr>
              <a:t>SOU ARQUITETO. E AGORA</a:t>
            </a:r>
            <a:r>
              <a:rPr lang="pt-BR" sz="1400" dirty="0">
                <a:solidFill>
                  <a:schemeClr val="tx1">
                    <a:lumMod val="75000"/>
                    <a:lumOff val="25000"/>
                  </a:schemeClr>
                </a:solidFill>
                <a:cs typeface="Calibri Light"/>
              </a:rPr>
              <a:t>?</a:t>
            </a:r>
          </a:p>
          <a:p>
            <a:pPr>
              <a:spcBef>
                <a:spcPts val="600"/>
              </a:spcBef>
            </a:pPr>
            <a:r>
              <a:rPr lang="pt-BR" sz="1400" dirty="0">
                <a:solidFill>
                  <a:schemeClr val="tx1">
                    <a:lumMod val="75000"/>
                    <a:lumOff val="25000"/>
                  </a:schemeClr>
                </a:solidFill>
              </a:rPr>
              <a:t> </a:t>
            </a:r>
          </a:p>
        </p:txBody>
      </p:sp>
      <p:sp>
        <p:nvSpPr>
          <p:cNvPr id="26"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7"/>
            <a:ext cx="9906000" cy="17672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28" name="Espaço Reservado para Número de Slide 27"/>
          <p:cNvSpPr>
            <a:spLocks noGrp="1"/>
          </p:cNvSpPr>
          <p:nvPr>
            <p:ph type="sldNum" sz="quarter" idx="12"/>
          </p:nvPr>
        </p:nvSpPr>
        <p:spPr/>
        <p:txBody>
          <a:bodyPr/>
          <a:lstStyle/>
          <a:p>
            <a:pPr rtl="0"/>
            <a:fld id="{5A4A7955-6230-48B4-BD8B-A7C460F75945}" type="slidenum">
              <a:rPr lang="pt-BR" noProof="0" smtClean="0"/>
              <a:pPr rtl="0"/>
              <a:t>49</a:t>
            </a:fld>
            <a:endParaRPr lang="pt-BR" noProof="0"/>
          </a:p>
        </p:txBody>
      </p:sp>
    </p:spTree>
    <p:extLst>
      <p:ext uri="{BB962C8B-B14F-4D97-AF65-F5344CB8AC3E}">
        <p14:creationId xmlns:p14="http://schemas.microsoft.com/office/powerpoint/2010/main" xmlns="" val="6224700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19264" y="312120"/>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Mensagem do Presidente</a:t>
            </a:r>
          </a:p>
        </p:txBody>
      </p:sp>
      <p:sp>
        <p:nvSpPr>
          <p:cNvPr id="39" name="objeto 7" descr="Retângulo bege">
            <a:extLst>
              <a:ext uri="{FF2B5EF4-FFF2-40B4-BE49-F238E27FC236}">
                <a16:creationId xmlns:a16="http://schemas.microsoft.com/office/drawing/2014/main" xmlns="" id="{1185C7A9-8E52-408E-B19E-E5A1EB33971B}"/>
              </a:ext>
            </a:extLst>
          </p:cNvPr>
          <p:cNvSpPr/>
          <p:nvPr/>
        </p:nvSpPr>
        <p:spPr bwMode="white">
          <a:xfrm flipV="1">
            <a:off x="0" y="900180"/>
            <a:ext cx="9906000"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rtl="0"/>
            <a:endParaRPr lang="pt-BR">
              <a:solidFill>
                <a:schemeClr val="tx2">
                  <a:lumMod val="50000"/>
                </a:schemeClr>
              </a:solidFill>
            </a:endParaRPr>
          </a:p>
        </p:txBody>
      </p:sp>
      <p:sp>
        <p:nvSpPr>
          <p:cNvPr id="8" name="Retângulo 7">
            <a:extLst>
              <a:ext uri="{FF2B5EF4-FFF2-40B4-BE49-F238E27FC236}">
                <a16:creationId xmlns:a16="http://schemas.microsoft.com/office/drawing/2014/main" xmlns="" id="{8B7EFE80-D665-42DE-8061-C92A5B989DE9}"/>
              </a:ext>
            </a:extLst>
          </p:cNvPr>
          <p:cNvSpPr/>
          <p:nvPr/>
        </p:nvSpPr>
        <p:spPr>
          <a:xfrm>
            <a:off x="519264" y="1436683"/>
            <a:ext cx="8783784" cy="3016210"/>
          </a:xfrm>
          <a:prstGeom prst="rect">
            <a:avLst/>
          </a:prstGeom>
          <a:noFill/>
        </p:spPr>
        <p:txBody>
          <a:bodyPr wrap="square" anchor="t">
            <a:spAutoFit/>
          </a:bodyPr>
          <a:lstStyle/>
          <a:p>
            <a:pPr algn="just"/>
            <a:r>
              <a:rPr lang="pt-BR" sz="1000" dirty="0">
                <a:latin typeface="Arial"/>
                <a:ea typeface="+mn-lt"/>
                <a:cs typeface="Arial"/>
              </a:rPr>
              <a:t>2º) Programa Posse Legal: Projeto em parceria com o Tribunal de Justiça de Alagoas – TJ/AL e Associação dos Cartórios de Alagoas - ANOREG, teve como objetivo foi regularizar a posse dos imóveis do bairro do Pinheiro, em Maceió, afetados por rachaduras e com risco de desabamento. O CAU/AL fez parte do projeto com base no ATHIS, contratando  arquitetos e urbanistas via edital público para fazerem Levantamento Arquitetônico e Memorial Descritivo para efeitos de usucapião. Tivemos como meta regularizar 6.000 metros quadrados de moradia. A posse dos mais de 300 imóveis regularizados foi fundamental para que os moradores recebessem, por exemplo, aluguel social e possam pleitear futuras indenizações, uma vez que o bairro vive uma situação de calamidade pública.</a:t>
            </a:r>
            <a:endParaRPr lang="pt-BR" sz="1000" dirty="0">
              <a:latin typeface="Arial"/>
              <a:cs typeface="Arial"/>
            </a:endParaRPr>
          </a:p>
          <a:p>
            <a:pPr algn="just"/>
            <a:endParaRPr lang="pt-BR" sz="1000" dirty="0">
              <a:latin typeface="Arial"/>
              <a:cs typeface="Arial"/>
            </a:endParaRPr>
          </a:p>
          <a:p>
            <a:pPr algn="just"/>
            <a:r>
              <a:rPr lang="pt-BR" sz="1000" dirty="0">
                <a:latin typeface="Arial"/>
                <a:ea typeface="+mn-lt"/>
                <a:cs typeface="Arial"/>
              </a:rPr>
              <a:t>Esta ação ficou em 2º colocado no Prêmio </a:t>
            </a:r>
            <a:r>
              <a:rPr lang="pt-BR" sz="1000" dirty="0" err="1">
                <a:latin typeface="Arial"/>
                <a:ea typeface="+mn-lt"/>
                <a:cs typeface="Arial"/>
              </a:rPr>
              <a:t>Rares-NR</a:t>
            </a:r>
            <a:r>
              <a:rPr lang="pt-BR" sz="1000" dirty="0">
                <a:latin typeface="Arial"/>
                <a:ea typeface="+mn-lt"/>
                <a:cs typeface="Arial"/>
              </a:rPr>
              <a:t> deste ano, durante XXI Congresso Brasileiro de Direito Notarial e de Registro, em Aracaju (29/11). </a:t>
            </a:r>
          </a:p>
          <a:p>
            <a:pPr algn="just"/>
            <a:r>
              <a:rPr lang="pt-BR" sz="1000" dirty="0">
                <a:latin typeface="Arial"/>
                <a:ea typeface="+mn-lt"/>
                <a:cs typeface="Arial"/>
              </a:rPr>
              <a:t>O CAU/AL em 2019 também reforçou sua missão de garantir à sociedade serviços de arquitetura e urbanismo de qualidade, com condições de segurança e bem estar à altura de suas necessidades, prestadas por profissionais habilitados e qualificados, levando em consideração a legislação em vigor. Para reforçar essa afirmativa e “Estimular o conhecimento, o uso de processos criativos e a difusão das melhores práticas em Arquitetura e Urbanismo”, realizamos o projeto CAU+ que está fomentando com parceiros uma série de cursos práticos voltados para a formação continuada dos arquitetos e urbanistas. Na prática, buscamos o planejamento e o engajamento dos profissionais nos cursos de aprimoramento, que lhes permitam estar continuamente bem informados e atualizados sobre as necessidades de atender as legislações, avanços tecnológicos e mercado.</a:t>
            </a:r>
          </a:p>
          <a:p>
            <a:pPr algn="just"/>
            <a:endParaRPr lang="pt-BR" sz="1000" dirty="0">
              <a:latin typeface="Arial"/>
              <a:cs typeface="Arial"/>
            </a:endParaRPr>
          </a:p>
          <a:p>
            <a:pPr algn="just"/>
            <a:r>
              <a:rPr lang="pt-BR" sz="1000" dirty="0">
                <a:latin typeface="Arial"/>
                <a:ea typeface="+mn-lt"/>
                <a:cs typeface="Arial"/>
              </a:rPr>
              <a:t>Consolidamos a entrega do prêmio Zélia maia Nobre em Excelência em Trabalho Final de Graduação – Prêmio TFG, com a participação recorde de 28 trabalhos inscritos e a participação especial e inédita no país da ONU Habitat, com premiação direcionada aos trabalhos relacionada a projetos de urbanização e/ou habitação de interesse social que estivessem alinhados ao Objetivo de Desenvolvimento Sustentável (ODS) 11 — tornar as cidades e os assentamentos humanos inclusivos, seguros, </a:t>
            </a:r>
            <a:r>
              <a:rPr lang="pt-BR" sz="1000" dirty="0" err="1">
                <a:latin typeface="Arial"/>
                <a:ea typeface="+mn-lt"/>
                <a:cs typeface="Arial"/>
              </a:rPr>
              <a:t>resilientes</a:t>
            </a:r>
            <a:r>
              <a:rPr lang="pt-BR" sz="1000" dirty="0">
                <a:latin typeface="Arial"/>
                <a:ea typeface="+mn-lt"/>
                <a:cs typeface="Arial"/>
              </a:rPr>
              <a:t> e sustentáveis — e também à Nova Agenda Urbana.</a:t>
            </a:r>
          </a:p>
        </p:txBody>
      </p:sp>
      <p:pic>
        <p:nvPicPr>
          <p:cNvPr id="6" name="Imagem 5" descr="Heitor-Maia.jpg"/>
          <p:cNvPicPr>
            <a:picLocks noChangeAspect="1"/>
          </p:cNvPicPr>
          <p:nvPr/>
        </p:nvPicPr>
        <p:blipFill>
          <a:blip r:embed="rId3" cstate="print"/>
          <a:stretch>
            <a:fillRect/>
          </a:stretch>
        </p:blipFill>
        <p:spPr>
          <a:xfrm>
            <a:off x="519071" y="4454398"/>
            <a:ext cx="3120997" cy="2109071"/>
          </a:xfrm>
          <a:prstGeom prst="rect">
            <a:avLst/>
          </a:prstGeom>
        </p:spPr>
      </p:pic>
      <p:sp>
        <p:nvSpPr>
          <p:cNvPr id="9" name="Retângulo 8"/>
          <p:cNvSpPr/>
          <p:nvPr/>
        </p:nvSpPr>
        <p:spPr>
          <a:xfrm>
            <a:off x="3600599" y="5925674"/>
            <a:ext cx="3736042" cy="646331"/>
          </a:xfrm>
          <a:prstGeom prst="rect">
            <a:avLst/>
          </a:prstGeom>
        </p:spPr>
        <p:txBody>
          <a:bodyPr wrap="square">
            <a:spAutoFit/>
          </a:bodyPr>
          <a:lstStyle/>
          <a:p>
            <a:r>
              <a:rPr lang="pt-BR" sz="1200" b="1">
                <a:latin typeface="Arial"/>
                <a:cs typeface="Arial"/>
              </a:rPr>
              <a:t>Heitor Antonio Maia da Silva Dores</a:t>
            </a:r>
          </a:p>
          <a:p>
            <a:r>
              <a:rPr lang="pt-BR" sz="1200" b="1">
                <a:latin typeface="Arial"/>
                <a:cs typeface="Arial"/>
              </a:rPr>
              <a:t>Presidente do CAU/AL </a:t>
            </a:r>
          </a:p>
          <a:p>
            <a:r>
              <a:rPr lang="pt-BR" sz="1200" b="1">
                <a:latin typeface="Arial"/>
                <a:cs typeface="Arial"/>
              </a:rPr>
              <a:t>Gestão 2018 – 2020 </a:t>
            </a:r>
            <a:endParaRPr lang="pt-BR" sz="1200">
              <a:latin typeface="Arial"/>
              <a:cs typeface="Arial"/>
            </a:endParaRPr>
          </a:p>
        </p:txBody>
      </p:sp>
      <p:sp>
        <p:nvSpPr>
          <p:cNvPr id="2" name="CaixaDeTexto 1">
            <a:extLst>
              <a:ext uri="{FF2B5EF4-FFF2-40B4-BE49-F238E27FC236}">
                <a16:creationId xmlns:a16="http://schemas.microsoft.com/office/drawing/2014/main" xmlns="" id="{B2149C15-07E9-43CE-AF15-3FE689C5CCAF}"/>
              </a:ext>
            </a:extLst>
          </p:cNvPr>
          <p:cNvSpPr txBox="1"/>
          <p:nvPr/>
        </p:nvSpPr>
        <p:spPr>
          <a:xfrm>
            <a:off x="3598448" y="4266631"/>
            <a:ext cx="5692835"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t-BR" sz="1000" dirty="0">
                <a:latin typeface="Arial"/>
              </a:rPr>
              <a:t>​</a:t>
            </a:r>
          </a:p>
          <a:p>
            <a:pPr algn="just"/>
            <a:r>
              <a:rPr lang="pt-BR" sz="1000" dirty="0">
                <a:latin typeface="Arial"/>
              </a:rPr>
              <a:t>Na fiscalização, estamos mais forte e eficaz do que o ano de 2018. Pulando de 28 (em 2018) para 51 municípios visitados, maior número na história de Alagoas, representando 50% dos municípios Alagoanos, com o foco sempre em Tornar a fiscalização um vetor de melhoria do exercício da arquitetura e urbanismo. ​</a:t>
            </a:r>
          </a:p>
          <a:p>
            <a:pPr algn="just"/>
            <a:r>
              <a:rPr lang="pt-BR" sz="1000" dirty="0">
                <a:latin typeface="Arial"/>
              </a:rPr>
              <a:t>​</a:t>
            </a:r>
          </a:p>
          <a:p>
            <a:pPr algn="just"/>
            <a:r>
              <a:rPr lang="pt-BR" sz="1000" dirty="0">
                <a:latin typeface="Arial"/>
              </a:rPr>
              <a:t>Fizemos muito, mas temos a certeza que temos muito mais a concretizar. Estamos no dia a dia, corpo a corpo com o arquiteto, esclarecendo e motivando-os sobre a necessidade de colaborar com o CAU. Essa é nossa meta maior, fazer do CAU um Conselho representativo e relevante para a sociedade.​</a:t>
            </a:r>
          </a:p>
          <a:p>
            <a:pPr algn="just"/>
            <a:r>
              <a:rPr lang="pt-BR" sz="1000" dirty="0">
                <a:latin typeface="Arial"/>
              </a:rPr>
              <a:t>​</a:t>
            </a:r>
          </a:p>
        </p:txBody>
      </p:sp>
      <p:sp>
        <p:nvSpPr>
          <p:cNvPr id="10" name="Espaço Reservado para Número de Slide 9"/>
          <p:cNvSpPr>
            <a:spLocks noGrp="1"/>
          </p:cNvSpPr>
          <p:nvPr>
            <p:ph type="sldNum" sz="quarter" idx="12"/>
          </p:nvPr>
        </p:nvSpPr>
        <p:spPr/>
        <p:txBody>
          <a:bodyPr/>
          <a:lstStyle/>
          <a:p>
            <a:pPr rtl="0"/>
            <a:fld id="{5A4A7955-6230-48B4-BD8B-A7C460F75945}" type="slidenum">
              <a:rPr lang="pt-BR" noProof="0" smtClean="0"/>
              <a:pPr rtl="0"/>
              <a:t>5</a:t>
            </a:fld>
            <a:endParaRPr lang="pt-BR" noProof="0"/>
          </a:p>
        </p:txBody>
      </p:sp>
    </p:spTree>
    <p:extLst>
      <p:ext uri="{BB962C8B-B14F-4D97-AF65-F5344CB8AC3E}">
        <p14:creationId xmlns:p14="http://schemas.microsoft.com/office/powerpoint/2010/main" xmlns="" val="40547368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Formação profissional</a:t>
            </a:r>
          </a:p>
        </p:txBody>
      </p:sp>
      <p:sp>
        <p:nvSpPr>
          <p:cNvPr id="6" name="Retângulo 5">
            <a:extLst>
              <a:ext uri="{FF2B5EF4-FFF2-40B4-BE49-F238E27FC236}">
                <a16:creationId xmlns:a16="http://schemas.microsoft.com/office/drawing/2014/main" xmlns="" id="{9C45B815-B1A4-4A0E-9B3D-1F85415BB704}"/>
              </a:ext>
            </a:extLst>
          </p:cNvPr>
          <p:cNvSpPr/>
          <p:nvPr/>
        </p:nvSpPr>
        <p:spPr>
          <a:xfrm>
            <a:off x="341122" y="1263865"/>
            <a:ext cx="8743600" cy="3416320"/>
          </a:xfrm>
          <a:prstGeom prst="rect">
            <a:avLst/>
          </a:prstGeom>
          <a:noFill/>
        </p:spPr>
        <p:txBody>
          <a:bodyPr wrap="square">
            <a:spAutoFit/>
          </a:bodyPr>
          <a:lstStyle/>
          <a:p>
            <a:pPr algn="just"/>
            <a:r>
              <a:rPr lang="pt-BR" sz="1200" dirty="0">
                <a:latin typeface="Arial" panose="020B0604020202020204" pitchFamily="34" charset="0"/>
                <a:cs typeface="Arial" panose="020B0604020202020204" pitchFamily="34" charset="0"/>
              </a:rPr>
              <a:t>	O CAU/AL  tem atuado junto às instituições de ensino e profissionais em várias frentes. Destacamos aqui três principais:</a:t>
            </a:r>
          </a:p>
          <a:p>
            <a:pPr algn="just"/>
            <a:endParaRPr lang="pt-BR" sz="1200" dirty="0">
              <a:latin typeface="Arial" panose="020B0604020202020204" pitchFamily="34" charset="0"/>
              <a:cs typeface="Arial" panose="020B0604020202020204" pitchFamily="34" charset="0"/>
            </a:endParaRPr>
          </a:p>
          <a:p>
            <a:pPr algn="just"/>
            <a:r>
              <a:rPr lang="pt-BR" sz="1200" dirty="0">
                <a:latin typeface="Arial" panose="020B0604020202020204" pitchFamily="34" charset="0"/>
                <a:cs typeface="Arial" panose="020B0604020202020204" pitchFamily="34" charset="0"/>
              </a:rPr>
              <a:t>	Projeto </a:t>
            </a:r>
            <a:r>
              <a:rPr lang="pt-BR" sz="1200" b="1" dirty="0" err="1">
                <a:latin typeface="Arial" pitchFamily="34" charset="0"/>
                <a:cs typeface="Arial" pitchFamily="34" charset="0"/>
              </a:rPr>
              <a:t>CAUniversitário</a:t>
            </a:r>
            <a:r>
              <a:rPr lang="pt-BR" sz="1200" b="1" dirty="0">
                <a:latin typeface="Arial" pitchFamily="34" charset="0"/>
                <a:cs typeface="Arial" pitchFamily="34" charset="0"/>
              </a:rPr>
              <a:t>: </a:t>
            </a:r>
            <a:r>
              <a:rPr lang="pt-BR" sz="1200" dirty="0">
                <a:latin typeface="Arial" pitchFamily="34" charset="0"/>
                <a:cs typeface="Arial" pitchFamily="34" charset="0"/>
              </a:rPr>
              <a:t> Foram realizados cursos e/ou palestras  para estudantes, de modo geral, entre o 7º e  10 período. Este ação visa a complementação da formação profissional nas áreas  da ética e disciplina, tabela de honorários ou palestras sobre materiais ou atuação profissional.  </a:t>
            </a:r>
          </a:p>
          <a:p>
            <a:pPr algn="just"/>
            <a:endParaRPr lang="pt-BR" sz="1200" dirty="0">
              <a:latin typeface="Arial" pitchFamily="34" charset="0"/>
              <a:cs typeface="Arial" pitchFamily="34" charset="0"/>
            </a:endParaRPr>
          </a:p>
          <a:p>
            <a:pPr algn="just"/>
            <a:r>
              <a:rPr lang="pt-BR" sz="1200" dirty="0">
                <a:latin typeface="Arial" pitchFamily="34" charset="0"/>
                <a:cs typeface="Arial" pitchFamily="34" charset="0"/>
              </a:rPr>
              <a:t>	No </a:t>
            </a:r>
            <a:r>
              <a:rPr lang="pt-BR" sz="1200" b="1" dirty="0">
                <a:latin typeface="Arial" pitchFamily="34" charset="0"/>
                <a:cs typeface="Arial" pitchFamily="34" charset="0"/>
              </a:rPr>
              <a:t>Projeto CAU+</a:t>
            </a:r>
            <a:r>
              <a:rPr lang="pt-BR" sz="1200" dirty="0">
                <a:latin typeface="Arial" pitchFamily="34" charset="0"/>
                <a:cs typeface="Arial" pitchFamily="34" charset="0"/>
              </a:rPr>
              <a:t>, o Conselho também fomenta  através de parceiros uma série de cursos práticos voltados para a formação continuada , de estudantes, mas principalmente dos arquitetos e urbanistas. Na prática, o planejamento busca o engajamento dos profissionais nos cursos de aprimoramento, que lhes permitam estar continuamente bem informados e atualizados sobre as necessidades de atender as legislações vigentes, avanços tecnológicos e mercado.</a:t>
            </a:r>
          </a:p>
          <a:p>
            <a:pPr algn="just"/>
            <a:endParaRPr lang="pt-BR" sz="1200" dirty="0">
              <a:latin typeface="Arial" pitchFamily="34" charset="0"/>
              <a:cs typeface="Arial" pitchFamily="34" charset="0"/>
            </a:endParaRPr>
          </a:p>
          <a:p>
            <a:pPr algn="just"/>
            <a:r>
              <a:rPr lang="pt-BR" sz="1200" dirty="0">
                <a:latin typeface="Arial" pitchFamily="34" charset="0"/>
                <a:cs typeface="Arial" pitchFamily="34" charset="0"/>
              </a:rPr>
              <a:t>	No objetivo “Estimular o conhecimento, o uso de processos criativos e a difusão das melhores práticas em Arquitetura e Urbanismo”, o </a:t>
            </a:r>
            <a:r>
              <a:rPr lang="pt-BR" sz="1200" b="1" dirty="0">
                <a:latin typeface="Arial" pitchFamily="34" charset="0"/>
                <a:cs typeface="Arial" pitchFamily="34" charset="0"/>
              </a:rPr>
              <a:t>Prêmio TFG </a:t>
            </a:r>
            <a:r>
              <a:rPr lang="pt-BR" sz="1200" dirty="0">
                <a:latin typeface="Arial" pitchFamily="34" charset="0"/>
                <a:cs typeface="Arial" pitchFamily="34" charset="0"/>
              </a:rPr>
              <a:t>vem se destacando com um dos concurso alagoanos mais relevantes. Foram destinados R$ 12.000,00 em prêmios para os primeiros 03 colocados, além de ofertar bolsas de pós graduações para os vencedores, favorecendo uma formação continuada e um aprimoramento da prática da arquitetura e urbanismo.</a:t>
            </a:r>
          </a:p>
          <a:p>
            <a:pPr algn="just"/>
            <a:endParaRPr lang="pt-BR" sz="1200" dirty="0">
              <a:latin typeface="Arial" pitchFamily="34" charset="0"/>
              <a:cs typeface="Arial" pitchFamily="34" charset="0"/>
            </a:endParaRPr>
          </a:p>
          <a:p>
            <a:pPr algn="just"/>
            <a:r>
              <a:rPr lang="pt-BR" sz="1200" b="1" dirty="0">
                <a:latin typeface="Arial" pitchFamily="34" charset="0"/>
                <a:cs typeface="Arial" pitchFamily="34" charset="0"/>
              </a:rPr>
              <a:t>	</a:t>
            </a:r>
          </a:p>
        </p:txBody>
      </p:sp>
      <p:pic>
        <p:nvPicPr>
          <p:cNvPr id="13" name="Imagem 12">
            <a:extLst>
              <a:ext uri="{FF2B5EF4-FFF2-40B4-BE49-F238E27FC236}">
                <a16:creationId xmlns:a16="http://schemas.microsoft.com/office/drawing/2014/main" xmlns="" id="{955408AD-B14C-4A25-BC8E-939A5BEB29D5}"/>
              </a:ext>
            </a:extLst>
          </p:cNvPr>
          <p:cNvPicPr>
            <a:picLocks noChangeAspect="1"/>
          </p:cNvPicPr>
          <p:nvPr/>
        </p:nvPicPr>
        <p:blipFill rotWithShape="1">
          <a:blip r:embed="rId3" cstate="print"/>
          <a:srcRect l="34599" t="47924" r="56769" b="35724"/>
          <a:stretch/>
        </p:blipFill>
        <p:spPr>
          <a:xfrm>
            <a:off x="2791489" y="5470365"/>
            <a:ext cx="913684" cy="1121434"/>
          </a:xfrm>
          <a:prstGeom prst="rect">
            <a:avLst/>
          </a:prstGeom>
        </p:spPr>
      </p:pic>
      <p:sp>
        <p:nvSpPr>
          <p:cNvPr id="14" name="Título 4">
            <a:extLst>
              <a:ext uri="{FF2B5EF4-FFF2-40B4-BE49-F238E27FC236}">
                <a16:creationId xmlns:a16="http://schemas.microsoft.com/office/drawing/2014/main" xmlns="" id="{A0579480-F087-4A09-8224-AB412D6307AE}"/>
              </a:ext>
            </a:extLst>
          </p:cNvPr>
          <p:cNvSpPr txBox="1">
            <a:spLocks/>
          </p:cNvSpPr>
          <p:nvPr/>
        </p:nvSpPr>
        <p:spPr>
          <a:xfrm>
            <a:off x="3628155" y="5538000"/>
            <a:ext cx="4390988" cy="9861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200" b="1" dirty="0">
                <a:solidFill>
                  <a:schemeClr val="bg1">
                    <a:lumMod val="50000"/>
                  </a:schemeClr>
                </a:solidFill>
                <a:latin typeface="Arial" panose="020B0604020202020204" pitchFamily="34" charset="0"/>
                <a:cs typeface="Arial" panose="020B0604020202020204" pitchFamily="34" charset="0"/>
              </a:rPr>
              <a:t>OBJETIVO ESTRATÉGICO</a:t>
            </a:r>
          </a:p>
          <a:p>
            <a:r>
              <a:rPr lang="pt-BR" sz="1200" dirty="0">
                <a:latin typeface="Arial" panose="020B0604020202020204" pitchFamily="34" charset="0"/>
                <a:cs typeface="Arial" panose="020B0604020202020204" pitchFamily="34" charset="0"/>
              </a:rPr>
              <a:t>Influenciar as diretrizes do </a:t>
            </a:r>
            <a:r>
              <a:rPr lang="pt-BR" sz="1200" b="1" dirty="0">
                <a:solidFill>
                  <a:schemeClr val="accent5">
                    <a:lumMod val="75000"/>
                  </a:schemeClr>
                </a:solidFill>
                <a:latin typeface="Arial" panose="020B0604020202020204" pitchFamily="34" charset="0"/>
                <a:cs typeface="Arial" panose="020B0604020202020204" pitchFamily="34" charset="0"/>
              </a:rPr>
              <a:t>ensino de Arquitetura e Urbanismo </a:t>
            </a:r>
            <a:r>
              <a:rPr lang="pt-BR" sz="1200" dirty="0">
                <a:latin typeface="Arial" panose="020B0604020202020204" pitchFamily="34" charset="0"/>
                <a:cs typeface="Arial" panose="020B0604020202020204" pitchFamily="34" charset="0"/>
              </a:rPr>
              <a:t>e sua formação continuada</a:t>
            </a:r>
            <a:endParaRPr lang="pt-BR" sz="1200" b="1" dirty="0">
              <a:solidFill>
                <a:srgbClr val="026F74"/>
              </a:solidFill>
              <a:latin typeface="Arial" panose="020B0604020202020204" pitchFamily="34" charset="0"/>
              <a:cs typeface="Arial" panose="020B0604020202020204" pitchFamily="34" charset="0"/>
            </a:endParaRPr>
          </a:p>
        </p:txBody>
      </p:sp>
      <p:sp>
        <p:nvSpPr>
          <p:cNvPr id="8"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640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0" name="Espaço Reservado para Número de Slide 9"/>
          <p:cNvSpPr>
            <a:spLocks noGrp="1"/>
          </p:cNvSpPr>
          <p:nvPr>
            <p:ph type="sldNum" sz="quarter" idx="12"/>
          </p:nvPr>
        </p:nvSpPr>
        <p:spPr/>
        <p:txBody>
          <a:bodyPr/>
          <a:lstStyle/>
          <a:p>
            <a:pPr rtl="0"/>
            <a:fld id="{5A4A7955-6230-48B4-BD8B-A7C460F75945}" type="slidenum">
              <a:rPr lang="pt-BR" noProof="0" smtClean="0"/>
              <a:pPr rtl="0"/>
              <a:t>50</a:t>
            </a:fld>
            <a:endParaRPr lang="pt-BR" noProof="0"/>
          </a:p>
        </p:txBody>
      </p:sp>
    </p:spTree>
    <p:extLst>
      <p:ext uri="{BB962C8B-B14F-4D97-AF65-F5344CB8AC3E}">
        <p14:creationId xmlns:p14="http://schemas.microsoft.com/office/powerpoint/2010/main" xmlns="" val="3079195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a:extLst>
              <a:ext uri="{FF2B5EF4-FFF2-40B4-BE49-F238E27FC236}">
                <a16:creationId xmlns:a16="http://schemas.microsoft.com/office/drawing/2014/main" xmlns="" id="{FFCA3FCF-5904-492E-A1E5-893F75666C8C}"/>
              </a:ext>
            </a:extLst>
          </p:cNvPr>
          <p:cNvSpPr/>
          <p:nvPr/>
        </p:nvSpPr>
        <p:spPr>
          <a:xfrm>
            <a:off x="463522" y="1516044"/>
            <a:ext cx="2604411" cy="922353"/>
          </a:xfrm>
          <a:prstGeom prst="rect">
            <a:avLst/>
          </a:prstGeom>
          <a:solidFill>
            <a:srgbClr val="01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400" b="1" dirty="0">
                <a:latin typeface="Arial" pitchFamily="34" charset="0"/>
                <a:cs typeface="Arial" pitchFamily="34" charset="0"/>
              </a:rPr>
              <a:t>Meta de 16 Inscritos no Prêmio TFG</a:t>
            </a:r>
          </a:p>
        </p:txBody>
      </p:sp>
      <p:sp>
        <p:nvSpPr>
          <p:cNvPr id="29" name="Retângulo 28">
            <a:extLst>
              <a:ext uri="{FF2B5EF4-FFF2-40B4-BE49-F238E27FC236}">
                <a16:creationId xmlns:a16="http://schemas.microsoft.com/office/drawing/2014/main" xmlns="" id="{E6E93418-4E5D-48F1-B281-6EA5E2D30F4E}"/>
              </a:ext>
            </a:extLst>
          </p:cNvPr>
          <p:cNvSpPr/>
          <p:nvPr/>
        </p:nvSpPr>
        <p:spPr>
          <a:xfrm>
            <a:off x="3774256" y="1516044"/>
            <a:ext cx="2604411" cy="922353"/>
          </a:xfrm>
          <a:prstGeom prst="rect">
            <a:avLst/>
          </a:prstGeom>
          <a:solidFill>
            <a:srgbClr val="01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400" b="1" dirty="0">
                <a:latin typeface="Arial" pitchFamily="34" charset="0"/>
                <a:cs typeface="Arial" pitchFamily="34" charset="0"/>
              </a:rPr>
              <a:t>Meta para realização de 01 evento “Sou Arquiteto . E Agora?</a:t>
            </a:r>
          </a:p>
        </p:txBody>
      </p:sp>
      <p:sp>
        <p:nvSpPr>
          <p:cNvPr id="32" name="Retângulo 31">
            <a:extLst>
              <a:ext uri="{FF2B5EF4-FFF2-40B4-BE49-F238E27FC236}">
                <a16:creationId xmlns:a16="http://schemas.microsoft.com/office/drawing/2014/main" xmlns="" id="{27410C44-4156-46C8-8183-F6CA9F178292}"/>
              </a:ext>
            </a:extLst>
          </p:cNvPr>
          <p:cNvSpPr/>
          <p:nvPr/>
        </p:nvSpPr>
        <p:spPr>
          <a:xfrm>
            <a:off x="508422" y="4598231"/>
            <a:ext cx="2604411" cy="922353"/>
          </a:xfrm>
          <a:prstGeom prst="rect">
            <a:avLst/>
          </a:prstGeom>
          <a:solidFill>
            <a:srgbClr val="01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400" b="1" dirty="0">
                <a:latin typeface="Arial" pitchFamily="34" charset="0"/>
                <a:cs typeface="Arial" pitchFamily="34" charset="0"/>
              </a:rPr>
              <a:t>Meta para realização de  10 mini cursos da Tabelas de Honorários / Oficinas para profissionais.</a:t>
            </a:r>
          </a:p>
        </p:txBody>
      </p:sp>
      <p:sp>
        <p:nvSpPr>
          <p:cNvPr id="33" name="Oval 5">
            <a:extLst>
              <a:ext uri="{FF2B5EF4-FFF2-40B4-BE49-F238E27FC236}">
                <a16:creationId xmlns:a16="http://schemas.microsoft.com/office/drawing/2014/main" xmlns="" id="{1E067457-2653-4947-8F8E-31EE56917D1B}"/>
              </a:ext>
              <a:ext uri="{C183D7F6-B498-43B3-948B-1728B52AA6E4}">
                <adec:decorative xmlns:adec="http://schemas.microsoft.com/office/drawing/2017/decorative" xmlns="" val="1"/>
              </a:ext>
            </a:extLst>
          </p:cNvPr>
          <p:cNvSpPr/>
          <p:nvPr/>
        </p:nvSpPr>
        <p:spPr>
          <a:xfrm>
            <a:off x="1558511" y="4306826"/>
            <a:ext cx="469907" cy="329914"/>
          </a:xfrm>
          <a:prstGeom prst="ellipse">
            <a:avLst/>
          </a:prstGeom>
          <a:solidFill>
            <a:srgbClr val="AACBD1"/>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400" dirty="0">
              <a:latin typeface="Arial" pitchFamily="34" charset="0"/>
              <a:cs typeface="Arial" pitchFamily="34" charset="0"/>
            </a:endParaRPr>
          </a:p>
        </p:txBody>
      </p:sp>
      <p:pic>
        <p:nvPicPr>
          <p:cNvPr id="34" name="Gráfico 33" descr="Alvo">
            <a:extLst>
              <a:ext uri="{FF2B5EF4-FFF2-40B4-BE49-F238E27FC236}">
                <a16:creationId xmlns:a16="http://schemas.microsoft.com/office/drawing/2014/main" xmlns="" id="{C72C6D56-7E00-4E5E-9038-9007B8A77671}"/>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565153" y="4324469"/>
            <a:ext cx="449374" cy="326002"/>
          </a:xfrm>
          <a:prstGeom prst="rect">
            <a:avLst/>
          </a:prstGeom>
        </p:spPr>
      </p:pic>
      <p:sp>
        <p:nvSpPr>
          <p:cNvPr id="35" name="Retângulo 34">
            <a:extLst>
              <a:ext uri="{FF2B5EF4-FFF2-40B4-BE49-F238E27FC236}">
                <a16:creationId xmlns:a16="http://schemas.microsoft.com/office/drawing/2014/main" xmlns="" id="{5A25D685-349A-4B0A-ABD0-4794FF2F5279}"/>
              </a:ext>
            </a:extLst>
          </p:cNvPr>
          <p:cNvSpPr/>
          <p:nvPr/>
        </p:nvSpPr>
        <p:spPr>
          <a:xfrm>
            <a:off x="3758200" y="4558317"/>
            <a:ext cx="2604411" cy="922353"/>
          </a:xfrm>
          <a:prstGeom prst="rect">
            <a:avLst/>
          </a:prstGeom>
          <a:solidFill>
            <a:srgbClr val="01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400" b="1" dirty="0">
                <a:latin typeface="Arial" pitchFamily="34" charset="0"/>
                <a:cs typeface="Arial" pitchFamily="34" charset="0"/>
              </a:rPr>
              <a:t>Meta para realização de 05 Palestras para nas IES do </a:t>
            </a:r>
            <a:r>
              <a:rPr lang="pt-BR" sz="1400" b="1" dirty="0" err="1">
                <a:latin typeface="Arial" pitchFamily="34" charset="0"/>
                <a:cs typeface="Arial" pitchFamily="34" charset="0"/>
              </a:rPr>
              <a:t>CAUniversitário</a:t>
            </a:r>
            <a:r>
              <a:rPr lang="pt-BR" sz="1400" b="1" dirty="0">
                <a:latin typeface="Arial" pitchFamily="34" charset="0"/>
                <a:cs typeface="Arial" pitchFamily="34" charset="0"/>
              </a:rPr>
              <a:t>.</a:t>
            </a:r>
          </a:p>
        </p:txBody>
      </p:sp>
      <p:sp>
        <p:nvSpPr>
          <p:cNvPr id="36" name="Oval 5">
            <a:extLst>
              <a:ext uri="{FF2B5EF4-FFF2-40B4-BE49-F238E27FC236}">
                <a16:creationId xmlns:a16="http://schemas.microsoft.com/office/drawing/2014/main" xmlns="" id="{9A13CC9F-A48A-4242-B624-B82BB854F042}"/>
              </a:ext>
              <a:ext uri="{C183D7F6-B498-43B3-948B-1728B52AA6E4}">
                <adec:decorative xmlns:adec="http://schemas.microsoft.com/office/drawing/2017/decorative" xmlns="" val="1"/>
              </a:ext>
            </a:extLst>
          </p:cNvPr>
          <p:cNvSpPr/>
          <p:nvPr/>
        </p:nvSpPr>
        <p:spPr>
          <a:xfrm>
            <a:off x="4822180" y="4291473"/>
            <a:ext cx="469907" cy="329914"/>
          </a:xfrm>
          <a:prstGeom prst="ellipse">
            <a:avLst/>
          </a:prstGeom>
          <a:solidFill>
            <a:srgbClr val="AACBD1"/>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400" dirty="0">
              <a:latin typeface="Arial" pitchFamily="34" charset="0"/>
              <a:cs typeface="Arial" pitchFamily="34" charset="0"/>
            </a:endParaRPr>
          </a:p>
        </p:txBody>
      </p:sp>
      <p:pic>
        <p:nvPicPr>
          <p:cNvPr id="37" name="Gráfico 36" descr="Alvo">
            <a:extLst>
              <a:ext uri="{FF2B5EF4-FFF2-40B4-BE49-F238E27FC236}">
                <a16:creationId xmlns:a16="http://schemas.microsoft.com/office/drawing/2014/main" xmlns="" id="{48E504EF-78CA-4957-8974-D938099D63D7}"/>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828822" y="4309116"/>
            <a:ext cx="449374" cy="326002"/>
          </a:xfrm>
          <a:prstGeom prst="rect">
            <a:avLst/>
          </a:prstGeom>
        </p:spPr>
      </p:pic>
      <p:sp>
        <p:nvSpPr>
          <p:cNvPr id="38" name="Retângulo 37">
            <a:extLst>
              <a:ext uri="{FF2B5EF4-FFF2-40B4-BE49-F238E27FC236}">
                <a16:creationId xmlns:a16="http://schemas.microsoft.com/office/drawing/2014/main" xmlns="" id="{42BCDEDD-99D5-4177-87C7-A4FF4F2EF641}"/>
              </a:ext>
            </a:extLst>
          </p:cNvPr>
          <p:cNvSpPr/>
          <p:nvPr/>
        </p:nvSpPr>
        <p:spPr>
          <a:xfrm>
            <a:off x="6793168" y="4558317"/>
            <a:ext cx="2604411" cy="922353"/>
          </a:xfrm>
          <a:prstGeom prst="rect">
            <a:avLst/>
          </a:prstGeom>
          <a:solidFill>
            <a:srgbClr val="01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400" b="1" dirty="0">
                <a:latin typeface="Arial" pitchFamily="34" charset="0"/>
                <a:cs typeface="Arial" pitchFamily="34" charset="0"/>
              </a:rPr>
              <a:t>Meta para realização de 05 palestra / cursos pelo CAU+</a:t>
            </a:r>
          </a:p>
        </p:txBody>
      </p:sp>
      <p:sp>
        <p:nvSpPr>
          <p:cNvPr id="39" name="Oval 5">
            <a:extLst>
              <a:ext uri="{FF2B5EF4-FFF2-40B4-BE49-F238E27FC236}">
                <a16:creationId xmlns:a16="http://schemas.microsoft.com/office/drawing/2014/main" xmlns="" id="{251FFC5B-A534-4CB4-9C5E-0996A16AA1C2}"/>
              </a:ext>
              <a:ext uri="{C183D7F6-B498-43B3-948B-1728B52AA6E4}">
                <adec:decorative xmlns:adec="http://schemas.microsoft.com/office/drawing/2017/decorative" xmlns="" val="1"/>
              </a:ext>
            </a:extLst>
          </p:cNvPr>
          <p:cNvSpPr/>
          <p:nvPr/>
        </p:nvSpPr>
        <p:spPr>
          <a:xfrm>
            <a:off x="7857148" y="4291473"/>
            <a:ext cx="469907" cy="329914"/>
          </a:xfrm>
          <a:prstGeom prst="ellipse">
            <a:avLst/>
          </a:prstGeom>
          <a:solidFill>
            <a:srgbClr val="AACBD1"/>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400" dirty="0">
              <a:latin typeface="Arial" pitchFamily="34" charset="0"/>
              <a:cs typeface="Arial" pitchFamily="34" charset="0"/>
            </a:endParaRPr>
          </a:p>
        </p:txBody>
      </p:sp>
      <p:pic>
        <p:nvPicPr>
          <p:cNvPr id="40" name="Gráfico 39" descr="Alvo">
            <a:extLst>
              <a:ext uri="{FF2B5EF4-FFF2-40B4-BE49-F238E27FC236}">
                <a16:creationId xmlns:a16="http://schemas.microsoft.com/office/drawing/2014/main" xmlns="" id="{7D2469DB-4AEE-42C1-85CF-1810A8916453}"/>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7863790" y="4309116"/>
            <a:ext cx="449374" cy="326002"/>
          </a:xfrm>
          <a:prstGeom prst="rect">
            <a:avLst/>
          </a:prstGeom>
        </p:spPr>
      </p:pic>
      <p:sp>
        <p:nvSpPr>
          <p:cNvPr id="26" name="Título 4">
            <a:extLst>
              <a:ext uri="{FF2B5EF4-FFF2-40B4-BE49-F238E27FC236}">
                <a16:creationId xmlns:a16="http://schemas.microsoft.com/office/drawing/2014/main" xmlns="" id="{16372197-24F4-4A72-8A24-3C3986A14DAE}"/>
              </a:ext>
            </a:extLst>
          </p:cNvPr>
          <p:cNvSpPr>
            <a:spLocks noGrp="1"/>
          </p:cNvSpPr>
          <p:nvPr>
            <p:ph type="title"/>
          </p:nvPr>
        </p:nvSpPr>
        <p:spPr>
          <a:xfrm>
            <a:off x="538289" y="38923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Resultados</a:t>
            </a:r>
          </a:p>
        </p:txBody>
      </p:sp>
      <p:sp>
        <p:nvSpPr>
          <p:cNvPr id="42" name="Retângulo 41">
            <a:extLst>
              <a:ext uri="{FF2B5EF4-FFF2-40B4-BE49-F238E27FC236}">
                <a16:creationId xmlns:a16="http://schemas.microsoft.com/office/drawing/2014/main" xmlns="" id="{E6E93418-4E5D-48F1-B281-6EA5E2D30F4E}"/>
              </a:ext>
            </a:extLst>
          </p:cNvPr>
          <p:cNvSpPr/>
          <p:nvPr/>
        </p:nvSpPr>
        <p:spPr>
          <a:xfrm>
            <a:off x="6771456" y="1537815"/>
            <a:ext cx="2604411" cy="922353"/>
          </a:xfrm>
          <a:prstGeom prst="rect">
            <a:avLst/>
          </a:prstGeom>
          <a:solidFill>
            <a:srgbClr val="01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400" b="1" dirty="0">
                <a:latin typeface="Arial" pitchFamily="34" charset="0"/>
                <a:cs typeface="Arial" pitchFamily="34" charset="0"/>
              </a:rPr>
              <a:t>Meta para realização de 01 evento  “Dia do Arquiteto”</a:t>
            </a:r>
          </a:p>
        </p:txBody>
      </p:sp>
      <p:sp>
        <p:nvSpPr>
          <p:cNvPr id="43" name="Oval 5">
            <a:extLst>
              <a:ext uri="{FF2B5EF4-FFF2-40B4-BE49-F238E27FC236}">
                <a16:creationId xmlns:a16="http://schemas.microsoft.com/office/drawing/2014/main" xmlns="" id="{1E067457-2653-4947-8F8E-31EE56917D1B}"/>
              </a:ext>
              <a:ext uri="{C183D7F6-B498-43B3-948B-1728B52AA6E4}">
                <adec:decorative xmlns:adec="http://schemas.microsoft.com/office/drawing/2017/decorative" xmlns="" val="1"/>
              </a:ext>
            </a:extLst>
          </p:cNvPr>
          <p:cNvSpPr/>
          <p:nvPr/>
        </p:nvSpPr>
        <p:spPr>
          <a:xfrm>
            <a:off x="1464168" y="1313267"/>
            <a:ext cx="469907" cy="329914"/>
          </a:xfrm>
          <a:prstGeom prst="ellipse">
            <a:avLst/>
          </a:prstGeom>
          <a:solidFill>
            <a:srgbClr val="AACBD1"/>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400" dirty="0">
              <a:latin typeface="Arial" pitchFamily="34" charset="0"/>
              <a:cs typeface="Arial" pitchFamily="34" charset="0"/>
            </a:endParaRPr>
          </a:p>
        </p:txBody>
      </p:sp>
      <p:pic>
        <p:nvPicPr>
          <p:cNvPr id="44" name="Gráfico 33" descr="Alvo">
            <a:extLst>
              <a:ext uri="{FF2B5EF4-FFF2-40B4-BE49-F238E27FC236}">
                <a16:creationId xmlns:a16="http://schemas.microsoft.com/office/drawing/2014/main" xmlns="" id="{C72C6D56-7E00-4E5E-9038-9007B8A77671}"/>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470810" y="1330910"/>
            <a:ext cx="449374" cy="326002"/>
          </a:xfrm>
          <a:prstGeom prst="rect">
            <a:avLst/>
          </a:prstGeom>
        </p:spPr>
      </p:pic>
      <p:sp>
        <p:nvSpPr>
          <p:cNvPr id="45" name="Oval 5">
            <a:extLst>
              <a:ext uri="{FF2B5EF4-FFF2-40B4-BE49-F238E27FC236}">
                <a16:creationId xmlns:a16="http://schemas.microsoft.com/office/drawing/2014/main" xmlns="" id="{9A13CC9F-A48A-4242-B624-B82BB854F042}"/>
              </a:ext>
              <a:ext uri="{C183D7F6-B498-43B3-948B-1728B52AA6E4}">
                <adec:decorative xmlns:adec="http://schemas.microsoft.com/office/drawing/2017/decorative" xmlns="" val="1"/>
              </a:ext>
            </a:extLst>
          </p:cNvPr>
          <p:cNvSpPr/>
          <p:nvPr/>
        </p:nvSpPr>
        <p:spPr>
          <a:xfrm>
            <a:off x="4804037" y="1310614"/>
            <a:ext cx="469907" cy="329914"/>
          </a:xfrm>
          <a:prstGeom prst="ellipse">
            <a:avLst/>
          </a:prstGeom>
          <a:solidFill>
            <a:srgbClr val="AACBD1"/>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400" dirty="0">
              <a:latin typeface="Arial" pitchFamily="34" charset="0"/>
              <a:cs typeface="Arial" pitchFamily="34" charset="0"/>
            </a:endParaRPr>
          </a:p>
        </p:txBody>
      </p:sp>
      <p:pic>
        <p:nvPicPr>
          <p:cNvPr id="46" name="Gráfico 36" descr="Alvo">
            <a:extLst>
              <a:ext uri="{FF2B5EF4-FFF2-40B4-BE49-F238E27FC236}">
                <a16:creationId xmlns:a16="http://schemas.microsoft.com/office/drawing/2014/main" xmlns="" id="{48E504EF-78CA-4957-8974-D938099D63D7}"/>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810679" y="1328257"/>
            <a:ext cx="449374" cy="326002"/>
          </a:xfrm>
          <a:prstGeom prst="rect">
            <a:avLst/>
          </a:prstGeom>
        </p:spPr>
      </p:pic>
      <p:sp>
        <p:nvSpPr>
          <p:cNvPr id="47" name="Oval 5">
            <a:extLst>
              <a:ext uri="{FF2B5EF4-FFF2-40B4-BE49-F238E27FC236}">
                <a16:creationId xmlns:a16="http://schemas.microsoft.com/office/drawing/2014/main" xmlns="" id="{251FFC5B-A534-4CB4-9C5E-0996A16AA1C2}"/>
              </a:ext>
              <a:ext uri="{C183D7F6-B498-43B3-948B-1728B52AA6E4}">
                <adec:decorative xmlns:adec="http://schemas.microsoft.com/office/drawing/2017/decorative" xmlns="" val="1"/>
              </a:ext>
            </a:extLst>
          </p:cNvPr>
          <p:cNvSpPr/>
          <p:nvPr/>
        </p:nvSpPr>
        <p:spPr>
          <a:xfrm>
            <a:off x="7750105" y="1323314"/>
            <a:ext cx="469907" cy="329914"/>
          </a:xfrm>
          <a:prstGeom prst="ellipse">
            <a:avLst/>
          </a:prstGeom>
          <a:solidFill>
            <a:srgbClr val="AACBD1"/>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400" dirty="0">
              <a:latin typeface="Arial" pitchFamily="34" charset="0"/>
              <a:cs typeface="Arial" pitchFamily="34" charset="0"/>
            </a:endParaRPr>
          </a:p>
        </p:txBody>
      </p:sp>
      <p:pic>
        <p:nvPicPr>
          <p:cNvPr id="48" name="Gráfico 39" descr="Alvo">
            <a:extLst>
              <a:ext uri="{FF2B5EF4-FFF2-40B4-BE49-F238E27FC236}">
                <a16:creationId xmlns:a16="http://schemas.microsoft.com/office/drawing/2014/main" xmlns="" id="{7D2469DB-4AEE-42C1-85CF-1810A8916453}"/>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7756747" y="1340957"/>
            <a:ext cx="449374" cy="326002"/>
          </a:xfrm>
          <a:prstGeom prst="rect">
            <a:avLst/>
          </a:prstGeom>
        </p:spPr>
      </p:pic>
      <p:sp>
        <p:nvSpPr>
          <p:cNvPr id="53" name="CaixaDeTexto 52">
            <a:extLst>
              <a:ext uri="{FF2B5EF4-FFF2-40B4-BE49-F238E27FC236}">
                <a16:creationId xmlns:a16="http://schemas.microsoft.com/office/drawing/2014/main" xmlns="" id="{EB2AF909-3BDC-47EC-B16B-F7C6439802AA}"/>
              </a:ext>
            </a:extLst>
          </p:cNvPr>
          <p:cNvSpPr txBox="1"/>
          <p:nvPr/>
        </p:nvSpPr>
        <p:spPr>
          <a:xfrm>
            <a:off x="7679332" y="2452378"/>
            <a:ext cx="2001696" cy="1015663"/>
          </a:xfrm>
          <a:prstGeom prst="rect">
            <a:avLst/>
          </a:prstGeom>
          <a:solidFill>
            <a:schemeClr val="accent6">
              <a:lumMod val="60000"/>
              <a:lumOff val="40000"/>
            </a:schemeClr>
          </a:solidFill>
        </p:spPr>
        <p:txBody>
          <a:bodyPr wrap="square" rtlCol="0">
            <a:spAutoFit/>
          </a:bodyPr>
          <a:lstStyle/>
          <a:p>
            <a:pPr algn="ctr"/>
            <a:r>
              <a:rPr lang="pt-BR" sz="1000" b="1" dirty="0">
                <a:solidFill>
                  <a:schemeClr val="bg1"/>
                </a:solidFill>
                <a:latin typeface="Arial" panose="020B0604020202020204" pitchFamily="34" charset="0"/>
                <a:cs typeface="Arial" panose="020B0604020202020204" pitchFamily="34" charset="0"/>
              </a:rPr>
              <a:t>INDICADOR 1</a:t>
            </a:r>
          </a:p>
          <a:p>
            <a:pPr algn="ctr"/>
            <a:r>
              <a:rPr lang="pt-BR" sz="1000" dirty="0">
                <a:solidFill>
                  <a:schemeClr val="tx2">
                    <a:lumMod val="50000"/>
                  </a:schemeClr>
                </a:solidFill>
                <a:latin typeface="Arial" panose="020B0604020202020204" pitchFamily="34" charset="0"/>
                <a:cs typeface="Arial" panose="020B0604020202020204" pitchFamily="34" charset="0"/>
              </a:rPr>
              <a:t>Índice de profissionais e estudantes capacitados (%)</a:t>
            </a:r>
            <a:endParaRPr lang="pt-BR" sz="1000" dirty="0">
              <a:solidFill>
                <a:schemeClr val="bg1"/>
              </a:solidFill>
              <a:latin typeface="Arial" panose="020B0604020202020204" pitchFamily="34" charset="0"/>
              <a:cs typeface="Arial" panose="020B0604020202020204" pitchFamily="34" charset="0"/>
            </a:endParaRPr>
          </a:p>
          <a:p>
            <a:pPr algn="just"/>
            <a:r>
              <a:rPr lang="pt-BR" sz="1000" dirty="0">
                <a:solidFill>
                  <a:schemeClr val="bg1"/>
                </a:solidFill>
                <a:latin typeface="Arial" panose="020B0604020202020204" pitchFamily="34" charset="0"/>
                <a:cs typeface="Arial" panose="020B0604020202020204" pitchFamily="34" charset="0"/>
              </a:rPr>
              <a:t>Meta atingida. A meta era de 100, totalizamos  130 participantes.</a:t>
            </a:r>
          </a:p>
        </p:txBody>
      </p:sp>
      <p:sp>
        <p:nvSpPr>
          <p:cNvPr id="54" name="CaixaDeTexto 53">
            <a:extLst>
              <a:ext uri="{FF2B5EF4-FFF2-40B4-BE49-F238E27FC236}">
                <a16:creationId xmlns:a16="http://schemas.microsoft.com/office/drawing/2014/main" xmlns="" id="{EB2AF909-3BDC-47EC-B16B-F7C6439802AA}"/>
              </a:ext>
            </a:extLst>
          </p:cNvPr>
          <p:cNvSpPr txBox="1"/>
          <p:nvPr/>
        </p:nvSpPr>
        <p:spPr>
          <a:xfrm>
            <a:off x="4609561" y="2430607"/>
            <a:ext cx="2001696" cy="1015663"/>
          </a:xfrm>
          <a:prstGeom prst="rect">
            <a:avLst/>
          </a:prstGeom>
          <a:solidFill>
            <a:schemeClr val="accent6">
              <a:lumMod val="60000"/>
              <a:lumOff val="40000"/>
            </a:schemeClr>
          </a:solidFill>
        </p:spPr>
        <p:txBody>
          <a:bodyPr wrap="square" rtlCol="0">
            <a:spAutoFit/>
          </a:bodyPr>
          <a:lstStyle/>
          <a:p>
            <a:pPr algn="ctr"/>
            <a:r>
              <a:rPr lang="pt-BR" sz="1000" b="1" dirty="0">
                <a:solidFill>
                  <a:schemeClr val="bg1"/>
                </a:solidFill>
                <a:latin typeface="Arial" panose="020B0604020202020204" pitchFamily="34" charset="0"/>
                <a:cs typeface="Arial" panose="020B0604020202020204" pitchFamily="34" charset="0"/>
              </a:rPr>
              <a:t>INDICADOR 1</a:t>
            </a:r>
          </a:p>
          <a:p>
            <a:pPr algn="ctr"/>
            <a:r>
              <a:rPr lang="pt-BR" sz="1000" dirty="0">
                <a:solidFill>
                  <a:schemeClr val="tx2">
                    <a:lumMod val="50000"/>
                  </a:schemeClr>
                </a:solidFill>
                <a:latin typeface="Arial" panose="020B0604020202020204" pitchFamily="34" charset="0"/>
                <a:cs typeface="Arial" panose="020B0604020202020204" pitchFamily="34" charset="0"/>
              </a:rPr>
              <a:t>Índice de profissionais e estudantes capacitados (%)</a:t>
            </a:r>
            <a:endParaRPr lang="pt-BR" sz="1000" dirty="0">
              <a:solidFill>
                <a:schemeClr val="bg1"/>
              </a:solidFill>
              <a:latin typeface="Arial" panose="020B0604020202020204" pitchFamily="34" charset="0"/>
              <a:cs typeface="Arial" panose="020B0604020202020204" pitchFamily="34" charset="0"/>
            </a:endParaRPr>
          </a:p>
          <a:p>
            <a:pPr algn="just"/>
            <a:r>
              <a:rPr lang="pt-BR" sz="1000" dirty="0">
                <a:solidFill>
                  <a:schemeClr val="bg1"/>
                </a:solidFill>
                <a:latin typeface="Arial" panose="020B0604020202020204" pitchFamily="34" charset="0"/>
                <a:cs typeface="Arial" panose="020B0604020202020204" pitchFamily="34" charset="0"/>
              </a:rPr>
              <a:t>Meta atingida. A meta era de 100, totalizamos  130 participantes.</a:t>
            </a:r>
          </a:p>
        </p:txBody>
      </p:sp>
      <p:sp>
        <p:nvSpPr>
          <p:cNvPr id="55" name="CaixaDeTexto 54">
            <a:extLst>
              <a:ext uri="{FF2B5EF4-FFF2-40B4-BE49-F238E27FC236}">
                <a16:creationId xmlns:a16="http://schemas.microsoft.com/office/drawing/2014/main" xmlns="" id="{EB2AF909-3BDC-47EC-B16B-F7C6439802AA}"/>
              </a:ext>
            </a:extLst>
          </p:cNvPr>
          <p:cNvSpPr txBox="1"/>
          <p:nvPr/>
        </p:nvSpPr>
        <p:spPr>
          <a:xfrm>
            <a:off x="1394646" y="5514892"/>
            <a:ext cx="2001696" cy="1015663"/>
          </a:xfrm>
          <a:prstGeom prst="rect">
            <a:avLst/>
          </a:prstGeom>
          <a:solidFill>
            <a:schemeClr val="accent6">
              <a:lumMod val="60000"/>
              <a:lumOff val="40000"/>
            </a:schemeClr>
          </a:solidFill>
        </p:spPr>
        <p:txBody>
          <a:bodyPr wrap="square" rtlCol="0">
            <a:spAutoFit/>
          </a:bodyPr>
          <a:lstStyle/>
          <a:p>
            <a:pPr algn="ctr"/>
            <a:r>
              <a:rPr lang="pt-BR" sz="1000" b="1" dirty="0">
                <a:solidFill>
                  <a:schemeClr val="bg1"/>
                </a:solidFill>
                <a:latin typeface="Arial" panose="020B0604020202020204" pitchFamily="34" charset="0"/>
                <a:cs typeface="Arial" panose="020B0604020202020204" pitchFamily="34" charset="0"/>
              </a:rPr>
              <a:t>INDICADOR 1</a:t>
            </a:r>
          </a:p>
          <a:p>
            <a:pPr algn="ctr"/>
            <a:r>
              <a:rPr lang="pt-BR" sz="1000" dirty="0">
                <a:solidFill>
                  <a:schemeClr val="tx2">
                    <a:lumMod val="50000"/>
                  </a:schemeClr>
                </a:solidFill>
                <a:latin typeface="Arial" panose="020B0604020202020204" pitchFamily="34" charset="0"/>
                <a:cs typeface="Arial" panose="020B0604020202020204" pitchFamily="34" charset="0"/>
              </a:rPr>
              <a:t>Índice de profissionais e estudantes capacitados (%)</a:t>
            </a:r>
            <a:endParaRPr lang="pt-BR" sz="1000" dirty="0">
              <a:solidFill>
                <a:schemeClr val="bg1"/>
              </a:solidFill>
              <a:latin typeface="Arial" panose="020B0604020202020204" pitchFamily="34" charset="0"/>
              <a:cs typeface="Arial" panose="020B0604020202020204" pitchFamily="34" charset="0"/>
            </a:endParaRPr>
          </a:p>
          <a:p>
            <a:pPr algn="just"/>
            <a:r>
              <a:rPr lang="pt-BR" sz="1000" dirty="0">
                <a:solidFill>
                  <a:schemeClr val="bg1"/>
                </a:solidFill>
                <a:latin typeface="Arial" panose="020B0604020202020204" pitchFamily="34" charset="0"/>
                <a:cs typeface="Arial" panose="020B0604020202020204" pitchFamily="34" charset="0"/>
              </a:rPr>
              <a:t>Meta atingida. A meta era de 80, totalizamos  155 participantes.</a:t>
            </a:r>
          </a:p>
        </p:txBody>
      </p:sp>
      <p:sp>
        <p:nvSpPr>
          <p:cNvPr id="56" name="CaixaDeTexto 55">
            <a:extLst>
              <a:ext uri="{FF2B5EF4-FFF2-40B4-BE49-F238E27FC236}">
                <a16:creationId xmlns:a16="http://schemas.microsoft.com/office/drawing/2014/main" xmlns="" id="{EB2AF909-3BDC-47EC-B16B-F7C6439802AA}"/>
              </a:ext>
            </a:extLst>
          </p:cNvPr>
          <p:cNvSpPr txBox="1"/>
          <p:nvPr/>
        </p:nvSpPr>
        <p:spPr>
          <a:xfrm>
            <a:off x="4522474" y="5478607"/>
            <a:ext cx="2001696" cy="1015663"/>
          </a:xfrm>
          <a:prstGeom prst="rect">
            <a:avLst/>
          </a:prstGeom>
          <a:solidFill>
            <a:schemeClr val="accent6">
              <a:lumMod val="60000"/>
              <a:lumOff val="40000"/>
            </a:schemeClr>
          </a:solidFill>
        </p:spPr>
        <p:txBody>
          <a:bodyPr wrap="square" rtlCol="0">
            <a:spAutoFit/>
          </a:bodyPr>
          <a:lstStyle/>
          <a:p>
            <a:pPr algn="ctr"/>
            <a:r>
              <a:rPr lang="pt-BR" sz="1000" b="1" dirty="0">
                <a:solidFill>
                  <a:schemeClr val="bg1"/>
                </a:solidFill>
                <a:latin typeface="Arial" panose="020B0604020202020204" pitchFamily="34" charset="0"/>
                <a:cs typeface="Arial" panose="020B0604020202020204" pitchFamily="34" charset="0"/>
              </a:rPr>
              <a:t>INDICADOR 1</a:t>
            </a:r>
          </a:p>
          <a:p>
            <a:pPr algn="ctr"/>
            <a:r>
              <a:rPr lang="pt-BR" sz="1000" dirty="0">
                <a:solidFill>
                  <a:schemeClr val="tx2">
                    <a:lumMod val="50000"/>
                  </a:schemeClr>
                </a:solidFill>
                <a:latin typeface="Arial" panose="020B0604020202020204" pitchFamily="34" charset="0"/>
                <a:cs typeface="Arial" panose="020B0604020202020204" pitchFamily="34" charset="0"/>
              </a:rPr>
              <a:t>Índice de profissionais e estudantes capacitados (%)</a:t>
            </a:r>
            <a:endParaRPr lang="pt-BR" sz="1000" dirty="0">
              <a:solidFill>
                <a:schemeClr val="bg1"/>
              </a:solidFill>
              <a:latin typeface="Arial" panose="020B0604020202020204" pitchFamily="34" charset="0"/>
              <a:cs typeface="Arial" panose="020B0604020202020204" pitchFamily="34" charset="0"/>
            </a:endParaRPr>
          </a:p>
          <a:p>
            <a:pPr algn="just"/>
            <a:r>
              <a:rPr lang="pt-BR" sz="1000" dirty="0">
                <a:solidFill>
                  <a:schemeClr val="bg1"/>
                </a:solidFill>
                <a:latin typeface="Arial" panose="020B0604020202020204" pitchFamily="34" charset="0"/>
                <a:cs typeface="Arial" panose="020B0604020202020204" pitchFamily="34" charset="0"/>
              </a:rPr>
              <a:t>Meta atingida. A meta era de 200, totalizamos  320 participantes.</a:t>
            </a:r>
          </a:p>
        </p:txBody>
      </p:sp>
      <p:sp>
        <p:nvSpPr>
          <p:cNvPr id="57" name="CaixaDeTexto 56">
            <a:extLst>
              <a:ext uri="{FF2B5EF4-FFF2-40B4-BE49-F238E27FC236}">
                <a16:creationId xmlns:a16="http://schemas.microsoft.com/office/drawing/2014/main" xmlns="" id="{EB2AF909-3BDC-47EC-B16B-F7C6439802AA}"/>
              </a:ext>
            </a:extLst>
          </p:cNvPr>
          <p:cNvSpPr txBox="1"/>
          <p:nvPr/>
        </p:nvSpPr>
        <p:spPr>
          <a:xfrm>
            <a:off x="7621274" y="5471350"/>
            <a:ext cx="2001696" cy="1015663"/>
          </a:xfrm>
          <a:prstGeom prst="rect">
            <a:avLst/>
          </a:prstGeom>
          <a:solidFill>
            <a:srgbClr val="FF0000"/>
          </a:solidFill>
        </p:spPr>
        <p:txBody>
          <a:bodyPr wrap="square" rtlCol="0">
            <a:spAutoFit/>
          </a:bodyPr>
          <a:lstStyle/>
          <a:p>
            <a:pPr algn="ctr"/>
            <a:r>
              <a:rPr lang="pt-BR" sz="1000" b="1" dirty="0">
                <a:solidFill>
                  <a:schemeClr val="bg1"/>
                </a:solidFill>
                <a:latin typeface="Arial" panose="020B0604020202020204" pitchFamily="34" charset="0"/>
                <a:cs typeface="Arial" panose="020B0604020202020204" pitchFamily="34" charset="0"/>
              </a:rPr>
              <a:t>INDICADOR 1</a:t>
            </a:r>
          </a:p>
          <a:p>
            <a:pPr algn="ctr"/>
            <a:r>
              <a:rPr lang="pt-BR" sz="1000" dirty="0">
                <a:solidFill>
                  <a:schemeClr val="tx2">
                    <a:lumMod val="50000"/>
                  </a:schemeClr>
                </a:solidFill>
                <a:latin typeface="Arial" panose="020B0604020202020204" pitchFamily="34" charset="0"/>
                <a:cs typeface="Arial" panose="020B0604020202020204" pitchFamily="34" charset="0"/>
              </a:rPr>
              <a:t>Índice de profissionais e estudantes capacitados (%)</a:t>
            </a:r>
            <a:endParaRPr lang="pt-BR" sz="1000" dirty="0">
              <a:solidFill>
                <a:schemeClr val="bg1"/>
              </a:solidFill>
              <a:latin typeface="Arial" panose="020B0604020202020204" pitchFamily="34" charset="0"/>
              <a:cs typeface="Arial" panose="020B0604020202020204" pitchFamily="34" charset="0"/>
            </a:endParaRPr>
          </a:p>
          <a:p>
            <a:pPr algn="just"/>
            <a:r>
              <a:rPr lang="pt-BR" sz="1000" dirty="0">
                <a:solidFill>
                  <a:schemeClr val="bg1"/>
                </a:solidFill>
                <a:latin typeface="Arial" panose="020B0604020202020204" pitchFamily="34" charset="0"/>
                <a:cs typeface="Arial" panose="020B0604020202020204" pitchFamily="34" charset="0"/>
              </a:rPr>
              <a:t>Meta não realizada A meta era de 80, totalizamos  42 participantes.</a:t>
            </a:r>
          </a:p>
        </p:txBody>
      </p:sp>
      <p:sp>
        <p:nvSpPr>
          <p:cNvPr id="58" name="CaixaDeTexto 57">
            <a:extLst>
              <a:ext uri="{FF2B5EF4-FFF2-40B4-BE49-F238E27FC236}">
                <a16:creationId xmlns:a16="http://schemas.microsoft.com/office/drawing/2014/main" xmlns="" id="{EB2AF909-3BDC-47EC-B16B-F7C6439802AA}"/>
              </a:ext>
            </a:extLst>
          </p:cNvPr>
          <p:cNvSpPr txBox="1"/>
          <p:nvPr/>
        </p:nvSpPr>
        <p:spPr>
          <a:xfrm>
            <a:off x="1394645" y="2437864"/>
            <a:ext cx="2001696" cy="1015663"/>
          </a:xfrm>
          <a:prstGeom prst="rect">
            <a:avLst/>
          </a:prstGeom>
          <a:solidFill>
            <a:schemeClr val="accent6">
              <a:lumMod val="60000"/>
              <a:lumOff val="40000"/>
            </a:schemeClr>
          </a:solidFill>
        </p:spPr>
        <p:txBody>
          <a:bodyPr wrap="square" rtlCol="0">
            <a:spAutoFit/>
          </a:bodyPr>
          <a:lstStyle/>
          <a:p>
            <a:pPr algn="ctr"/>
            <a:r>
              <a:rPr lang="pt-BR" sz="1000" b="1" dirty="0">
                <a:solidFill>
                  <a:schemeClr val="bg1"/>
                </a:solidFill>
                <a:latin typeface="Arial" panose="020B0604020202020204" pitchFamily="34" charset="0"/>
                <a:cs typeface="Arial" panose="020B0604020202020204" pitchFamily="34" charset="0"/>
              </a:rPr>
              <a:t>INDICADOR 1</a:t>
            </a:r>
          </a:p>
          <a:p>
            <a:pPr algn="ctr"/>
            <a:r>
              <a:rPr lang="pt-BR" sz="1000" dirty="0">
                <a:solidFill>
                  <a:schemeClr val="tx2">
                    <a:lumMod val="50000"/>
                  </a:schemeClr>
                </a:solidFill>
                <a:latin typeface="Arial" panose="020B0604020202020204" pitchFamily="34" charset="0"/>
                <a:cs typeface="Arial" panose="020B0604020202020204" pitchFamily="34" charset="0"/>
              </a:rPr>
              <a:t>Índice de profissionais e estudantes capacitados (%)</a:t>
            </a:r>
            <a:endParaRPr lang="pt-BR" sz="1000" dirty="0">
              <a:solidFill>
                <a:schemeClr val="bg1"/>
              </a:solidFill>
              <a:latin typeface="Arial" panose="020B0604020202020204" pitchFamily="34" charset="0"/>
              <a:cs typeface="Arial" panose="020B0604020202020204" pitchFamily="34" charset="0"/>
            </a:endParaRPr>
          </a:p>
          <a:p>
            <a:pPr algn="just"/>
            <a:r>
              <a:rPr lang="pt-BR" sz="1000" dirty="0">
                <a:solidFill>
                  <a:schemeClr val="bg1"/>
                </a:solidFill>
                <a:latin typeface="Arial" panose="020B0604020202020204" pitchFamily="34" charset="0"/>
                <a:cs typeface="Arial" panose="020B0604020202020204" pitchFamily="34" charset="0"/>
              </a:rPr>
              <a:t>Meta atingida. A meta era de 16, totalizamos  28 participantes.</a:t>
            </a:r>
          </a:p>
        </p:txBody>
      </p:sp>
      <p:sp>
        <p:nvSpPr>
          <p:cNvPr id="28"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386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31" name="Espaço Reservado para Número de Slide 30"/>
          <p:cNvSpPr>
            <a:spLocks noGrp="1"/>
          </p:cNvSpPr>
          <p:nvPr>
            <p:ph type="sldNum" sz="quarter" idx="12"/>
          </p:nvPr>
        </p:nvSpPr>
        <p:spPr/>
        <p:txBody>
          <a:bodyPr/>
          <a:lstStyle/>
          <a:p>
            <a:pPr rtl="0"/>
            <a:fld id="{5A4A7955-6230-48B4-BD8B-A7C460F75945}" type="slidenum">
              <a:rPr lang="pt-BR" noProof="0" smtClean="0"/>
              <a:pPr rtl="0"/>
              <a:t>51</a:t>
            </a:fld>
            <a:endParaRPr lang="pt-BR" noProof="0"/>
          </a:p>
        </p:txBody>
      </p:sp>
    </p:spTree>
    <p:extLst>
      <p:ext uri="{BB962C8B-B14F-4D97-AF65-F5344CB8AC3E}">
        <p14:creationId xmlns:p14="http://schemas.microsoft.com/office/powerpoint/2010/main" xmlns="" val="22130619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638628" y="1277257"/>
            <a:ext cx="4891315" cy="1600438"/>
          </a:xfrm>
          <a:prstGeom prst="rect">
            <a:avLst/>
          </a:prstGeom>
          <a:noFill/>
        </p:spPr>
        <p:txBody>
          <a:bodyPr wrap="square" rtlCol="0">
            <a:spAutoFit/>
          </a:bodyPr>
          <a:lstStyle/>
          <a:p>
            <a:pPr algn="just"/>
            <a:r>
              <a:rPr lang="pt-BR" sz="1400" b="1" dirty="0">
                <a:solidFill>
                  <a:schemeClr val="accent5">
                    <a:lumMod val="75000"/>
                  </a:schemeClr>
                </a:solidFill>
                <a:latin typeface="Arial" pitchFamily="34" charset="0"/>
                <a:cs typeface="Arial" pitchFamily="34" charset="0"/>
              </a:rPr>
              <a:t>EVENTO DIA DO ARQUITETO: </a:t>
            </a:r>
          </a:p>
          <a:p>
            <a:pPr algn="just"/>
            <a:endParaRPr lang="pt-BR" sz="1200" b="1" dirty="0">
              <a:latin typeface="Arial" pitchFamily="34" charset="0"/>
              <a:cs typeface="Arial" pitchFamily="34" charset="0"/>
            </a:endParaRPr>
          </a:p>
          <a:p>
            <a:pPr algn="just"/>
            <a:r>
              <a:rPr lang="pt-BR" sz="1200" dirty="0">
                <a:latin typeface="Arial" pitchFamily="34" charset="0"/>
                <a:cs typeface="Arial" pitchFamily="34" charset="0"/>
              </a:rPr>
              <a:t>Evento comemorativo do dia do Arquiteto, para cerca de 100 pessoas. O evento serve como plataforma para prestação de contas do CAU/AL para os profissionais, meio </a:t>
            </a:r>
            <a:r>
              <a:rPr lang="pt-BR" sz="1200" dirty="0" err="1">
                <a:latin typeface="Arial" pitchFamily="34" charset="0"/>
                <a:cs typeface="Arial" pitchFamily="34" charset="0"/>
              </a:rPr>
              <a:t>jornalistico</a:t>
            </a:r>
            <a:r>
              <a:rPr lang="pt-BR" sz="1200" dirty="0">
                <a:latin typeface="Arial" pitchFamily="34" charset="0"/>
                <a:cs typeface="Arial" pitchFamily="34" charset="0"/>
              </a:rPr>
              <a:t> e sociedade em geral. Na oportunidade, também é realizada palestras técnicas e publicidade em </a:t>
            </a:r>
            <a:r>
              <a:rPr lang="pt-BR" sz="1200" dirty="0" err="1">
                <a:latin typeface="Arial" pitchFamily="34" charset="0"/>
                <a:cs typeface="Arial" pitchFamily="34" charset="0"/>
              </a:rPr>
              <a:t>Outbus</a:t>
            </a:r>
            <a:r>
              <a:rPr lang="pt-BR" sz="1200" dirty="0">
                <a:latin typeface="Arial" pitchFamily="34" charset="0"/>
                <a:cs typeface="Arial" pitchFamily="34" charset="0"/>
              </a:rPr>
              <a:t> e Outdoor da campanha do dia do Arquiteto.</a:t>
            </a:r>
          </a:p>
          <a:p>
            <a:pPr algn="just"/>
            <a:r>
              <a:rPr lang="pt-BR" sz="1200" b="1" dirty="0">
                <a:latin typeface="Arial" pitchFamily="34" charset="0"/>
                <a:cs typeface="Arial" pitchFamily="34" charset="0"/>
              </a:rPr>
              <a:t>  </a:t>
            </a:r>
            <a:endParaRPr lang="pt-BR" sz="1200" dirty="0">
              <a:latin typeface="Arial" pitchFamily="34" charset="0"/>
              <a:cs typeface="Arial" pitchFamily="34" charset="0"/>
            </a:endParaRPr>
          </a:p>
        </p:txBody>
      </p:sp>
      <p:sp>
        <p:nvSpPr>
          <p:cNvPr id="10" name="Título 4">
            <a:extLst>
              <a:ext uri="{FF2B5EF4-FFF2-40B4-BE49-F238E27FC236}">
                <a16:creationId xmlns:a16="http://schemas.microsoft.com/office/drawing/2014/main" xmlns="" id="{16372197-24F4-4A72-8A24-3C3986A14DAE}"/>
              </a:ext>
            </a:extLst>
          </p:cNvPr>
          <p:cNvSpPr>
            <a:spLocks noGrp="1"/>
          </p:cNvSpPr>
          <p:nvPr>
            <p:ph type="title"/>
          </p:nvPr>
        </p:nvSpPr>
        <p:spPr>
          <a:xfrm>
            <a:off x="538289" y="38923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Resultados</a:t>
            </a:r>
          </a:p>
        </p:txBody>
      </p:sp>
      <p:pic>
        <p:nvPicPr>
          <p:cNvPr id="107522" name="Picture 2" descr="https://www.caual.gov.br/wp-content/uploads/2019/12/cau-ok.jpg"/>
          <p:cNvPicPr>
            <a:picLocks noChangeAspect="1" noChangeArrowheads="1"/>
          </p:cNvPicPr>
          <p:nvPr/>
        </p:nvPicPr>
        <p:blipFill>
          <a:blip r:embed="rId3" cstate="print"/>
          <a:srcRect/>
          <a:stretch>
            <a:fillRect/>
          </a:stretch>
        </p:blipFill>
        <p:spPr bwMode="auto">
          <a:xfrm>
            <a:off x="5820219" y="1513344"/>
            <a:ext cx="2496457" cy="2496458"/>
          </a:xfrm>
          <a:prstGeom prst="rect">
            <a:avLst/>
          </a:prstGeom>
          <a:noFill/>
        </p:spPr>
      </p:pic>
      <p:pic>
        <p:nvPicPr>
          <p:cNvPr id="107524" name="Picture 4"/>
          <p:cNvPicPr>
            <a:picLocks noChangeAspect="1" noChangeArrowheads="1"/>
          </p:cNvPicPr>
          <p:nvPr/>
        </p:nvPicPr>
        <p:blipFill>
          <a:blip r:embed="rId4" cstate="print"/>
          <a:srcRect l="19160" t="17411" r="41736" b="13343"/>
          <a:stretch>
            <a:fillRect/>
          </a:stretch>
        </p:blipFill>
        <p:spPr bwMode="auto">
          <a:xfrm>
            <a:off x="3889832" y="4071259"/>
            <a:ext cx="2554514" cy="2554513"/>
          </a:xfrm>
          <a:prstGeom prst="rect">
            <a:avLst/>
          </a:prstGeom>
          <a:noFill/>
          <a:ln w="9525">
            <a:noFill/>
            <a:miter lim="800000"/>
            <a:headEnd/>
            <a:tailEnd/>
          </a:ln>
        </p:spPr>
      </p:pic>
      <p:pic>
        <p:nvPicPr>
          <p:cNvPr id="107526" name="Picture 6"/>
          <p:cNvPicPr>
            <a:picLocks noChangeAspect="1" noChangeArrowheads="1"/>
          </p:cNvPicPr>
          <p:nvPr/>
        </p:nvPicPr>
        <p:blipFill>
          <a:blip r:embed="rId5" cstate="print"/>
          <a:srcRect l="19720" t="21627" r="42296" b="14683"/>
          <a:stretch>
            <a:fillRect/>
          </a:stretch>
        </p:blipFill>
        <p:spPr bwMode="auto">
          <a:xfrm>
            <a:off x="769255" y="2786742"/>
            <a:ext cx="2989944" cy="2831186"/>
          </a:xfrm>
          <a:prstGeom prst="rect">
            <a:avLst/>
          </a:prstGeom>
          <a:noFill/>
          <a:ln w="9525">
            <a:noFill/>
            <a:miter lim="800000"/>
            <a:headEnd/>
            <a:tailEnd/>
          </a:ln>
        </p:spPr>
      </p:pic>
      <p:pic>
        <p:nvPicPr>
          <p:cNvPr id="107527" name="Picture 7"/>
          <p:cNvPicPr>
            <a:picLocks noChangeAspect="1" noChangeArrowheads="1"/>
          </p:cNvPicPr>
          <p:nvPr/>
        </p:nvPicPr>
        <p:blipFill>
          <a:blip r:embed="rId6" cstate="print"/>
          <a:srcRect l="21064" t="21032" r="43754" b="21428"/>
          <a:stretch>
            <a:fillRect/>
          </a:stretch>
        </p:blipFill>
        <p:spPr bwMode="auto">
          <a:xfrm>
            <a:off x="6894286" y="4180114"/>
            <a:ext cx="2608767" cy="2409371"/>
          </a:xfrm>
          <a:prstGeom prst="rect">
            <a:avLst/>
          </a:prstGeom>
          <a:noFill/>
          <a:ln w="9525">
            <a:noFill/>
            <a:miter lim="800000"/>
            <a:headEnd/>
            <a:tailEnd/>
          </a:ln>
        </p:spPr>
      </p:pic>
      <p:sp>
        <p:nvSpPr>
          <p:cNvPr id="12" name="objeto 7" descr="Retângulo bege">
            <a:extLst>
              <a:ext uri="{FF2B5EF4-FFF2-40B4-BE49-F238E27FC236}">
                <a16:creationId xmlns:a16="http://schemas.microsoft.com/office/drawing/2014/main" xmlns="" id="{1185C7A9-8E52-408E-B19E-E5A1EB33971B}"/>
              </a:ext>
            </a:extLst>
          </p:cNvPr>
          <p:cNvSpPr/>
          <p:nvPr/>
        </p:nvSpPr>
        <p:spPr bwMode="white">
          <a:xfrm flipV="1">
            <a:off x="596266" y="991679"/>
            <a:ext cx="8732166" cy="15263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3" name="Espaço Reservado para Número de Slide 12"/>
          <p:cNvSpPr>
            <a:spLocks noGrp="1"/>
          </p:cNvSpPr>
          <p:nvPr>
            <p:ph type="sldNum" sz="quarter" idx="12"/>
          </p:nvPr>
        </p:nvSpPr>
        <p:spPr/>
        <p:txBody>
          <a:bodyPr/>
          <a:lstStyle/>
          <a:p>
            <a:pPr rtl="0"/>
            <a:fld id="{5A4A7955-6230-48B4-BD8B-A7C460F75945}" type="slidenum">
              <a:rPr lang="pt-BR" noProof="0" smtClean="0"/>
              <a:pPr rtl="0"/>
              <a:t>52</a:t>
            </a:fld>
            <a:endParaRPr lang="pt-BR" noProof="0"/>
          </a:p>
        </p:txBody>
      </p:sp>
    </p:spTree>
    <p:extLst>
      <p:ext uri="{BB962C8B-B14F-4D97-AF65-F5344CB8AC3E}">
        <p14:creationId xmlns:p14="http://schemas.microsoft.com/office/powerpoint/2010/main" xmlns="" val="9388998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638628" y="1277257"/>
            <a:ext cx="4891315" cy="5447645"/>
          </a:xfrm>
          <a:prstGeom prst="rect">
            <a:avLst/>
          </a:prstGeom>
          <a:noFill/>
        </p:spPr>
        <p:txBody>
          <a:bodyPr wrap="square" rtlCol="0">
            <a:spAutoFit/>
          </a:bodyPr>
          <a:lstStyle/>
          <a:p>
            <a:pPr algn="just"/>
            <a:r>
              <a:rPr lang="pt-BR" sz="1400" b="1" dirty="0">
                <a:solidFill>
                  <a:schemeClr val="accent5">
                    <a:lumMod val="75000"/>
                  </a:schemeClr>
                </a:solidFill>
                <a:latin typeface="Arial" pitchFamily="34" charset="0"/>
                <a:cs typeface="Arial" pitchFamily="34" charset="0"/>
              </a:rPr>
              <a:t>PRÊMIO TFG: </a:t>
            </a:r>
          </a:p>
          <a:p>
            <a:pPr algn="just"/>
            <a:endParaRPr lang="pt-BR" sz="1200" b="1" dirty="0">
              <a:latin typeface="Arial" pitchFamily="34" charset="0"/>
              <a:cs typeface="Arial" pitchFamily="34" charset="0"/>
            </a:endParaRPr>
          </a:p>
          <a:p>
            <a:pPr algn="just"/>
            <a:r>
              <a:rPr lang="pt-BR" sz="1200" dirty="0">
                <a:latin typeface="Arial" pitchFamily="34" charset="0"/>
                <a:cs typeface="Arial" pitchFamily="34" charset="0"/>
              </a:rPr>
              <a:t>	</a:t>
            </a:r>
            <a:r>
              <a:rPr lang="pt-BR" sz="1400" b="1" dirty="0">
                <a:solidFill>
                  <a:schemeClr val="accent5">
                    <a:lumMod val="75000"/>
                  </a:schemeClr>
                </a:solidFill>
                <a:latin typeface="Arial" pitchFamily="34" charset="0"/>
                <a:cs typeface="Arial" pitchFamily="34" charset="0"/>
              </a:rPr>
              <a:t>A 5ª edição do Prêmio Zélia Maia Nobre</a:t>
            </a:r>
            <a:r>
              <a:rPr lang="pt-BR" sz="1200" dirty="0">
                <a:latin typeface="Arial" pitchFamily="34" charset="0"/>
                <a:cs typeface="Arial" pitchFamily="34" charset="0"/>
              </a:rPr>
              <a:t> contou com 28 trabalhos inscritos de estudantes do Curso de Graduação em Arquitetura e Urbanismo no Estado de Alagoas de instituições públicas e privadas, com trabalhos de conclusão apresentados e aprovados no período de 02 de outubro de 2018 a 01 de outubro de 2019, cujo escopo seja projeto arquitetônico, urbanístico ou paisagístico. </a:t>
            </a:r>
          </a:p>
          <a:p>
            <a:pPr algn="just"/>
            <a:r>
              <a:rPr lang="pt-BR" sz="1200" dirty="0">
                <a:latin typeface="Arial" pitchFamily="34" charset="0"/>
                <a:cs typeface="Arial" pitchFamily="34" charset="0"/>
              </a:rPr>
              <a:t>	</a:t>
            </a:r>
          </a:p>
          <a:p>
            <a:pPr algn="just"/>
            <a:r>
              <a:rPr lang="pt-BR" sz="1200" dirty="0">
                <a:latin typeface="Arial" pitchFamily="34" charset="0"/>
                <a:cs typeface="Arial" pitchFamily="34" charset="0"/>
              </a:rPr>
              <a:t>	A premiação para o ano de 2019 totaliza R$ 12 mil, pagos em dinheiro, sendo R$ 5 mil para o primeiro colocado, R$ 4 mil para o segundo lugar e uma quantia de R$ 3 mil para o trabalho que ficar com o terceiro lugar. </a:t>
            </a:r>
          </a:p>
          <a:p>
            <a:pPr algn="just"/>
            <a:endParaRPr lang="pt-BR" sz="1200" dirty="0">
              <a:latin typeface="Arial" pitchFamily="34" charset="0"/>
              <a:cs typeface="Arial" pitchFamily="34" charset="0"/>
            </a:endParaRPr>
          </a:p>
          <a:p>
            <a:pPr algn="just"/>
            <a:r>
              <a:rPr lang="pt-BR" sz="1200" dirty="0">
                <a:latin typeface="Arial" pitchFamily="34" charset="0"/>
                <a:cs typeface="Arial" pitchFamily="34" charset="0"/>
              </a:rPr>
              <a:t>	Este ano, o Prêmio conta ainda com o apoio do </a:t>
            </a:r>
            <a:r>
              <a:rPr lang="pt-BR" sz="1400" b="1" dirty="0">
                <a:solidFill>
                  <a:schemeClr val="accent5">
                    <a:lumMod val="75000"/>
                  </a:schemeClr>
                </a:solidFill>
                <a:latin typeface="Arial" pitchFamily="34" charset="0"/>
                <a:cs typeface="Arial" pitchFamily="34" charset="0"/>
              </a:rPr>
              <a:t>Programa das Nações Unidas para Assentamentos Urbanos (</a:t>
            </a:r>
            <a:r>
              <a:rPr lang="pt-BR" sz="1400" b="1" dirty="0" err="1">
                <a:solidFill>
                  <a:schemeClr val="accent5">
                    <a:lumMod val="75000"/>
                  </a:schemeClr>
                </a:solidFill>
                <a:latin typeface="Arial" pitchFamily="34" charset="0"/>
                <a:cs typeface="Arial" pitchFamily="34" charset="0"/>
              </a:rPr>
              <a:t>ONU-Habitat</a:t>
            </a:r>
            <a:r>
              <a:rPr lang="pt-BR" sz="1400" b="1" dirty="0">
                <a:solidFill>
                  <a:schemeClr val="accent5">
                    <a:lumMod val="75000"/>
                  </a:schemeClr>
                </a:solidFill>
                <a:latin typeface="Arial" pitchFamily="34" charset="0"/>
                <a:cs typeface="Arial" pitchFamily="34" charset="0"/>
              </a:rPr>
              <a:t>) – agência da ONU ponto focal para a urbanização sustentável e os assentamentos humanos</a:t>
            </a:r>
            <a:r>
              <a:rPr lang="pt-BR" sz="1200" dirty="0">
                <a:latin typeface="Arial" pitchFamily="34" charset="0"/>
                <a:cs typeface="Arial" pitchFamily="34" charset="0"/>
              </a:rPr>
              <a:t>. O apoio visa incentivar os estudantes a pensarem a arquitetura e o urbanismo em prol do desenvolvimento urbano social, econômico e ambientalmente sustentável, e com isso, elaborar projetos que estejam relacionados às diretrizes dos Objetivos de Desenvolvimento Sustentável (ODS) da Agenda 2030 para o Desenvolvimento Sustentável (A/RES/70/1) – em especial do ODS 11 “Tornar as cidades e os assentamentos humanos inclusivos, seguros, </a:t>
            </a:r>
            <a:r>
              <a:rPr lang="pt-BR" sz="1200" dirty="0" err="1">
                <a:latin typeface="Arial" pitchFamily="34" charset="0"/>
                <a:cs typeface="Arial" pitchFamily="34" charset="0"/>
              </a:rPr>
              <a:t>resilientes</a:t>
            </a:r>
            <a:r>
              <a:rPr lang="pt-BR" sz="1200" dirty="0">
                <a:latin typeface="Arial" pitchFamily="34" charset="0"/>
                <a:cs typeface="Arial" pitchFamily="34" charset="0"/>
              </a:rPr>
              <a:t> e sustentáveis” – e também da Nova Agenda Urbana (NAU) (A/RES/71/256*). </a:t>
            </a:r>
          </a:p>
        </p:txBody>
      </p:sp>
      <p:sp>
        <p:nvSpPr>
          <p:cNvPr id="10" name="Título 4">
            <a:extLst>
              <a:ext uri="{FF2B5EF4-FFF2-40B4-BE49-F238E27FC236}">
                <a16:creationId xmlns:a16="http://schemas.microsoft.com/office/drawing/2014/main" xmlns="" id="{16372197-24F4-4A72-8A24-3C3986A14DAE}"/>
              </a:ext>
            </a:extLst>
          </p:cNvPr>
          <p:cNvSpPr>
            <a:spLocks noGrp="1"/>
          </p:cNvSpPr>
          <p:nvPr>
            <p:ph type="title"/>
          </p:nvPr>
        </p:nvSpPr>
        <p:spPr>
          <a:xfrm>
            <a:off x="538289" y="38923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Resultados</a:t>
            </a:r>
          </a:p>
        </p:txBody>
      </p:sp>
      <p:pic>
        <p:nvPicPr>
          <p:cNvPr id="2050" name="Picture 2"/>
          <p:cNvPicPr>
            <a:picLocks noChangeAspect="1" noChangeArrowheads="1"/>
          </p:cNvPicPr>
          <p:nvPr/>
        </p:nvPicPr>
        <p:blipFill>
          <a:blip r:embed="rId3" cstate="print"/>
          <a:srcRect l="24426" t="19196" r="49244" b="10169"/>
          <a:stretch>
            <a:fillRect/>
          </a:stretch>
        </p:blipFill>
        <p:spPr bwMode="auto">
          <a:xfrm>
            <a:off x="5654599" y="3209471"/>
            <a:ext cx="1842659" cy="3292929"/>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14118" t="33730" r="39944" b="40079"/>
          <a:stretch>
            <a:fillRect/>
          </a:stretch>
        </p:blipFill>
        <p:spPr bwMode="auto">
          <a:xfrm>
            <a:off x="5631543" y="1785257"/>
            <a:ext cx="4049486" cy="1303736"/>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l="25921" t="20287" r="45612" b="14139"/>
          <a:stretch>
            <a:fillRect/>
          </a:stretch>
        </p:blipFill>
        <p:spPr bwMode="auto">
          <a:xfrm>
            <a:off x="7547430" y="3200400"/>
            <a:ext cx="2138754" cy="3314699"/>
          </a:xfrm>
          <a:prstGeom prst="rect">
            <a:avLst/>
          </a:prstGeom>
          <a:noFill/>
          <a:ln w="9525">
            <a:noFill/>
            <a:miter lim="800000"/>
            <a:headEnd/>
            <a:tailEnd/>
          </a:ln>
        </p:spPr>
      </p:pic>
      <p:sp>
        <p:nvSpPr>
          <p:cNvPr id="12"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386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3" name="Espaço Reservado para Número de Slide 12"/>
          <p:cNvSpPr>
            <a:spLocks noGrp="1"/>
          </p:cNvSpPr>
          <p:nvPr>
            <p:ph type="sldNum" sz="quarter" idx="12"/>
          </p:nvPr>
        </p:nvSpPr>
        <p:spPr/>
        <p:txBody>
          <a:bodyPr/>
          <a:lstStyle/>
          <a:p>
            <a:pPr rtl="0"/>
            <a:fld id="{5A4A7955-6230-48B4-BD8B-A7C460F75945}" type="slidenum">
              <a:rPr lang="pt-BR" noProof="0" smtClean="0"/>
              <a:pPr rtl="0"/>
              <a:t>53</a:t>
            </a:fld>
            <a:endParaRPr lang="pt-BR" noProof="0"/>
          </a:p>
        </p:txBody>
      </p:sp>
    </p:spTree>
    <p:extLst>
      <p:ext uri="{BB962C8B-B14F-4D97-AF65-F5344CB8AC3E}">
        <p14:creationId xmlns:p14="http://schemas.microsoft.com/office/powerpoint/2010/main" xmlns="" val="9388998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638628" y="1277257"/>
            <a:ext cx="8621486" cy="1785104"/>
          </a:xfrm>
          <a:prstGeom prst="rect">
            <a:avLst/>
          </a:prstGeom>
          <a:noFill/>
        </p:spPr>
        <p:txBody>
          <a:bodyPr wrap="square" rtlCol="0">
            <a:spAutoFit/>
          </a:bodyPr>
          <a:lstStyle/>
          <a:p>
            <a:pPr algn="just"/>
            <a:r>
              <a:rPr lang="pt-BR" sz="1400" b="1" dirty="0" err="1">
                <a:solidFill>
                  <a:schemeClr val="accent5">
                    <a:lumMod val="75000"/>
                  </a:schemeClr>
                </a:solidFill>
                <a:latin typeface="Arial" pitchFamily="34" charset="0"/>
                <a:cs typeface="Arial" pitchFamily="34" charset="0"/>
              </a:rPr>
              <a:t>CAUniversitário</a:t>
            </a:r>
            <a:r>
              <a:rPr lang="pt-BR" sz="1400" b="1" dirty="0">
                <a:solidFill>
                  <a:schemeClr val="accent5">
                    <a:lumMod val="75000"/>
                  </a:schemeClr>
                </a:solidFill>
                <a:latin typeface="Arial" pitchFamily="34" charset="0"/>
                <a:cs typeface="Arial" pitchFamily="34" charset="0"/>
              </a:rPr>
              <a:t>:</a:t>
            </a:r>
          </a:p>
          <a:p>
            <a:pPr algn="just"/>
            <a:endParaRPr lang="pt-BR" sz="1200" b="1" dirty="0">
              <a:latin typeface="Arial" pitchFamily="34" charset="0"/>
              <a:cs typeface="Arial" pitchFamily="34" charset="0"/>
            </a:endParaRPr>
          </a:p>
          <a:p>
            <a:pPr algn="just"/>
            <a:r>
              <a:rPr lang="pt-BR" sz="1200" dirty="0"/>
              <a:t>O CAU/AL realizou 05 </a:t>
            </a:r>
            <a:r>
              <a:rPr lang="pt-BR" sz="1200" dirty="0" err="1"/>
              <a:t>ediiões</a:t>
            </a:r>
            <a:r>
              <a:rPr lang="pt-BR" sz="1200" dirty="0"/>
              <a:t> do </a:t>
            </a:r>
            <a:r>
              <a:rPr lang="pt-BR" sz="1200" dirty="0" err="1"/>
              <a:t>CAUniversitário</a:t>
            </a:r>
            <a:r>
              <a:rPr lang="pt-BR" sz="1200" dirty="0"/>
              <a:t>. O projeto que visa esclarecer dúvidas dos estudantes de arquitetura e urbanismo quanto à profissão, cobrança de honorários e Prêmio Zélia Maia Nobre. A meta foi visitar todos os cursos de arquitetura e urbanismo das instituições de ensino superior, tanto da capital como do interior do estado apresentando aos futuros profissionais quais são os caminhos que eles podem seguir ao se formar.  Assuntos de interesse como diretrizes da profissão, ética e, ainda, oferecer a oportunidade dos futuros arquitetos aprenderem a fazer cálculos de custos básicos referentes a cobrança de honorário em projetos foram abordados</a:t>
            </a:r>
          </a:p>
          <a:p>
            <a:pPr algn="just"/>
            <a:r>
              <a:rPr lang="pt-BR" sz="1200" dirty="0">
                <a:latin typeface="Arial" pitchFamily="34" charset="0"/>
                <a:cs typeface="Arial" pitchFamily="34" charset="0"/>
              </a:rPr>
              <a:t>.</a:t>
            </a:r>
          </a:p>
          <a:p>
            <a:pPr algn="just"/>
            <a:r>
              <a:rPr lang="pt-BR" sz="1200" b="1" dirty="0">
                <a:latin typeface="Arial" pitchFamily="34" charset="0"/>
                <a:cs typeface="Arial" pitchFamily="34" charset="0"/>
              </a:rPr>
              <a:t>  </a:t>
            </a:r>
            <a:endParaRPr lang="pt-BR" sz="1200" dirty="0">
              <a:latin typeface="Arial" pitchFamily="34" charset="0"/>
              <a:cs typeface="Arial" pitchFamily="34" charset="0"/>
            </a:endParaRPr>
          </a:p>
        </p:txBody>
      </p:sp>
      <p:sp>
        <p:nvSpPr>
          <p:cNvPr id="10" name="Título 4">
            <a:extLst>
              <a:ext uri="{FF2B5EF4-FFF2-40B4-BE49-F238E27FC236}">
                <a16:creationId xmlns:a16="http://schemas.microsoft.com/office/drawing/2014/main" xmlns="" id="{16372197-24F4-4A72-8A24-3C3986A14DAE}"/>
              </a:ext>
            </a:extLst>
          </p:cNvPr>
          <p:cNvSpPr>
            <a:spLocks noGrp="1"/>
          </p:cNvSpPr>
          <p:nvPr>
            <p:ph type="title"/>
          </p:nvPr>
        </p:nvSpPr>
        <p:spPr>
          <a:xfrm>
            <a:off x="538289" y="38923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Resultados</a:t>
            </a:r>
          </a:p>
        </p:txBody>
      </p:sp>
      <p:sp>
        <p:nvSpPr>
          <p:cNvPr id="12" name="CaixaDeTexto 11"/>
          <p:cNvSpPr txBox="1"/>
          <p:nvPr/>
        </p:nvSpPr>
        <p:spPr>
          <a:xfrm>
            <a:off x="732971" y="2939143"/>
            <a:ext cx="6544129" cy="1600438"/>
          </a:xfrm>
          <a:prstGeom prst="rect">
            <a:avLst/>
          </a:prstGeom>
          <a:noFill/>
        </p:spPr>
        <p:txBody>
          <a:bodyPr wrap="square" rtlCol="0">
            <a:spAutoFit/>
          </a:bodyPr>
          <a:lstStyle/>
          <a:p>
            <a:pPr algn="just"/>
            <a:r>
              <a:rPr lang="pt-BR" sz="1400" b="1" dirty="0">
                <a:solidFill>
                  <a:schemeClr val="accent5">
                    <a:lumMod val="75000"/>
                  </a:schemeClr>
                </a:solidFill>
                <a:latin typeface="Arial" pitchFamily="34" charset="0"/>
                <a:cs typeface="Arial" pitchFamily="34" charset="0"/>
              </a:rPr>
              <a:t>TABELA DE HONORÁRIOS:</a:t>
            </a:r>
          </a:p>
          <a:p>
            <a:pPr algn="just"/>
            <a:endParaRPr lang="pt-BR" sz="1200" b="1" dirty="0">
              <a:latin typeface="Arial" pitchFamily="34" charset="0"/>
              <a:cs typeface="Arial" pitchFamily="34" charset="0"/>
            </a:endParaRPr>
          </a:p>
          <a:p>
            <a:pPr algn="just"/>
            <a:r>
              <a:rPr lang="pt-BR" sz="1200" dirty="0"/>
              <a:t>O CAU/AL realizou 10 edições do </a:t>
            </a:r>
            <a:r>
              <a:rPr lang="pt-BR" sz="1200" dirty="0" err="1"/>
              <a:t>mini-curso</a:t>
            </a:r>
            <a:r>
              <a:rPr lang="pt-BR" sz="1200" dirty="0"/>
              <a:t>. O curso ajuda a preparar os novos profissionais para a entrada no mercado e baliza os preços para os mais veteranos, já que desmistifica as fases dos projetos, desde o estudo preliminar até o executivo e serve para esclarecer quais custos diretos, indiretos e impostos que incidem na prestação de serviços da atividade do arquiteto e urbanista. </a:t>
            </a:r>
          </a:p>
          <a:p>
            <a:pPr algn="just"/>
            <a:endParaRPr lang="pt-BR" sz="1200" dirty="0">
              <a:latin typeface="Arial" pitchFamily="34" charset="0"/>
              <a:cs typeface="Arial" pitchFamily="34" charset="0"/>
            </a:endParaRPr>
          </a:p>
          <a:p>
            <a:pPr algn="just"/>
            <a:r>
              <a:rPr lang="pt-BR" sz="1200" b="1" dirty="0">
                <a:latin typeface="Arial" pitchFamily="34" charset="0"/>
                <a:cs typeface="Arial" pitchFamily="34" charset="0"/>
              </a:rPr>
              <a:t>  </a:t>
            </a:r>
            <a:endParaRPr lang="pt-BR" sz="1200" dirty="0">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l="22451" t="25868" r="58137" b="30382"/>
          <a:stretch>
            <a:fillRect/>
          </a:stretch>
        </p:blipFill>
        <p:spPr bwMode="auto">
          <a:xfrm>
            <a:off x="7429501" y="3312391"/>
            <a:ext cx="2476500" cy="3151909"/>
          </a:xfrm>
          <a:prstGeom prst="rect">
            <a:avLst/>
          </a:prstGeom>
          <a:noFill/>
          <a:ln w="9525">
            <a:noFill/>
            <a:miter lim="800000"/>
            <a:headEnd/>
            <a:tailEnd/>
          </a:ln>
        </p:spPr>
      </p:pic>
      <p:pic>
        <p:nvPicPr>
          <p:cNvPr id="13" name="Picture 2" descr="C:\Users\Fiscal\Desktop\Apresentação PR\Tira dúvidas.jpeg"/>
          <p:cNvPicPr>
            <a:picLocks noChangeAspect="1" noChangeArrowheads="1"/>
          </p:cNvPicPr>
          <p:nvPr/>
        </p:nvPicPr>
        <p:blipFill>
          <a:blip r:embed="rId4" cstate="print"/>
          <a:srcRect b="15748"/>
          <a:stretch>
            <a:fillRect/>
          </a:stretch>
        </p:blipFill>
        <p:spPr bwMode="auto">
          <a:xfrm>
            <a:off x="4312238" y="4612498"/>
            <a:ext cx="2910478" cy="1839102"/>
          </a:xfrm>
          <a:prstGeom prst="rect">
            <a:avLst/>
          </a:prstGeom>
          <a:noFill/>
        </p:spPr>
      </p:pic>
      <p:sp>
        <p:nvSpPr>
          <p:cNvPr id="9"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259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4" name="Espaço Reservado para Número de Slide 13"/>
          <p:cNvSpPr>
            <a:spLocks noGrp="1"/>
          </p:cNvSpPr>
          <p:nvPr>
            <p:ph type="sldNum" sz="quarter" idx="12"/>
          </p:nvPr>
        </p:nvSpPr>
        <p:spPr/>
        <p:txBody>
          <a:bodyPr/>
          <a:lstStyle/>
          <a:p>
            <a:pPr rtl="0"/>
            <a:fld id="{5A4A7955-6230-48B4-BD8B-A7C460F75945}" type="slidenum">
              <a:rPr lang="pt-BR" noProof="0" smtClean="0"/>
              <a:pPr rtl="0"/>
              <a:t>54</a:t>
            </a:fld>
            <a:endParaRPr lang="pt-BR" noProof="0"/>
          </a:p>
        </p:txBody>
      </p:sp>
    </p:spTree>
    <p:extLst>
      <p:ext uri="{BB962C8B-B14F-4D97-AF65-F5344CB8AC3E}">
        <p14:creationId xmlns:p14="http://schemas.microsoft.com/office/powerpoint/2010/main" xmlns="" val="9388998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77568" y="361674"/>
            <a:ext cx="9328432"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Desafios e perspectivas</a:t>
            </a:r>
          </a:p>
        </p:txBody>
      </p:sp>
      <p:sp>
        <p:nvSpPr>
          <p:cNvPr id="8" name="Espaço Reservado para Texto 3">
            <a:extLst>
              <a:ext uri="{FF2B5EF4-FFF2-40B4-BE49-F238E27FC236}">
                <a16:creationId xmlns:a16="http://schemas.microsoft.com/office/drawing/2014/main" xmlns="" id="{76F2F1BE-B7EB-47A0-BFCA-7D1DB1429BE1}"/>
              </a:ext>
            </a:extLst>
          </p:cNvPr>
          <p:cNvSpPr txBox="1">
            <a:spLocks/>
          </p:cNvSpPr>
          <p:nvPr/>
        </p:nvSpPr>
        <p:spPr>
          <a:xfrm>
            <a:off x="643144" y="1294410"/>
            <a:ext cx="8685287" cy="4979390"/>
          </a:xfrm>
          <a:prstGeom prst="rect">
            <a:avLst/>
          </a:prstGeom>
          <a:noFill/>
        </p:spPr>
        <p:txBody>
          <a:bodyPr numCol="2"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defRPr/>
            </a:pPr>
            <a:r>
              <a:rPr lang="pt-BR" sz="1400" dirty="0">
                <a:latin typeface="Arial" pitchFamily="34" charset="0"/>
                <a:cs typeface="Arial" pitchFamily="34" charset="0"/>
              </a:rPr>
              <a:t>	Com a evolução rápida da informação e tecnologias, se manter atualizado é um desafio. Pensando nisso,m o CAU mantém juntamente com parceiros, uma série de cursos práticos voltados para a formação continuada dos arquitetos e urbanistas. </a:t>
            </a:r>
          </a:p>
          <a:p>
            <a:pPr marL="0" indent="0" algn="just">
              <a:lnSpc>
                <a:spcPct val="150000"/>
              </a:lnSpc>
              <a:buNone/>
              <a:defRPr/>
            </a:pPr>
            <a:r>
              <a:rPr lang="pt-BR" sz="1400" dirty="0">
                <a:latin typeface="Arial" pitchFamily="34" charset="0"/>
                <a:cs typeface="Arial" pitchFamily="34" charset="0"/>
              </a:rPr>
              <a:t>	Na prática, o planejamento busca o engajamento dos profissionais nos cursos de aprimoramento, que lhes permitam estar continuamente bem informados e atualizados sobre as necessidades de atender as legislações vigentes, avanços tecnológicos e mercado</a:t>
            </a:r>
            <a:r>
              <a:rPr lang="pt-BR" sz="1400" dirty="0"/>
              <a:t>.</a:t>
            </a:r>
          </a:p>
          <a:p>
            <a:pPr marL="0" indent="0" algn="just">
              <a:lnSpc>
                <a:spcPct val="100000"/>
              </a:lnSpc>
              <a:buNone/>
              <a:defRPr/>
            </a:pPr>
            <a:endParaRPr lang="pt-BR" sz="1400" dirty="0">
              <a:solidFill>
                <a:prstClr val="black"/>
              </a:solidFill>
              <a:latin typeface="Arial" panose="020B0604020202020204" pitchFamily="34" charset="0"/>
              <a:cs typeface="Arial" panose="020B0604020202020204" pitchFamily="34" charset="0"/>
            </a:endParaRPr>
          </a:p>
        </p:txBody>
      </p:sp>
      <p:sp>
        <p:nvSpPr>
          <p:cNvPr id="6"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386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pic>
        <p:nvPicPr>
          <p:cNvPr id="9" name="Picture 6" descr="I:\N O V A  D I S T R I B U I Ç Ã O\L O G O S\Fotolia\Fotolia_3384017_XS.jpg"/>
          <p:cNvPicPr>
            <a:picLocks noChangeAspect="1" noChangeArrowheads="1"/>
          </p:cNvPicPr>
          <p:nvPr/>
        </p:nvPicPr>
        <p:blipFill>
          <a:blip r:embed="rId3" cstate="print"/>
          <a:srcRect/>
          <a:stretch>
            <a:fillRect/>
          </a:stretch>
        </p:blipFill>
        <p:spPr bwMode="auto">
          <a:xfrm>
            <a:off x="5174306" y="1202282"/>
            <a:ext cx="4198294" cy="4198294"/>
          </a:xfrm>
          <a:prstGeom prst="rect">
            <a:avLst/>
          </a:prstGeom>
          <a:noFill/>
        </p:spPr>
      </p:pic>
      <p:sp>
        <p:nvSpPr>
          <p:cNvPr id="11" name="Espaço Reservado para Número de Slide 10"/>
          <p:cNvSpPr>
            <a:spLocks noGrp="1"/>
          </p:cNvSpPr>
          <p:nvPr>
            <p:ph type="sldNum" sz="quarter" idx="12"/>
          </p:nvPr>
        </p:nvSpPr>
        <p:spPr/>
        <p:txBody>
          <a:bodyPr/>
          <a:lstStyle/>
          <a:p>
            <a:pPr rtl="0"/>
            <a:fld id="{5A4A7955-6230-48B4-BD8B-A7C460F75945}" type="slidenum">
              <a:rPr lang="pt-BR" noProof="0" smtClean="0"/>
              <a:pPr rtl="0"/>
              <a:t>55</a:t>
            </a:fld>
            <a:endParaRPr lang="pt-BR" noProof="0"/>
          </a:p>
        </p:txBody>
      </p:sp>
    </p:spTree>
    <p:extLst>
      <p:ext uri="{BB962C8B-B14F-4D97-AF65-F5344CB8AC3E}">
        <p14:creationId xmlns:p14="http://schemas.microsoft.com/office/powerpoint/2010/main" xmlns="" val="39133725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42">
            <a:extLst>
              <a:ext uri="{FF2B5EF4-FFF2-40B4-BE49-F238E27FC236}">
                <a16:creationId xmlns:a16="http://schemas.microsoft.com/office/drawing/2014/main" xmlns="" id="{91550221-8258-42F2-8C5D-7698C3085D53}"/>
              </a:ext>
              <a:ext uri="{C183D7F6-B498-43B3-948B-1728B52AA6E4}">
                <adec:decorative xmlns:adec="http://schemas.microsoft.com/office/drawing/2017/decorative" xmlns="" val="1"/>
              </a:ext>
            </a:extLst>
          </p:cNvPr>
          <p:cNvGrpSpPr/>
          <p:nvPr/>
        </p:nvGrpSpPr>
        <p:grpSpPr>
          <a:xfrm>
            <a:off x="179805" y="1473922"/>
            <a:ext cx="2966820" cy="1923542"/>
            <a:chOff x="304800" y="1577182"/>
            <a:chExt cx="3419021" cy="2214588"/>
          </a:xfrm>
          <a:effectLst>
            <a:outerShdw blurRad="50800" dist="38100" dir="5400000" algn="t" rotWithShape="0">
              <a:prstClr val="black">
                <a:alpha val="20000"/>
              </a:prstClr>
            </a:outerShdw>
          </a:effectLst>
        </p:grpSpPr>
        <p:sp>
          <p:nvSpPr>
            <p:cNvPr id="5" name="Retângulo 4">
              <a:extLst>
                <a:ext uri="{FF2B5EF4-FFF2-40B4-BE49-F238E27FC236}">
                  <a16:creationId xmlns:a16="http://schemas.microsoft.com/office/drawing/2014/main" xmlns="" id="{CDADA208-E23E-4B7A-8B30-503644571020}"/>
                </a:ext>
              </a:extLst>
            </p:cNvPr>
            <p:cNvSpPr/>
            <p:nvPr/>
          </p:nvSpPr>
          <p:spPr>
            <a:xfrm>
              <a:off x="304800" y="1577182"/>
              <a:ext cx="3419021" cy="1795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400" b="1" dirty="0">
                  <a:solidFill>
                    <a:schemeClr val="bg1"/>
                  </a:solidFill>
                  <a:latin typeface="Arial" panose="020B0604020202020204" pitchFamily="34" charset="0"/>
                  <a:cs typeface="Arial" panose="020B0604020202020204" pitchFamily="34" charset="0"/>
                </a:rPr>
                <a:t>R$ 37.761,80</a:t>
              </a:r>
            </a:p>
          </p:txBody>
        </p:sp>
        <p:sp>
          <p:nvSpPr>
            <p:cNvPr id="7" name="Retângulo 6">
              <a:extLst>
                <a:ext uri="{FF2B5EF4-FFF2-40B4-BE49-F238E27FC236}">
                  <a16:creationId xmlns:a16="http://schemas.microsoft.com/office/drawing/2014/main" xmlns="" id="{35AF9DE5-C8D3-43F1-8647-AA7713F1FCEF}"/>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chemeClr val="accent1">
                      <a:lumMod val="75000"/>
                    </a:schemeClr>
                  </a:solidFill>
                  <a:latin typeface="Arial" panose="020B0604020202020204" pitchFamily="34" charset="0"/>
                  <a:cs typeface="Arial" panose="020B0604020202020204" pitchFamily="34" charset="0"/>
                </a:rPr>
                <a:t>INVESTIMENTO REALIZADO</a:t>
              </a:r>
            </a:p>
          </p:txBody>
        </p:sp>
      </p:grpSp>
      <p:sp>
        <p:nvSpPr>
          <p:cNvPr id="6" name="Oval 5">
            <a:extLst>
              <a:ext uri="{FF2B5EF4-FFF2-40B4-BE49-F238E27FC236}">
                <a16:creationId xmlns:a16="http://schemas.microsoft.com/office/drawing/2014/main" xmlns="" id="{97C50A8E-3918-4827-975A-99A3EAB66BFA}"/>
              </a:ext>
              <a:ext uri="{C183D7F6-B498-43B3-948B-1728B52AA6E4}">
                <adec:decorative xmlns:adec="http://schemas.microsoft.com/office/drawing/2017/decorative" xmlns="" val="1"/>
              </a:ext>
            </a:extLst>
          </p:cNvPr>
          <p:cNvSpPr/>
          <p:nvPr/>
        </p:nvSpPr>
        <p:spPr>
          <a:xfrm>
            <a:off x="1412139" y="1248771"/>
            <a:ext cx="578196" cy="559566"/>
          </a:xfrm>
          <a:prstGeom prst="ellipse">
            <a:avLst/>
          </a:prstGeom>
          <a:solidFill>
            <a:schemeClr val="accent1">
              <a:lumMod val="60000"/>
              <a:lumOff val="40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grpSp>
        <p:nvGrpSpPr>
          <p:cNvPr id="3" name="Grupo 44">
            <a:extLst>
              <a:ext uri="{FF2B5EF4-FFF2-40B4-BE49-F238E27FC236}">
                <a16:creationId xmlns:a16="http://schemas.microsoft.com/office/drawing/2014/main" xmlns="" id="{82DC834D-A801-489D-B18E-A3C9646F4D2E}"/>
              </a:ext>
              <a:ext uri="{C183D7F6-B498-43B3-948B-1728B52AA6E4}">
                <adec:decorative xmlns:adec="http://schemas.microsoft.com/office/drawing/2017/decorative" xmlns="" val="1"/>
              </a:ext>
            </a:extLst>
          </p:cNvPr>
          <p:cNvGrpSpPr/>
          <p:nvPr/>
        </p:nvGrpSpPr>
        <p:grpSpPr>
          <a:xfrm>
            <a:off x="3345634" y="1488397"/>
            <a:ext cx="3204594" cy="1929562"/>
            <a:chOff x="304800" y="1577182"/>
            <a:chExt cx="3419021" cy="2214588"/>
          </a:xfrm>
          <a:effectLst>
            <a:outerShdw blurRad="50800" dist="38100" dir="5400000" algn="t" rotWithShape="0">
              <a:prstClr val="black">
                <a:alpha val="20000"/>
              </a:prstClr>
            </a:outerShdw>
          </a:effectLst>
        </p:grpSpPr>
        <p:sp>
          <p:nvSpPr>
            <p:cNvPr id="46" name="Retângulo 45">
              <a:extLst>
                <a:ext uri="{FF2B5EF4-FFF2-40B4-BE49-F238E27FC236}">
                  <a16:creationId xmlns:a16="http://schemas.microsoft.com/office/drawing/2014/main" xmlns="" id="{0A0A31DB-DD27-4F64-AB8C-EC7887B70CFD}"/>
                </a:ext>
              </a:extLst>
            </p:cNvPr>
            <p:cNvSpPr/>
            <p:nvPr/>
          </p:nvSpPr>
          <p:spPr>
            <a:xfrm>
              <a:off x="304800" y="1577182"/>
              <a:ext cx="3419021" cy="17954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200" b="1" dirty="0">
                  <a:latin typeface="+mj-lt"/>
                </a:rPr>
                <a:t>3,8 %</a:t>
              </a:r>
            </a:p>
          </p:txBody>
        </p:sp>
        <p:sp>
          <p:nvSpPr>
            <p:cNvPr id="47" name="Retângulo 46">
              <a:extLst>
                <a:ext uri="{FF2B5EF4-FFF2-40B4-BE49-F238E27FC236}">
                  <a16:creationId xmlns:a16="http://schemas.microsoft.com/office/drawing/2014/main" xmlns="" id="{AC6A4160-8BE0-4F42-8528-A692DB7BDCCE}"/>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chemeClr val="tx2">
                      <a:lumMod val="50000"/>
                    </a:schemeClr>
                  </a:solidFill>
                  <a:latin typeface="Arial" panose="020B0604020202020204" pitchFamily="34" charset="0"/>
                  <a:cs typeface="Arial" panose="020B0604020202020204" pitchFamily="34" charset="0"/>
                </a:rPr>
                <a:t>LIMITE ALCANÇADO</a:t>
              </a:r>
            </a:p>
          </p:txBody>
        </p:sp>
      </p:grpSp>
      <p:sp>
        <p:nvSpPr>
          <p:cNvPr id="48" name="Oval 47">
            <a:extLst>
              <a:ext uri="{FF2B5EF4-FFF2-40B4-BE49-F238E27FC236}">
                <a16:creationId xmlns:a16="http://schemas.microsoft.com/office/drawing/2014/main" xmlns="" id="{151F8D54-5195-4686-B421-E1F7E4D42652}"/>
              </a:ext>
              <a:ext uri="{C183D7F6-B498-43B3-948B-1728B52AA6E4}">
                <adec:decorative xmlns:adec="http://schemas.microsoft.com/office/drawing/2017/decorative" xmlns="" val="1"/>
              </a:ext>
            </a:extLst>
          </p:cNvPr>
          <p:cNvSpPr/>
          <p:nvPr/>
        </p:nvSpPr>
        <p:spPr>
          <a:xfrm>
            <a:off x="4447759" y="1189095"/>
            <a:ext cx="616007" cy="572638"/>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44" name="Retângulo 43">
            <a:extLst>
              <a:ext uri="{FF2B5EF4-FFF2-40B4-BE49-F238E27FC236}">
                <a16:creationId xmlns:a16="http://schemas.microsoft.com/office/drawing/2014/main" xmlns="" id="{0168AE60-C71A-4B80-811C-CAC02ADD32C2}"/>
              </a:ext>
            </a:extLst>
          </p:cNvPr>
          <p:cNvSpPr/>
          <p:nvPr/>
        </p:nvSpPr>
        <p:spPr>
          <a:xfrm>
            <a:off x="3667247" y="2680215"/>
            <a:ext cx="2642579" cy="314967"/>
          </a:xfrm>
          <a:prstGeom prst="rect">
            <a:avLst/>
          </a:prstGeom>
        </p:spPr>
        <p:txBody>
          <a:bodyPr wrap="square" rtlCol="0">
            <a:spAutoFit/>
          </a:bodyPr>
          <a:lstStyle/>
          <a:p>
            <a:pPr marL="174625" indent="-174625">
              <a:spcBef>
                <a:spcPts val="600"/>
              </a:spcBef>
            </a:pPr>
            <a:r>
              <a:rPr lang="pt-BR" sz="1400" dirty="0">
                <a:solidFill>
                  <a:schemeClr val="bg1"/>
                </a:solidFill>
              </a:rPr>
              <a:t>3 % da Receita Líquida</a:t>
            </a:r>
          </a:p>
        </p:txBody>
      </p:sp>
      <p:pic>
        <p:nvPicPr>
          <p:cNvPr id="50" name="Gráfico 49" descr="Dólar">
            <a:extLst>
              <a:ext uri="{FF2B5EF4-FFF2-40B4-BE49-F238E27FC236}">
                <a16:creationId xmlns:a16="http://schemas.microsoft.com/office/drawing/2014/main" xmlns="" id="{B45FA135-8167-4C82-B006-9F8C02C3E1B7}"/>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457782" y="1270693"/>
            <a:ext cx="486910" cy="486910"/>
          </a:xfrm>
          <a:prstGeom prst="rect">
            <a:avLst/>
          </a:prstGeom>
        </p:spPr>
      </p:pic>
      <p:sp>
        <p:nvSpPr>
          <p:cNvPr id="195" name="Retângulo 194">
            <a:extLst>
              <a:ext uri="{FF2B5EF4-FFF2-40B4-BE49-F238E27FC236}">
                <a16:creationId xmlns:a16="http://schemas.microsoft.com/office/drawing/2014/main" xmlns="" id="{4F5EC200-CE6C-4375-9A4E-8538E8752769}"/>
              </a:ext>
            </a:extLst>
          </p:cNvPr>
          <p:cNvSpPr/>
          <p:nvPr/>
        </p:nvSpPr>
        <p:spPr>
          <a:xfrm>
            <a:off x="801229" y="2753008"/>
            <a:ext cx="2446505" cy="298285"/>
          </a:xfrm>
          <a:prstGeom prst="rect">
            <a:avLst/>
          </a:prstGeom>
        </p:spPr>
        <p:txBody>
          <a:bodyPr wrap="square" rtlCol="0">
            <a:spAutoFit/>
          </a:bodyPr>
          <a:lstStyle/>
          <a:p>
            <a:pPr>
              <a:spcBef>
                <a:spcPts val="600"/>
              </a:spcBef>
            </a:pPr>
            <a:r>
              <a:rPr lang="pt-BR" sz="1300" dirty="0">
                <a:solidFill>
                  <a:schemeClr val="bg1"/>
                </a:solidFill>
                <a:latin typeface="Arial" panose="020B0604020202020204" pitchFamily="34" charset="0"/>
                <a:cs typeface="Arial" panose="020B0604020202020204" pitchFamily="34" charset="0"/>
              </a:rPr>
              <a:t>94,4 % do previsto</a:t>
            </a:r>
          </a:p>
        </p:txBody>
      </p:sp>
      <p:pic>
        <p:nvPicPr>
          <p:cNvPr id="52" name="Gráfico 51" descr="Alvo">
            <a:extLst>
              <a:ext uri="{FF2B5EF4-FFF2-40B4-BE49-F238E27FC236}">
                <a16:creationId xmlns:a16="http://schemas.microsoft.com/office/drawing/2014/main" xmlns="" id="{9F4D7BC5-9EF7-49B5-99A1-7582FA81A64C}"/>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4479296" y="1197210"/>
            <a:ext cx="552932" cy="552932"/>
          </a:xfrm>
          <a:prstGeom prst="rect">
            <a:avLst/>
          </a:prstGeom>
        </p:spPr>
      </p:pic>
      <p:sp>
        <p:nvSpPr>
          <p:cNvPr id="49" name="Título 4">
            <a:extLst>
              <a:ext uri="{FF2B5EF4-FFF2-40B4-BE49-F238E27FC236}">
                <a16:creationId xmlns:a16="http://schemas.microsoft.com/office/drawing/2014/main" xmlns="" id="{16372197-24F4-4A72-8A24-3C3986A14DAE}"/>
              </a:ext>
            </a:extLst>
          </p:cNvPr>
          <p:cNvSpPr>
            <a:spLocks noGrp="1"/>
          </p:cNvSpPr>
          <p:nvPr>
            <p:ph type="title"/>
          </p:nvPr>
        </p:nvSpPr>
        <p:spPr>
          <a:xfrm>
            <a:off x="577568" y="361673"/>
            <a:ext cx="9328432" cy="782638"/>
          </a:xfrm>
        </p:spPr>
        <p:txBody>
          <a:bodyPr rtlCol="0">
            <a:normAutofit/>
          </a:bodyPr>
          <a:lstStyle/>
          <a:p>
            <a:pPr lvl="0">
              <a:defRPr/>
            </a:pPr>
            <a:r>
              <a:rPr lang="pt-BR" sz="3200" b="1" dirty="0">
                <a:solidFill>
                  <a:schemeClr val="tx2">
                    <a:lumMod val="50000"/>
                  </a:schemeClr>
                </a:solidFill>
                <a:latin typeface="Arial" panose="020B0604020202020204" pitchFamily="34" charset="0"/>
                <a:cs typeface="Arial" panose="020B0604020202020204" pitchFamily="34" charset="0"/>
              </a:rPr>
              <a:t>Comunicação</a:t>
            </a:r>
          </a:p>
        </p:txBody>
      </p:sp>
      <p:sp>
        <p:nvSpPr>
          <p:cNvPr id="56" name="CaixaDeTexto 55"/>
          <p:cNvSpPr txBox="1"/>
          <p:nvPr/>
        </p:nvSpPr>
        <p:spPr>
          <a:xfrm>
            <a:off x="174168" y="4579240"/>
            <a:ext cx="3251200" cy="1169551"/>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número de inserções positivas do CAU na mídia ___________________________x100</a:t>
            </a:r>
          </a:p>
          <a:p>
            <a:endParaRPr lang="pt-BR" sz="1400" dirty="0">
              <a:latin typeface="Arial" panose="020B0604020202020204" pitchFamily="34" charset="0"/>
              <a:cs typeface="Arial" panose="020B0604020202020204" pitchFamily="34" charset="0"/>
            </a:endParaRPr>
          </a:p>
          <a:p>
            <a:r>
              <a:rPr lang="pt-BR" sz="1400" dirty="0">
                <a:latin typeface="Arial" panose="020B0604020202020204" pitchFamily="34" charset="0"/>
                <a:cs typeface="Arial" panose="020B0604020202020204" pitchFamily="34" charset="0"/>
              </a:rPr>
              <a:t>total de inserções do CAU na mídia</a:t>
            </a:r>
            <a:endParaRPr lang="pt-BR" sz="1400" dirty="0"/>
          </a:p>
        </p:txBody>
      </p:sp>
      <p:sp>
        <p:nvSpPr>
          <p:cNvPr id="59" name="Retângulo 58">
            <a:extLst>
              <a:ext uri="{FF2B5EF4-FFF2-40B4-BE49-F238E27FC236}">
                <a16:creationId xmlns:a16="http://schemas.microsoft.com/office/drawing/2014/main" xmlns="" id="{9CFFF09D-96F9-453A-AC93-BC01E504D3BB}"/>
              </a:ext>
            </a:extLst>
          </p:cNvPr>
          <p:cNvSpPr/>
          <p:nvPr/>
        </p:nvSpPr>
        <p:spPr>
          <a:xfrm>
            <a:off x="216093" y="3817253"/>
            <a:ext cx="2966820" cy="78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2">
                    <a:lumMod val="50000"/>
                  </a:schemeClr>
                </a:solidFill>
                <a:latin typeface="Arial" panose="020B0604020202020204" pitchFamily="34" charset="0"/>
                <a:cs typeface="Arial" panose="020B0604020202020204" pitchFamily="34" charset="0"/>
              </a:rPr>
              <a:t>INDICADOR  1</a:t>
            </a:r>
            <a:br>
              <a:rPr lang="pt-BR" b="1" dirty="0">
                <a:solidFill>
                  <a:schemeClr val="tx2">
                    <a:lumMod val="50000"/>
                  </a:schemeClr>
                </a:solidFill>
                <a:latin typeface="Arial" panose="020B0604020202020204" pitchFamily="34" charset="0"/>
                <a:cs typeface="Arial" panose="020B0604020202020204" pitchFamily="34" charset="0"/>
              </a:rPr>
            </a:br>
            <a:r>
              <a:rPr lang="pt-BR" sz="1400" b="1" dirty="0">
                <a:solidFill>
                  <a:schemeClr val="tx2">
                    <a:lumMod val="50000"/>
                  </a:schemeClr>
                </a:solidFill>
                <a:latin typeface="Arial" panose="020B0604020202020204" pitchFamily="34" charset="0"/>
                <a:cs typeface="Arial" panose="020B0604020202020204" pitchFamily="34" charset="0"/>
              </a:rPr>
              <a:t> Índice de inserções positivas na mídia (%)</a:t>
            </a:r>
          </a:p>
        </p:txBody>
      </p:sp>
      <p:sp>
        <p:nvSpPr>
          <p:cNvPr id="60" name="Retângulo 59"/>
          <p:cNvSpPr/>
          <p:nvPr/>
        </p:nvSpPr>
        <p:spPr>
          <a:xfrm>
            <a:off x="203197" y="3860797"/>
            <a:ext cx="3149600" cy="20029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a:extLst>
              <a:ext uri="{FF2B5EF4-FFF2-40B4-BE49-F238E27FC236}">
                <a16:creationId xmlns:a16="http://schemas.microsoft.com/office/drawing/2014/main" xmlns="" id="{BF061177-3A0B-4D94-95FF-46770B8B2E9B}"/>
              </a:ext>
            </a:extLst>
          </p:cNvPr>
          <p:cNvSpPr/>
          <p:nvPr/>
        </p:nvSpPr>
        <p:spPr>
          <a:xfrm>
            <a:off x="6637595" y="1506144"/>
            <a:ext cx="3021894" cy="8314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2000" b="1" dirty="0">
                <a:latin typeface="Arial" panose="020B0604020202020204" pitchFamily="34" charset="0"/>
                <a:cs typeface="Arial" panose="020B0604020202020204" pitchFamily="34" charset="0"/>
              </a:rPr>
              <a:t>PRINCIPAIS PROJETOS</a:t>
            </a:r>
          </a:p>
        </p:txBody>
      </p:sp>
      <p:sp>
        <p:nvSpPr>
          <p:cNvPr id="31" name="Retângulo 30">
            <a:extLst>
              <a:ext uri="{FF2B5EF4-FFF2-40B4-BE49-F238E27FC236}">
                <a16:creationId xmlns:a16="http://schemas.microsoft.com/office/drawing/2014/main" xmlns="" id="{C14F284B-6377-4804-9C82-CA1083F54D5A}"/>
              </a:ext>
            </a:extLst>
          </p:cNvPr>
          <p:cNvSpPr/>
          <p:nvPr/>
        </p:nvSpPr>
        <p:spPr>
          <a:xfrm>
            <a:off x="6637595" y="2561695"/>
            <a:ext cx="3021894" cy="3619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pt-BR" sz="2100" b="1" dirty="0">
                <a:solidFill>
                  <a:schemeClr val="bg1"/>
                </a:solidFill>
                <a:latin typeface="Arial" panose="020B0604020202020204" pitchFamily="34" charset="0"/>
                <a:cs typeface="Arial" panose="020B0604020202020204" pitchFamily="34" charset="0"/>
              </a:rPr>
              <a:t>Projetos </a:t>
            </a:r>
          </a:p>
        </p:txBody>
      </p:sp>
      <p:sp>
        <p:nvSpPr>
          <p:cNvPr id="32" name="Retângulo 31">
            <a:extLst>
              <a:ext uri="{FF2B5EF4-FFF2-40B4-BE49-F238E27FC236}">
                <a16:creationId xmlns:a16="http://schemas.microsoft.com/office/drawing/2014/main" xmlns="" id="{C4B4557E-2EE3-41E0-8A59-E60F50BDB6EC}"/>
              </a:ext>
            </a:extLst>
          </p:cNvPr>
          <p:cNvSpPr/>
          <p:nvPr/>
        </p:nvSpPr>
        <p:spPr>
          <a:xfrm>
            <a:off x="9146707" y="3243011"/>
            <a:ext cx="808190" cy="292416"/>
          </a:xfrm>
          <a:prstGeom prst="rect">
            <a:avLst/>
          </a:prstGeom>
        </p:spPr>
        <p:txBody>
          <a:bodyPr wrap="none" rtlCol="0" anchor="ctr">
            <a:normAutofit fontScale="92500" lnSpcReduction="20000"/>
          </a:bodyPr>
          <a:lstStyle/>
          <a:p>
            <a:pPr algn="r">
              <a:spcBef>
                <a:spcPts val="600"/>
              </a:spcBef>
            </a:pPr>
            <a:r>
              <a:rPr lang="pt-BR" sz="1600" dirty="0">
                <a:solidFill>
                  <a:schemeClr val="bg1"/>
                </a:solidFill>
              </a:rPr>
              <a:t>RNON</a:t>
            </a:r>
          </a:p>
        </p:txBody>
      </p:sp>
      <p:sp>
        <p:nvSpPr>
          <p:cNvPr id="33" name="Forma Livre 154" descr="Isto é o logotipo do Facebook.">
            <a:extLst>
              <a:ext uri="{FF2B5EF4-FFF2-40B4-BE49-F238E27FC236}">
                <a16:creationId xmlns:a16="http://schemas.microsoft.com/office/drawing/2014/main" xmlns="" id="{BA54671E-ACFD-4428-B4B7-A37E5BA61CB3}"/>
              </a:ext>
            </a:extLst>
          </p:cNvPr>
          <p:cNvSpPr>
            <a:spLocks/>
          </p:cNvSpPr>
          <p:nvPr/>
        </p:nvSpPr>
        <p:spPr bwMode="auto">
          <a:xfrm>
            <a:off x="6978709" y="3989085"/>
            <a:ext cx="122285" cy="223548"/>
          </a:xfrm>
          <a:custGeom>
            <a:avLst/>
            <a:gdLst>
              <a:gd name="T0" fmla="*/ 49 w 49"/>
              <a:gd name="T1" fmla="*/ 28 h 92"/>
              <a:gd name="T2" fmla="*/ 32 w 49"/>
              <a:gd name="T3" fmla="*/ 28 h 92"/>
              <a:gd name="T4" fmla="*/ 32 w 49"/>
              <a:gd name="T5" fmla="*/ 20 h 92"/>
              <a:gd name="T6" fmla="*/ 36 w 49"/>
              <a:gd name="T7" fmla="*/ 16 h 92"/>
              <a:gd name="T8" fmla="*/ 48 w 49"/>
              <a:gd name="T9" fmla="*/ 16 h 92"/>
              <a:gd name="T10" fmla="*/ 48 w 49"/>
              <a:gd name="T11" fmla="*/ 0 h 92"/>
              <a:gd name="T12" fmla="*/ 31 w 49"/>
              <a:gd name="T13" fmla="*/ 0 h 92"/>
              <a:gd name="T14" fmla="*/ 12 w 49"/>
              <a:gd name="T15" fmla="*/ 19 h 92"/>
              <a:gd name="T16" fmla="*/ 12 w 49"/>
              <a:gd name="T17" fmla="*/ 28 h 92"/>
              <a:gd name="T18" fmla="*/ 0 w 49"/>
              <a:gd name="T19" fmla="*/ 28 h 92"/>
              <a:gd name="T20" fmla="*/ 0 w 49"/>
              <a:gd name="T21" fmla="*/ 44 h 92"/>
              <a:gd name="T22" fmla="*/ 12 w 49"/>
              <a:gd name="T23" fmla="*/ 44 h 92"/>
              <a:gd name="T24" fmla="*/ 12 w 49"/>
              <a:gd name="T25" fmla="*/ 92 h 92"/>
              <a:gd name="T26" fmla="*/ 32 w 49"/>
              <a:gd name="T27" fmla="*/ 92 h 92"/>
              <a:gd name="T28" fmla="*/ 32 w 49"/>
              <a:gd name="T29" fmla="*/ 44 h 92"/>
              <a:gd name="T30" fmla="*/ 47 w 49"/>
              <a:gd name="T31" fmla="*/ 44 h 92"/>
              <a:gd name="T32" fmla="*/ 49 w 49"/>
              <a:gd name="T33"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92">
                <a:moveTo>
                  <a:pt x="49" y="28"/>
                </a:moveTo>
                <a:cubicBezTo>
                  <a:pt x="32" y="28"/>
                  <a:pt x="32" y="28"/>
                  <a:pt x="32" y="28"/>
                </a:cubicBezTo>
                <a:cubicBezTo>
                  <a:pt x="32" y="20"/>
                  <a:pt x="32" y="20"/>
                  <a:pt x="32" y="20"/>
                </a:cubicBezTo>
                <a:cubicBezTo>
                  <a:pt x="32" y="17"/>
                  <a:pt x="34" y="16"/>
                  <a:pt x="36" y="16"/>
                </a:cubicBezTo>
                <a:cubicBezTo>
                  <a:pt x="38" y="16"/>
                  <a:pt x="48" y="16"/>
                  <a:pt x="48" y="16"/>
                </a:cubicBezTo>
                <a:cubicBezTo>
                  <a:pt x="48" y="0"/>
                  <a:pt x="48" y="0"/>
                  <a:pt x="48" y="0"/>
                </a:cubicBezTo>
                <a:cubicBezTo>
                  <a:pt x="31" y="0"/>
                  <a:pt x="31" y="0"/>
                  <a:pt x="31" y="0"/>
                </a:cubicBezTo>
                <a:cubicBezTo>
                  <a:pt x="15" y="0"/>
                  <a:pt x="12" y="12"/>
                  <a:pt x="12" y="19"/>
                </a:cubicBezTo>
                <a:cubicBezTo>
                  <a:pt x="12" y="28"/>
                  <a:pt x="12" y="28"/>
                  <a:pt x="12" y="28"/>
                </a:cubicBezTo>
                <a:cubicBezTo>
                  <a:pt x="0" y="28"/>
                  <a:pt x="0" y="28"/>
                  <a:pt x="0" y="28"/>
                </a:cubicBezTo>
                <a:cubicBezTo>
                  <a:pt x="0" y="44"/>
                  <a:pt x="0" y="44"/>
                  <a:pt x="0" y="44"/>
                </a:cubicBezTo>
                <a:cubicBezTo>
                  <a:pt x="12" y="44"/>
                  <a:pt x="12" y="44"/>
                  <a:pt x="12" y="44"/>
                </a:cubicBezTo>
                <a:cubicBezTo>
                  <a:pt x="12" y="65"/>
                  <a:pt x="12" y="92"/>
                  <a:pt x="12" y="92"/>
                </a:cubicBezTo>
                <a:cubicBezTo>
                  <a:pt x="32" y="92"/>
                  <a:pt x="32" y="92"/>
                  <a:pt x="32" y="92"/>
                </a:cubicBezTo>
                <a:cubicBezTo>
                  <a:pt x="32" y="92"/>
                  <a:pt x="32" y="64"/>
                  <a:pt x="32" y="44"/>
                </a:cubicBezTo>
                <a:cubicBezTo>
                  <a:pt x="47" y="44"/>
                  <a:pt x="47" y="44"/>
                  <a:pt x="47" y="44"/>
                </a:cubicBezTo>
                <a:lnTo>
                  <a:pt x="49" y="28"/>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pt-BR" dirty="0"/>
          </a:p>
        </p:txBody>
      </p:sp>
      <p:sp>
        <p:nvSpPr>
          <p:cNvPr id="34" name="Forma Livre 162" descr="Isto é o logotipo do Twitter.">
            <a:extLst>
              <a:ext uri="{FF2B5EF4-FFF2-40B4-BE49-F238E27FC236}">
                <a16:creationId xmlns:a16="http://schemas.microsoft.com/office/drawing/2014/main" xmlns="" id="{8AD2DF00-0982-4B28-B4A0-DF7B4B6DA358}"/>
              </a:ext>
            </a:extLst>
          </p:cNvPr>
          <p:cNvSpPr>
            <a:spLocks/>
          </p:cNvSpPr>
          <p:nvPr/>
        </p:nvSpPr>
        <p:spPr bwMode="auto">
          <a:xfrm>
            <a:off x="6945682" y="4737443"/>
            <a:ext cx="224540" cy="175129"/>
          </a:xfrm>
          <a:custGeom>
            <a:avLst/>
            <a:gdLst>
              <a:gd name="T0" fmla="*/ 90 w 90"/>
              <a:gd name="T1" fmla="*/ 9 h 72"/>
              <a:gd name="T2" fmla="*/ 81 w 90"/>
              <a:gd name="T3" fmla="*/ 9 h 72"/>
              <a:gd name="T4" fmla="*/ 86 w 90"/>
              <a:gd name="T5" fmla="*/ 1 h 72"/>
              <a:gd name="T6" fmla="*/ 75 w 90"/>
              <a:gd name="T7" fmla="*/ 6 h 72"/>
              <a:gd name="T8" fmla="*/ 61 w 90"/>
              <a:gd name="T9" fmla="*/ 0 h 72"/>
              <a:gd name="T10" fmla="*/ 43 w 90"/>
              <a:gd name="T11" fmla="*/ 18 h 72"/>
              <a:gd name="T12" fmla="*/ 44 w 90"/>
              <a:gd name="T13" fmla="*/ 22 h 72"/>
              <a:gd name="T14" fmla="*/ 6 w 90"/>
              <a:gd name="T15" fmla="*/ 3 h 72"/>
              <a:gd name="T16" fmla="*/ 4 w 90"/>
              <a:gd name="T17" fmla="*/ 12 h 72"/>
              <a:gd name="T18" fmla="*/ 12 w 90"/>
              <a:gd name="T19" fmla="*/ 28 h 72"/>
              <a:gd name="T20" fmla="*/ 4 w 90"/>
              <a:gd name="T21" fmla="*/ 25 h 72"/>
              <a:gd name="T22" fmla="*/ 4 w 90"/>
              <a:gd name="T23" fmla="*/ 26 h 72"/>
              <a:gd name="T24" fmla="*/ 18 w 90"/>
              <a:gd name="T25" fmla="*/ 43 h 72"/>
              <a:gd name="T26" fmla="*/ 10 w 90"/>
              <a:gd name="T27" fmla="*/ 44 h 72"/>
              <a:gd name="T28" fmla="*/ 27 w 90"/>
              <a:gd name="T29" fmla="*/ 56 h 72"/>
              <a:gd name="T30" fmla="*/ 0 w 90"/>
              <a:gd name="T31" fmla="*/ 64 h 72"/>
              <a:gd name="T32" fmla="*/ 28 w 90"/>
              <a:gd name="T33" fmla="*/ 72 h 72"/>
              <a:gd name="T34" fmla="*/ 80 w 90"/>
              <a:gd name="T35" fmla="*/ 20 h 72"/>
              <a:gd name="T36" fmla="*/ 80 w 90"/>
              <a:gd name="T37" fmla="*/ 18 h 72"/>
              <a:gd name="T38" fmla="*/ 90 w 90"/>
              <a:gd name="T39" fmla="*/ 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72">
                <a:moveTo>
                  <a:pt x="90" y="9"/>
                </a:moveTo>
                <a:cubicBezTo>
                  <a:pt x="87" y="11"/>
                  <a:pt x="84" y="11"/>
                  <a:pt x="81" y="9"/>
                </a:cubicBezTo>
                <a:cubicBezTo>
                  <a:pt x="85" y="7"/>
                  <a:pt x="85" y="6"/>
                  <a:pt x="86" y="1"/>
                </a:cubicBezTo>
                <a:cubicBezTo>
                  <a:pt x="83" y="3"/>
                  <a:pt x="79" y="5"/>
                  <a:pt x="75" y="6"/>
                </a:cubicBezTo>
                <a:cubicBezTo>
                  <a:pt x="71" y="2"/>
                  <a:pt x="67" y="0"/>
                  <a:pt x="61" y="0"/>
                </a:cubicBezTo>
                <a:cubicBezTo>
                  <a:pt x="51" y="0"/>
                  <a:pt x="43" y="8"/>
                  <a:pt x="43" y="18"/>
                </a:cubicBezTo>
                <a:cubicBezTo>
                  <a:pt x="43" y="20"/>
                  <a:pt x="43" y="21"/>
                  <a:pt x="44" y="22"/>
                </a:cubicBezTo>
                <a:cubicBezTo>
                  <a:pt x="29" y="22"/>
                  <a:pt x="15" y="14"/>
                  <a:pt x="6" y="3"/>
                </a:cubicBezTo>
                <a:cubicBezTo>
                  <a:pt x="5" y="6"/>
                  <a:pt x="4" y="9"/>
                  <a:pt x="4" y="12"/>
                </a:cubicBezTo>
                <a:cubicBezTo>
                  <a:pt x="4" y="19"/>
                  <a:pt x="7" y="24"/>
                  <a:pt x="12" y="28"/>
                </a:cubicBezTo>
                <a:cubicBezTo>
                  <a:pt x="9" y="27"/>
                  <a:pt x="6" y="27"/>
                  <a:pt x="4" y="25"/>
                </a:cubicBezTo>
                <a:cubicBezTo>
                  <a:pt x="4" y="25"/>
                  <a:pt x="4" y="25"/>
                  <a:pt x="4" y="26"/>
                </a:cubicBezTo>
                <a:cubicBezTo>
                  <a:pt x="4" y="34"/>
                  <a:pt x="10" y="42"/>
                  <a:pt x="18" y="43"/>
                </a:cubicBezTo>
                <a:cubicBezTo>
                  <a:pt x="15" y="44"/>
                  <a:pt x="13" y="44"/>
                  <a:pt x="10" y="44"/>
                </a:cubicBezTo>
                <a:cubicBezTo>
                  <a:pt x="12" y="51"/>
                  <a:pt x="19" y="56"/>
                  <a:pt x="27" y="56"/>
                </a:cubicBezTo>
                <a:cubicBezTo>
                  <a:pt x="19" y="62"/>
                  <a:pt x="9" y="65"/>
                  <a:pt x="0" y="64"/>
                </a:cubicBezTo>
                <a:cubicBezTo>
                  <a:pt x="8" y="69"/>
                  <a:pt x="18" y="72"/>
                  <a:pt x="28" y="72"/>
                </a:cubicBezTo>
                <a:cubicBezTo>
                  <a:pt x="61" y="72"/>
                  <a:pt x="80" y="44"/>
                  <a:pt x="80" y="20"/>
                </a:cubicBezTo>
                <a:cubicBezTo>
                  <a:pt x="80" y="19"/>
                  <a:pt x="80" y="19"/>
                  <a:pt x="80" y="18"/>
                </a:cubicBezTo>
                <a:cubicBezTo>
                  <a:pt x="83" y="15"/>
                  <a:pt x="87" y="13"/>
                  <a:pt x="90" y="9"/>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pt-BR" dirty="0"/>
          </a:p>
        </p:txBody>
      </p:sp>
      <p:sp>
        <p:nvSpPr>
          <p:cNvPr id="35" name="Retângulo 34">
            <a:extLst>
              <a:ext uri="{FF2B5EF4-FFF2-40B4-BE49-F238E27FC236}">
                <a16:creationId xmlns:a16="http://schemas.microsoft.com/office/drawing/2014/main" xmlns="" id="{70D38E9A-94A7-447A-89C1-EB62E888BD09}"/>
              </a:ext>
            </a:extLst>
          </p:cNvPr>
          <p:cNvSpPr/>
          <p:nvPr/>
        </p:nvSpPr>
        <p:spPr>
          <a:xfrm>
            <a:off x="6644110" y="2988999"/>
            <a:ext cx="2957090" cy="723275"/>
          </a:xfrm>
          <a:prstGeom prst="rect">
            <a:avLst/>
          </a:prstGeom>
        </p:spPr>
        <p:txBody>
          <a:bodyPr wrap="square" lIns="0" tIns="0" rIns="0" bIns="0" rtlCol="0" anchor="ctr">
            <a:spAutoFit/>
          </a:bodyPr>
          <a:lstStyle/>
          <a:p>
            <a:pPr>
              <a:spcBef>
                <a:spcPts val="600"/>
              </a:spcBef>
            </a:pPr>
            <a:r>
              <a:rPr lang="pt-BR" sz="1400" dirty="0">
                <a:solidFill>
                  <a:schemeClr val="tx1">
                    <a:lumMod val="75000"/>
                    <a:lumOff val="25000"/>
                  </a:schemeClr>
                </a:solidFill>
                <a:latin typeface="Arial" pitchFamily="34" charset="0"/>
                <a:cs typeface="Arial" pitchFamily="34" charset="0"/>
              </a:rPr>
              <a:t>COMUNICAÇÃO -  PLANO DE MÍDIA</a:t>
            </a:r>
            <a:endParaRPr lang="pt-BR" sz="1400" dirty="0">
              <a:solidFill>
                <a:schemeClr val="tx1">
                  <a:lumMod val="75000"/>
                  <a:lumOff val="25000"/>
                </a:schemeClr>
              </a:solidFill>
              <a:cs typeface="Calibri Light"/>
            </a:endParaRPr>
          </a:p>
          <a:p>
            <a:pPr>
              <a:spcBef>
                <a:spcPts val="600"/>
              </a:spcBef>
            </a:pPr>
            <a:r>
              <a:rPr lang="pt-BR" sz="1400" dirty="0">
                <a:solidFill>
                  <a:schemeClr val="tx1">
                    <a:lumMod val="75000"/>
                    <a:lumOff val="25000"/>
                  </a:schemeClr>
                </a:solidFill>
              </a:rPr>
              <a:t> </a:t>
            </a:r>
          </a:p>
        </p:txBody>
      </p:sp>
      <p:sp>
        <p:nvSpPr>
          <p:cNvPr id="26"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7"/>
            <a:ext cx="9906000" cy="17672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29" name="CaixaDeTexto 28"/>
          <p:cNvSpPr txBox="1"/>
          <p:nvPr/>
        </p:nvSpPr>
        <p:spPr>
          <a:xfrm>
            <a:off x="3717468" y="4566540"/>
            <a:ext cx="3251200" cy="523220"/>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Quantidade de acessos qualificados (visitantes únicos) a página do CAU</a:t>
            </a:r>
            <a:endParaRPr lang="pt-BR" sz="1400" dirty="0"/>
          </a:p>
        </p:txBody>
      </p:sp>
      <p:sp>
        <p:nvSpPr>
          <p:cNvPr id="36" name="Retângulo 35">
            <a:extLst>
              <a:ext uri="{FF2B5EF4-FFF2-40B4-BE49-F238E27FC236}">
                <a16:creationId xmlns:a16="http://schemas.microsoft.com/office/drawing/2014/main" xmlns="" id="{9CFFF09D-96F9-453A-AC93-BC01E504D3BB}"/>
              </a:ext>
            </a:extLst>
          </p:cNvPr>
          <p:cNvSpPr/>
          <p:nvPr/>
        </p:nvSpPr>
        <p:spPr>
          <a:xfrm>
            <a:off x="3759393" y="3804553"/>
            <a:ext cx="2966820" cy="78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2">
                    <a:lumMod val="50000"/>
                  </a:schemeClr>
                </a:solidFill>
                <a:latin typeface="Arial" panose="020B0604020202020204" pitchFamily="34" charset="0"/>
                <a:cs typeface="Arial" panose="020B0604020202020204" pitchFamily="34" charset="0"/>
              </a:rPr>
              <a:t>INDICADOR  2</a:t>
            </a:r>
            <a:br>
              <a:rPr lang="pt-BR" b="1" dirty="0">
                <a:solidFill>
                  <a:schemeClr val="tx2">
                    <a:lumMod val="50000"/>
                  </a:schemeClr>
                </a:solidFill>
                <a:latin typeface="Arial" panose="020B0604020202020204" pitchFamily="34" charset="0"/>
                <a:cs typeface="Arial" panose="020B0604020202020204" pitchFamily="34" charset="0"/>
              </a:rPr>
            </a:br>
            <a:r>
              <a:rPr lang="pt-BR" sz="1400" b="1" dirty="0">
                <a:solidFill>
                  <a:schemeClr val="tx2">
                    <a:lumMod val="50000"/>
                  </a:schemeClr>
                </a:solidFill>
                <a:latin typeface="Arial" panose="020B0604020202020204" pitchFamily="34" charset="0"/>
                <a:cs typeface="Arial" panose="020B0604020202020204" pitchFamily="34" charset="0"/>
              </a:rPr>
              <a:t>Índice de acessos à página do CAU (%)</a:t>
            </a:r>
          </a:p>
        </p:txBody>
      </p:sp>
      <p:sp>
        <p:nvSpPr>
          <p:cNvPr id="37" name="Retângulo 36"/>
          <p:cNvSpPr/>
          <p:nvPr/>
        </p:nvSpPr>
        <p:spPr>
          <a:xfrm>
            <a:off x="3746497" y="3848097"/>
            <a:ext cx="3149600" cy="20029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Espaço Reservado para Número de Slide 38"/>
          <p:cNvSpPr>
            <a:spLocks noGrp="1"/>
          </p:cNvSpPr>
          <p:nvPr>
            <p:ph type="sldNum" sz="quarter" idx="12"/>
          </p:nvPr>
        </p:nvSpPr>
        <p:spPr/>
        <p:txBody>
          <a:bodyPr/>
          <a:lstStyle/>
          <a:p>
            <a:pPr rtl="0"/>
            <a:fld id="{5A4A7955-6230-48B4-BD8B-A7C460F75945}" type="slidenum">
              <a:rPr lang="pt-BR" noProof="0" smtClean="0"/>
              <a:pPr rtl="0"/>
              <a:t>56</a:t>
            </a:fld>
            <a:endParaRPr lang="pt-BR" noProof="0"/>
          </a:p>
        </p:txBody>
      </p:sp>
    </p:spTree>
    <p:extLst>
      <p:ext uri="{BB962C8B-B14F-4D97-AF65-F5344CB8AC3E}">
        <p14:creationId xmlns:p14="http://schemas.microsoft.com/office/powerpoint/2010/main" xmlns="" val="6224700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341122" y="127000"/>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Comunicação</a:t>
            </a:r>
          </a:p>
        </p:txBody>
      </p:sp>
      <p:sp>
        <p:nvSpPr>
          <p:cNvPr id="39" name="objeto 7" descr="Retângulo bege">
            <a:extLst>
              <a:ext uri="{FF2B5EF4-FFF2-40B4-BE49-F238E27FC236}">
                <a16:creationId xmlns:a16="http://schemas.microsoft.com/office/drawing/2014/main" xmlns="" id="{1185C7A9-8E52-408E-B19E-E5A1EB33971B}"/>
              </a:ext>
            </a:extLst>
          </p:cNvPr>
          <p:cNvSpPr/>
          <p:nvPr/>
        </p:nvSpPr>
        <p:spPr bwMode="white">
          <a:xfrm>
            <a:off x="0" y="804027"/>
            <a:ext cx="9906000" cy="5957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9" name="CaixaDeTexto 8"/>
          <p:cNvSpPr txBox="1"/>
          <p:nvPr/>
        </p:nvSpPr>
        <p:spPr>
          <a:xfrm>
            <a:off x="469900" y="1219200"/>
            <a:ext cx="4813300" cy="5755422"/>
          </a:xfrm>
          <a:prstGeom prst="rect">
            <a:avLst/>
          </a:prstGeom>
          <a:noFill/>
        </p:spPr>
        <p:txBody>
          <a:bodyPr wrap="square" rtlCol="0">
            <a:spAutoFit/>
          </a:bodyPr>
          <a:lstStyle/>
          <a:p>
            <a:pPr algn="just"/>
            <a:r>
              <a:rPr lang="pt-BR" sz="1400" dirty="0">
                <a:latin typeface="Arial" pitchFamily="34" charset="0"/>
                <a:cs typeface="Arial" pitchFamily="34" charset="0"/>
              </a:rPr>
              <a:t>Em 2019 tivemos um dos melhores anos do CAU/AL na mídia, impulsionado pelos eventos do voltados para Assistência Técnica em arquitetura e Urbanismo. Os valores gerados em mídia espontânea chegaram a quase R$ 500 mil. A área da fiscalização também teve grande repercussão. No total de 93 notícias, tendo maior abrangência em sites. </a:t>
            </a:r>
          </a:p>
          <a:p>
            <a:pPr algn="just"/>
            <a:endParaRPr lang="pt-BR" sz="1400" dirty="0">
              <a:latin typeface="Arial" pitchFamily="34" charset="0"/>
              <a:cs typeface="Arial" pitchFamily="34" charset="0"/>
            </a:endParaRPr>
          </a:p>
          <a:p>
            <a:pPr algn="just"/>
            <a:r>
              <a:rPr lang="pt-BR" sz="1400" dirty="0">
                <a:latin typeface="Arial" pitchFamily="34" charset="0"/>
                <a:cs typeface="Arial" pitchFamily="34" charset="0"/>
              </a:rPr>
              <a:t>O meio de comunicação que mais noticiou sobre o CAU foi a Gazeta de Alagoas. Todas as notícias foram de caráter positivo, com base na análise qualitativa das matérias. </a:t>
            </a:r>
          </a:p>
          <a:p>
            <a:pPr algn="just"/>
            <a:endParaRPr lang="pt-BR" sz="1400" dirty="0">
              <a:latin typeface="Arial" pitchFamily="34" charset="0"/>
              <a:cs typeface="Arial" pitchFamily="34" charset="0"/>
            </a:endParaRPr>
          </a:p>
          <a:p>
            <a:pPr algn="just"/>
            <a:r>
              <a:rPr lang="pt-BR" sz="1400" dirty="0">
                <a:latin typeface="Arial" pitchFamily="34" charset="0"/>
                <a:cs typeface="Arial" pitchFamily="34" charset="0"/>
              </a:rPr>
              <a:t>8 foram em formato de matéria, 13 coluna, 10 entrevistas e 1 chamada de capa. </a:t>
            </a:r>
          </a:p>
          <a:p>
            <a:pPr algn="just"/>
            <a:r>
              <a:rPr lang="pt-BR" sz="1400" dirty="0">
                <a:latin typeface="Arial" pitchFamily="34" charset="0"/>
                <a:cs typeface="Arial" pitchFamily="34" charset="0"/>
              </a:rPr>
              <a:t>	O Programa ATHIS tem um apelo forte junto a sociedade e aos meios de comunicação. O CAU/AL tem obtido resultados relevantes nos últimos meses. Estes tipos de ação nos geram espaços positivos e mídias espontâneas a curto, médio e longo prazo. Este tipo de retorno positivo se deve ao trabalho de formiguinha realizado.</a:t>
            </a:r>
          </a:p>
          <a:p>
            <a:pPr algn="just"/>
            <a:endParaRPr lang="pt-BR" sz="1400" dirty="0">
              <a:latin typeface="Arial" pitchFamily="34" charset="0"/>
              <a:cs typeface="Arial" pitchFamily="34" charset="0"/>
            </a:endParaRPr>
          </a:p>
          <a:p>
            <a:pPr algn="just"/>
            <a:r>
              <a:rPr lang="pt-BR" sz="1400" dirty="0">
                <a:latin typeface="Arial" pitchFamily="34" charset="0"/>
                <a:cs typeface="Arial" pitchFamily="34" charset="0"/>
              </a:rPr>
              <a:t>Janeiro a dezembro, chegamos ao montante de quase R$ 500 mil em mídia espontânea, sendo destrinchado assim:</a:t>
            </a:r>
          </a:p>
          <a:p>
            <a:pPr algn="just"/>
            <a:endParaRPr lang="pt-BR" dirty="0"/>
          </a:p>
        </p:txBody>
      </p:sp>
      <p:pic>
        <p:nvPicPr>
          <p:cNvPr id="11" name="Picture 3"/>
          <p:cNvPicPr>
            <a:picLocks noChangeAspect="1" noChangeArrowheads="1"/>
          </p:cNvPicPr>
          <p:nvPr/>
        </p:nvPicPr>
        <p:blipFill>
          <a:blip r:embed="rId3" cstate="print"/>
          <a:srcRect l="18648" t="24254" r="43973" b="22388"/>
          <a:stretch>
            <a:fillRect/>
          </a:stretch>
        </p:blipFill>
        <p:spPr bwMode="auto">
          <a:xfrm>
            <a:off x="5459680" y="1308100"/>
            <a:ext cx="3697020" cy="2980193"/>
          </a:xfrm>
          <a:prstGeom prst="rect">
            <a:avLst/>
          </a:prstGeom>
          <a:noFill/>
          <a:ln w="9525">
            <a:noFill/>
            <a:miter lim="800000"/>
            <a:headEnd/>
            <a:tailEnd/>
          </a:ln>
        </p:spPr>
      </p:pic>
      <p:sp>
        <p:nvSpPr>
          <p:cNvPr id="12" name="CaixaDeTexto 11"/>
          <p:cNvSpPr txBox="1"/>
          <p:nvPr/>
        </p:nvSpPr>
        <p:spPr>
          <a:xfrm>
            <a:off x="6172200" y="4419600"/>
            <a:ext cx="2481656" cy="246221"/>
          </a:xfrm>
          <a:prstGeom prst="rect">
            <a:avLst/>
          </a:prstGeom>
          <a:noFill/>
        </p:spPr>
        <p:txBody>
          <a:bodyPr wrap="square" rtlCol="0">
            <a:spAutoFit/>
          </a:bodyPr>
          <a:lstStyle/>
          <a:p>
            <a:r>
              <a:rPr lang="pt-BR" sz="1000" dirty="0">
                <a:latin typeface="Arial" pitchFamily="34" charset="0"/>
                <a:cs typeface="Arial" pitchFamily="34" charset="0"/>
              </a:rPr>
              <a:t>CANAIS DE DIVULGAÇÃO</a:t>
            </a:r>
          </a:p>
        </p:txBody>
      </p:sp>
      <p:sp>
        <p:nvSpPr>
          <p:cNvPr id="10" name="Espaço Reservado para Número de Slide 9"/>
          <p:cNvSpPr>
            <a:spLocks noGrp="1"/>
          </p:cNvSpPr>
          <p:nvPr>
            <p:ph type="sldNum" sz="quarter" idx="12"/>
          </p:nvPr>
        </p:nvSpPr>
        <p:spPr/>
        <p:txBody>
          <a:bodyPr/>
          <a:lstStyle/>
          <a:p>
            <a:pPr rtl="0"/>
            <a:fld id="{5A4A7955-6230-48B4-BD8B-A7C460F75945}" type="slidenum">
              <a:rPr lang="pt-BR" noProof="0" smtClean="0"/>
              <a:pPr rtl="0"/>
              <a:t>57</a:t>
            </a:fld>
            <a:endParaRPr lang="pt-BR" noProof="0"/>
          </a:p>
        </p:txBody>
      </p:sp>
    </p:spTree>
    <p:extLst>
      <p:ext uri="{BB962C8B-B14F-4D97-AF65-F5344CB8AC3E}">
        <p14:creationId xmlns:p14="http://schemas.microsoft.com/office/powerpoint/2010/main" xmlns="" val="6677079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341122" y="127000"/>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Comunicação</a:t>
            </a:r>
          </a:p>
        </p:txBody>
      </p:sp>
      <p:sp>
        <p:nvSpPr>
          <p:cNvPr id="39" name="objeto 7" descr="Retângulo bege">
            <a:extLst>
              <a:ext uri="{FF2B5EF4-FFF2-40B4-BE49-F238E27FC236}">
                <a16:creationId xmlns:a16="http://schemas.microsoft.com/office/drawing/2014/main" xmlns="" id="{1185C7A9-8E52-408E-B19E-E5A1EB33971B}"/>
              </a:ext>
            </a:extLst>
          </p:cNvPr>
          <p:cNvSpPr/>
          <p:nvPr/>
        </p:nvSpPr>
        <p:spPr bwMode="white">
          <a:xfrm flipV="1">
            <a:off x="0" y="758308"/>
            <a:ext cx="9906000" cy="5449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graphicFrame>
        <p:nvGraphicFramePr>
          <p:cNvPr id="8" name="Gráfico 7"/>
          <p:cNvGraphicFramePr/>
          <p:nvPr/>
        </p:nvGraphicFramePr>
        <p:xfrm>
          <a:off x="469900" y="1193800"/>
          <a:ext cx="6451600" cy="3022599"/>
        </p:xfrm>
        <a:graphic>
          <a:graphicData uri="http://schemas.openxmlformats.org/drawingml/2006/chart">
            <c:chart xmlns:c="http://schemas.openxmlformats.org/drawingml/2006/chart" xmlns:r="http://schemas.openxmlformats.org/officeDocument/2006/relationships" r:id="rId3"/>
          </a:graphicData>
        </a:graphic>
      </p:graphicFrame>
      <p:sp>
        <p:nvSpPr>
          <p:cNvPr id="10" name="CaixaDeTexto 9">
            <a:extLst>
              <a:ext uri="{FF2B5EF4-FFF2-40B4-BE49-F238E27FC236}">
                <a16:creationId xmlns:a16="http://schemas.microsoft.com/office/drawing/2014/main" xmlns="" id="{8C46D093-871C-4EBA-8104-D542221ED260}"/>
              </a:ext>
            </a:extLst>
          </p:cNvPr>
          <p:cNvSpPr txBox="1"/>
          <p:nvPr/>
        </p:nvSpPr>
        <p:spPr>
          <a:xfrm>
            <a:off x="3969117" y="3821965"/>
            <a:ext cx="2727411" cy="2246769"/>
          </a:xfrm>
          <a:prstGeom prst="rect">
            <a:avLst/>
          </a:prstGeom>
          <a:solidFill>
            <a:schemeClr val="accent5">
              <a:lumMod val="75000"/>
            </a:schemeClr>
          </a:solid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INDICADOR 1</a:t>
            </a:r>
          </a:p>
          <a:p>
            <a:pPr algn="ctr"/>
            <a:r>
              <a:rPr lang="pt-BR" sz="1400" b="1" dirty="0">
                <a:solidFill>
                  <a:schemeClr val="bg1"/>
                </a:solidFill>
                <a:latin typeface="Arial" panose="020B0604020202020204" pitchFamily="34" charset="0"/>
                <a:cs typeface="Arial" panose="020B0604020202020204" pitchFamily="34" charset="0"/>
              </a:rPr>
              <a:t>Índice de presença na mídia como um todo (%) </a:t>
            </a:r>
            <a:r>
              <a:rPr lang="pt-BR" sz="1400" dirty="0">
                <a:solidFill>
                  <a:schemeClr val="bg1"/>
                </a:solidFill>
                <a:latin typeface="Arial" panose="020B0604020202020204" pitchFamily="34" charset="0"/>
                <a:cs typeface="Arial" panose="020B0604020202020204" pitchFamily="34" charset="0"/>
              </a:rPr>
              <a:t/>
            </a:r>
            <a:br>
              <a:rPr lang="pt-BR" sz="1400" dirty="0">
                <a:solidFill>
                  <a:schemeClr val="bg1"/>
                </a:solidFill>
                <a:latin typeface="Arial" panose="020B0604020202020204" pitchFamily="34" charset="0"/>
                <a:cs typeface="Arial" panose="020B0604020202020204" pitchFamily="34" charset="0"/>
              </a:rPr>
            </a:br>
            <a:r>
              <a:rPr lang="pt-BR" sz="1400" dirty="0">
                <a:solidFill>
                  <a:schemeClr val="bg1"/>
                </a:solidFill>
                <a:latin typeface="Arial" panose="020B0604020202020204" pitchFamily="34" charset="0"/>
                <a:cs typeface="Arial" panose="020B0604020202020204" pitchFamily="34" charset="0"/>
              </a:rPr>
              <a:t/>
            </a:r>
            <a:br>
              <a:rPr lang="pt-BR" sz="1400" dirty="0">
                <a:solidFill>
                  <a:schemeClr val="bg1"/>
                </a:solidFill>
                <a:latin typeface="Arial" panose="020B0604020202020204" pitchFamily="34" charset="0"/>
                <a:cs typeface="Arial" panose="020B0604020202020204" pitchFamily="34" charset="0"/>
              </a:rPr>
            </a:br>
            <a:r>
              <a:rPr lang="pt-BR" sz="1400" dirty="0">
                <a:solidFill>
                  <a:schemeClr val="bg1"/>
                </a:solidFill>
                <a:latin typeface="Arial" panose="020B0604020202020204" pitchFamily="34" charset="0"/>
                <a:cs typeface="Arial" panose="020B0604020202020204" pitchFamily="34" charset="0"/>
              </a:rPr>
              <a:t> Como meta, o CAU tinha traçado 80 % das inserções positivas. Em 2019, chegamos a 90%, uma vez que o projeto ATHIS tem um apelo muito bom junto a sociedade. </a:t>
            </a:r>
          </a:p>
        </p:txBody>
      </p:sp>
      <p:sp>
        <p:nvSpPr>
          <p:cNvPr id="13" name="CaixaDeTexto 12">
            <a:extLst>
              <a:ext uri="{FF2B5EF4-FFF2-40B4-BE49-F238E27FC236}">
                <a16:creationId xmlns:a16="http://schemas.microsoft.com/office/drawing/2014/main" xmlns="" id="{8C46D093-871C-4EBA-8104-D542221ED260}"/>
              </a:ext>
            </a:extLst>
          </p:cNvPr>
          <p:cNvSpPr txBox="1"/>
          <p:nvPr/>
        </p:nvSpPr>
        <p:spPr>
          <a:xfrm>
            <a:off x="6902817" y="3821965"/>
            <a:ext cx="2727411" cy="1600438"/>
          </a:xfrm>
          <a:prstGeom prst="rect">
            <a:avLst/>
          </a:prstGeom>
          <a:solidFill>
            <a:schemeClr val="accent5">
              <a:lumMod val="75000"/>
            </a:schemeClr>
          </a:solid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INDICADOR 1</a:t>
            </a:r>
          </a:p>
          <a:p>
            <a:pPr algn="ctr"/>
            <a:r>
              <a:rPr lang="pt-BR" sz="1400" b="1" dirty="0">
                <a:solidFill>
                  <a:schemeClr val="bg1"/>
                </a:solidFill>
                <a:latin typeface="Arial" panose="020B0604020202020204" pitchFamily="34" charset="0"/>
                <a:cs typeface="Arial" panose="020B0604020202020204" pitchFamily="34" charset="0"/>
              </a:rPr>
              <a:t>Índice de acessos à página do CAU (%) </a:t>
            </a:r>
            <a:r>
              <a:rPr lang="pt-BR" sz="1400" dirty="0">
                <a:solidFill>
                  <a:schemeClr val="bg1"/>
                </a:solidFill>
                <a:latin typeface="Arial" panose="020B0604020202020204" pitchFamily="34" charset="0"/>
                <a:cs typeface="Arial" panose="020B0604020202020204" pitchFamily="34" charset="0"/>
              </a:rPr>
              <a:t/>
            </a:r>
            <a:br>
              <a:rPr lang="pt-BR" sz="1400" dirty="0">
                <a:solidFill>
                  <a:schemeClr val="bg1"/>
                </a:solidFill>
                <a:latin typeface="Arial" panose="020B0604020202020204" pitchFamily="34" charset="0"/>
                <a:cs typeface="Arial" panose="020B0604020202020204" pitchFamily="34" charset="0"/>
              </a:rPr>
            </a:br>
            <a:r>
              <a:rPr lang="pt-BR" sz="1400" dirty="0">
                <a:solidFill>
                  <a:schemeClr val="bg1"/>
                </a:solidFill>
                <a:latin typeface="Arial" panose="020B0604020202020204" pitchFamily="34" charset="0"/>
                <a:cs typeface="Arial" panose="020B0604020202020204" pitchFamily="34" charset="0"/>
              </a:rPr>
              <a:t/>
            </a:r>
            <a:br>
              <a:rPr lang="pt-BR" sz="1400" dirty="0">
                <a:solidFill>
                  <a:schemeClr val="bg1"/>
                </a:solidFill>
                <a:latin typeface="Arial" panose="020B0604020202020204" pitchFamily="34" charset="0"/>
                <a:cs typeface="Arial" panose="020B0604020202020204" pitchFamily="34" charset="0"/>
              </a:rPr>
            </a:br>
            <a:r>
              <a:rPr lang="pt-BR" sz="1400" dirty="0">
                <a:solidFill>
                  <a:schemeClr val="bg1"/>
                </a:solidFill>
                <a:latin typeface="Arial" panose="020B0604020202020204" pitchFamily="34" charset="0"/>
                <a:cs typeface="Arial" panose="020B0604020202020204" pitchFamily="34" charset="0"/>
              </a:rPr>
              <a:t> Como meta, o CAU tinha traçado 60 %, mas chegamos a 62%.</a:t>
            </a:r>
          </a:p>
        </p:txBody>
      </p:sp>
      <p:sp>
        <p:nvSpPr>
          <p:cNvPr id="11" name="Espaço Reservado para Número de Slide 10"/>
          <p:cNvSpPr>
            <a:spLocks noGrp="1"/>
          </p:cNvSpPr>
          <p:nvPr>
            <p:ph type="sldNum" sz="quarter" idx="12"/>
          </p:nvPr>
        </p:nvSpPr>
        <p:spPr/>
        <p:txBody>
          <a:bodyPr/>
          <a:lstStyle/>
          <a:p>
            <a:pPr rtl="0"/>
            <a:fld id="{5A4A7955-6230-48B4-BD8B-A7C460F75945}" type="slidenum">
              <a:rPr lang="pt-BR" noProof="0" smtClean="0"/>
              <a:pPr rtl="0"/>
              <a:t>58</a:t>
            </a:fld>
            <a:endParaRPr lang="pt-BR" noProof="0"/>
          </a:p>
        </p:txBody>
      </p:sp>
    </p:spTree>
    <p:extLst>
      <p:ext uri="{BB962C8B-B14F-4D97-AF65-F5344CB8AC3E}">
        <p14:creationId xmlns:p14="http://schemas.microsoft.com/office/powerpoint/2010/main" xmlns="" val="6677079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tângulo 86"/>
          <p:cNvSpPr/>
          <p:nvPr/>
        </p:nvSpPr>
        <p:spPr>
          <a:xfrm>
            <a:off x="5098742" y="4181987"/>
            <a:ext cx="4733519" cy="2127197"/>
          </a:xfrm>
          <a:prstGeom prst="rect">
            <a:avLst/>
          </a:prstGeom>
          <a:solidFill>
            <a:schemeClr val="bg1">
              <a:lumMod val="95000"/>
            </a:schemeClr>
          </a:solidFill>
          <a:ln w="317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4" name="Retângulo 83"/>
          <p:cNvSpPr/>
          <p:nvPr/>
        </p:nvSpPr>
        <p:spPr>
          <a:xfrm>
            <a:off x="5098742" y="1927518"/>
            <a:ext cx="4733519" cy="2127197"/>
          </a:xfrm>
          <a:prstGeom prst="rect">
            <a:avLst/>
          </a:prstGeom>
          <a:solidFill>
            <a:schemeClr val="bg1">
              <a:lumMod val="95000"/>
            </a:schemeClr>
          </a:solidFill>
          <a:ln w="317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Texto explicativo retangular com cantos arredondados 74"/>
          <p:cNvSpPr/>
          <p:nvPr/>
        </p:nvSpPr>
        <p:spPr>
          <a:xfrm>
            <a:off x="1181030" y="1703451"/>
            <a:ext cx="2903131" cy="1523823"/>
          </a:xfrm>
          <a:prstGeom prst="wedgeRoundRectCallout">
            <a:avLst>
              <a:gd name="adj1" fmla="val -30270"/>
              <a:gd name="adj2" fmla="val 72560"/>
              <a:gd name="adj3" fmla="val 16667"/>
            </a:avLst>
          </a:prstGeom>
          <a:solidFill>
            <a:schemeClr val="bg1">
              <a:lumMod val="95000"/>
            </a:schemeClr>
          </a:solidFill>
          <a:ln w="317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lumMod val="50000"/>
                </a:schemeClr>
              </a:solidFill>
            </a:endParaRPr>
          </a:p>
        </p:txBody>
      </p:sp>
      <p:sp>
        <p:nvSpPr>
          <p:cNvPr id="74" name="Texto explicativo retangular com cantos arredondados 73"/>
          <p:cNvSpPr/>
          <p:nvPr/>
        </p:nvSpPr>
        <p:spPr>
          <a:xfrm>
            <a:off x="2848488" y="3433015"/>
            <a:ext cx="2075452" cy="1358505"/>
          </a:xfrm>
          <a:prstGeom prst="wedgeRoundRectCallout">
            <a:avLst>
              <a:gd name="adj1" fmla="val -64509"/>
              <a:gd name="adj2" fmla="val -2694"/>
              <a:gd name="adj3" fmla="val 16667"/>
            </a:avLst>
          </a:prstGeom>
          <a:solidFill>
            <a:schemeClr val="bg1">
              <a:lumMod val="95000"/>
            </a:schemeClr>
          </a:solidFill>
          <a:ln w="317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0" name="Retângulo 59"/>
          <p:cNvSpPr/>
          <p:nvPr/>
        </p:nvSpPr>
        <p:spPr>
          <a:xfrm>
            <a:off x="333895" y="5914519"/>
            <a:ext cx="847136" cy="811092"/>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a:xfrm>
            <a:off x="278837" y="815443"/>
            <a:ext cx="4612477" cy="659807"/>
          </a:xfrm>
        </p:spPr>
        <p:txBody>
          <a:bodyPr>
            <a:noAutofit/>
          </a:bodyPr>
          <a:lstStyle/>
          <a:p>
            <a:pPr algn="just"/>
            <a:r>
              <a:rPr lang="pt-BR" sz="1400" dirty="0"/>
              <a:t>Mecanismos de transparência das informações relevantes sobre a  atuação da unidade</a:t>
            </a:r>
          </a:p>
        </p:txBody>
      </p:sp>
      <p:pic>
        <p:nvPicPr>
          <p:cNvPr id="30" name="Espaço Reservado para Conteúdo 29"/>
          <p:cNvPicPr>
            <a:picLocks noGrp="1" noChangeAspect="1"/>
          </p:cNvPicPr>
          <p:nvPr>
            <p:ph sz="half" idx="2"/>
          </p:nvPr>
        </p:nvPicPr>
        <p:blipFill rotWithShape="1">
          <a:blip r:embed="rId2" cstate="print">
            <a:duotone>
              <a:schemeClr val="accent3">
                <a:shade val="45000"/>
                <a:satMod val="135000"/>
              </a:schemeClr>
              <a:prstClr val="white"/>
            </a:duotone>
          </a:blip>
          <a:srcRect l="18688" t="58745" r="68837" b="20519"/>
          <a:stretch/>
        </p:blipFill>
        <p:spPr>
          <a:xfrm rot="1542732">
            <a:off x="564133" y="6004677"/>
            <a:ext cx="380227" cy="437585"/>
          </a:xfrm>
          <a:prstGeom prst="rect">
            <a:avLst/>
          </a:prstGeom>
        </p:spPr>
      </p:pic>
      <p:sp>
        <p:nvSpPr>
          <p:cNvPr id="15" name="Espaço Reservado para Conteúdo 2"/>
          <p:cNvSpPr txBox="1">
            <a:spLocks/>
          </p:cNvSpPr>
          <p:nvPr/>
        </p:nvSpPr>
        <p:spPr>
          <a:xfrm>
            <a:off x="426577" y="6405751"/>
            <a:ext cx="778603" cy="588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000" b="1" dirty="0">
                <a:solidFill>
                  <a:schemeClr val="bg1">
                    <a:lumMod val="50000"/>
                  </a:schemeClr>
                </a:solidFill>
              </a:rPr>
              <a:t>Viagens</a:t>
            </a:r>
          </a:p>
        </p:txBody>
      </p:sp>
      <p:sp>
        <p:nvSpPr>
          <p:cNvPr id="9" name="Retângulo 8"/>
          <p:cNvSpPr/>
          <p:nvPr/>
        </p:nvSpPr>
        <p:spPr>
          <a:xfrm>
            <a:off x="1133898" y="1704765"/>
            <a:ext cx="2997395" cy="1200329"/>
          </a:xfrm>
          <a:prstGeom prst="rect">
            <a:avLst/>
          </a:prstGeom>
          <a:noFill/>
        </p:spPr>
        <p:txBody>
          <a:bodyPr wrap="square">
            <a:spAutoFit/>
          </a:bodyPr>
          <a:lstStyle/>
          <a:p>
            <a:pPr algn="ctr"/>
            <a:r>
              <a:rPr lang="pt-BR" sz="1200" b="1" dirty="0">
                <a:latin typeface="arial)"/>
              </a:rPr>
              <a:t>O CAU/AL possui um Portal de Transparência onde é possível acessar as seguintes informações</a:t>
            </a:r>
          </a:p>
          <a:p>
            <a:pPr algn="ctr"/>
            <a:endParaRPr lang="pt-BR" sz="1200" b="1" dirty="0">
              <a:latin typeface="arial)"/>
            </a:endParaRPr>
          </a:p>
          <a:p>
            <a:pPr algn="ctr"/>
            <a:r>
              <a:rPr lang="pt-BR" sz="1200" b="1" i="1" dirty="0">
                <a:latin typeface="arial)"/>
              </a:rPr>
              <a:t>De acordo com à Lei 12.527/2011 de Acesso à Informação (LAI)</a:t>
            </a:r>
          </a:p>
        </p:txBody>
      </p:sp>
      <p:sp>
        <p:nvSpPr>
          <p:cNvPr id="56" name="Retângulo 55"/>
          <p:cNvSpPr/>
          <p:nvPr/>
        </p:nvSpPr>
        <p:spPr>
          <a:xfrm>
            <a:off x="3957485" y="5021600"/>
            <a:ext cx="847136" cy="811092"/>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spaço Reservado para Conteúdo 2"/>
          <p:cNvSpPr txBox="1">
            <a:spLocks/>
          </p:cNvSpPr>
          <p:nvPr/>
        </p:nvSpPr>
        <p:spPr>
          <a:xfrm>
            <a:off x="4003139" y="5487799"/>
            <a:ext cx="852616" cy="588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000" b="1" dirty="0">
                <a:solidFill>
                  <a:schemeClr val="bg1">
                    <a:lumMod val="50000"/>
                  </a:schemeClr>
                </a:solidFill>
              </a:rPr>
              <a:t>Licitações</a:t>
            </a:r>
          </a:p>
        </p:txBody>
      </p:sp>
      <p:pic>
        <p:nvPicPr>
          <p:cNvPr id="26" name="Imagem 25"/>
          <p:cNvPicPr>
            <a:picLocks noChangeAspect="1"/>
          </p:cNvPicPr>
          <p:nvPr/>
        </p:nvPicPr>
        <p:blipFill rotWithShape="1">
          <a:blip r:embed="rId3" cstate="print">
            <a:duotone>
              <a:prstClr val="black"/>
              <a:schemeClr val="accent3">
                <a:tint val="45000"/>
                <a:satMod val="400000"/>
              </a:schemeClr>
            </a:duotone>
          </a:blip>
          <a:srcRect l="85867" t="26531" r="2806" b="59183"/>
          <a:stretch/>
        </p:blipFill>
        <p:spPr>
          <a:xfrm>
            <a:off x="4183869" y="5084651"/>
            <a:ext cx="476493" cy="431559"/>
          </a:xfrm>
          <a:prstGeom prst="rect">
            <a:avLst/>
          </a:prstGeom>
        </p:spPr>
      </p:pic>
      <p:sp>
        <p:nvSpPr>
          <p:cNvPr id="52" name="Retângulo 51"/>
          <p:cNvSpPr/>
          <p:nvPr/>
        </p:nvSpPr>
        <p:spPr>
          <a:xfrm>
            <a:off x="2153253" y="5022569"/>
            <a:ext cx="847136" cy="811093"/>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spaço Reservado para Conteúdo 2"/>
          <p:cNvSpPr txBox="1">
            <a:spLocks/>
          </p:cNvSpPr>
          <p:nvPr/>
        </p:nvSpPr>
        <p:spPr>
          <a:xfrm>
            <a:off x="2054649" y="5492788"/>
            <a:ext cx="1023869" cy="588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000" b="1" dirty="0">
                <a:solidFill>
                  <a:schemeClr val="bg1">
                    <a:lumMod val="50000"/>
                  </a:schemeClr>
                </a:solidFill>
              </a:rPr>
              <a:t>Planejamento</a:t>
            </a:r>
          </a:p>
        </p:txBody>
      </p:sp>
      <p:pic>
        <p:nvPicPr>
          <p:cNvPr id="27" name="Imagem 26"/>
          <p:cNvPicPr>
            <a:picLocks noChangeAspect="1"/>
          </p:cNvPicPr>
          <p:nvPr/>
        </p:nvPicPr>
        <p:blipFill rotWithShape="1">
          <a:blip r:embed="rId4" cstate="print">
            <a:duotone>
              <a:prstClr val="black"/>
              <a:schemeClr val="accent3">
                <a:tint val="45000"/>
                <a:satMod val="400000"/>
              </a:schemeClr>
            </a:duotone>
          </a:blip>
          <a:srcRect l="30000" t="26123" r="60893" b="59047"/>
          <a:stretch/>
        </p:blipFill>
        <p:spPr>
          <a:xfrm>
            <a:off x="2405986" y="5077343"/>
            <a:ext cx="350055" cy="409329"/>
          </a:xfrm>
          <a:prstGeom prst="rect">
            <a:avLst/>
          </a:prstGeom>
        </p:spPr>
      </p:pic>
      <p:sp>
        <p:nvSpPr>
          <p:cNvPr id="54" name="Retângulo 53"/>
          <p:cNvSpPr/>
          <p:nvPr/>
        </p:nvSpPr>
        <p:spPr>
          <a:xfrm>
            <a:off x="3055208" y="5027793"/>
            <a:ext cx="847136" cy="811093"/>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paço Reservado para Conteúdo 2"/>
          <p:cNvSpPr txBox="1">
            <a:spLocks/>
          </p:cNvSpPr>
          <p:nvPr/>
        </p:nvSpPr>
        <p:spPr>
          <a:xfrm>
            <a:off x="3142991" y="5495302"/>
            <a:ext cx="891980" cy="588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000" b="1" dirty="0">
                <a:solidFill>
                  <a:schemeClr val="bg1">
                    <a:lumMod val="50000"/>
                  </a:schemeClr>
                </a:solidFill>
              </a:rPr>
              <a:t>Finanças</a:t>
            </a:r>
          </a:p>
        </p:txBody>
      </p:sp>
      <p:pic>
        <p:nvPicPr>
          <p:cNvPr id="28" name="Imagem 27"/>
          <p:cNvPicPr>
            <a:picLocks noChangeAspect="1"/>
          </p:cNvPicPr>
          <p:nvPr/>
        </p:nvPicPr>
        <p:blipFill rotWithShape="1">
          <a:blip r:embed="rId5" cstate="print">
            <a:duotone>
              <a:prstClr val="black"/>
              <a:schemeClr val="tx1">
                <a:lumMod val="95000"/>
                <a:lumOff val="5000"/>
                <a:tint val="45000"/>
                <a:satMod val="400000"/>
              </a:schemeClr>
            </a:duotone>
          </a:blip>
          <a:srcRect l="50434" t="49388" r="39235" b="36598"/>
          <a:stretch/>
        </p:blipFill>
        <p:spPr>
          <a:xfrm>
            <a:off x="3226538" y="5010714"/>
            <a:ext cx="525346" cy="511688"/>
          </a:xfrm>
          <a:prstGeom prst="rect">
            <a:avLst/>
          </a:prstGeom>
        </p:spPr>
      </p:pic>
      <p:sp>
        <p:nvSpPr>
          <p:cNvPr id="61" name="Retângulo 60"/>
          <p:cNvSpPr/>
          <p:nvPr/>
        </p:nvSpPr>
        <p:spPr>
          <a:xfrm>
            <a:off x="1244316" y="5914519"/>
            <a:ext cx="847136" cy="811092"/>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spaço Reservado para Conteúdo 2"/>
          <p:cNvSpPr txBox="1">
            <a:spLocks/>
          </p:cNvSpPr>
          <p:nvPr/>
        </p:nvSpPr>
        <p:spPr>
          <a:xfrm>
            <a:off x="1195895" y="6403594"/>
            <a:ext cx="971287" cy="588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000" b="1" dirty="0">
                <a:solidFill>
                  <a:schemeClr val="bg1">
                    <a:lumMod val="50000"/>
                  </a:schemeClr>
                </a:solidFill>
              </a:rPr>
              <a:t>Servidores</a:t>
            </a:r>
          </a:p>
        </p:txBody>
      </p:sp>
      <p:pic>
        <p:nvPicPr>
          <p:cNvPr id="31" name="Imagem 30"/>
          <p:cNvPicPr>
            <a:picLocks noChangeAspect="1"/>
          </p:cNvPicPr>
          <p:nvPr/>
        </p:nvPicPr>
        <p:blipFill rotWithShape="1">
          <a:blip r:embed="rId6" cstate="print">
            <a:duotone>
              <a:schemeClr val="accent3">
                <a:shade val="45000"/>
                <a:satMod val="135000"/>
              </a:schemeClr>
              <a:prstClr val="white"/>
            </a:duotone>
          </a:blip>
          <a:srcRect l="14159" t="25306" r="70459" b="58231"/>
          <a:stretch/>
        </p:blipFill>
        <p:spPr>
          <a:xfrm>
            <a:off x="1474227" y="6036009"/>
            <a:ext cx="371578" cy="285559"/>
          </a:xfrm>
          <a:prstGeom prst="rect">
            <a:avLst/>
          </a:prstGeom>
        </p:spPr>
      </p:pic>
      <p:sp>
        <p:nvSpPr>
          <p:cNvPr id="63" name="Retângulo 62"/>
          <p:cNvSpPr/>
          <p:nvPr/>
        </p:nvSpPr>
        <p:spPr>
          <a:xfrm>
            <a:off x="2153254" y="5914521"/>
            <a:ext cx="847136" cy="811093"/>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spaço Reservado para Conteúdo 2"/>
          <p:cNvSpPr txBox="1">
            <a:spLocks/>
          </p:cNvSpPr>
          <p:nvPr/>
        </p:nvSpPr>
        <p:spPr>
          <a:xfrm>
            <a:off x="2111561" y="6302684"/>
            <a:ext cx="947808" cy="588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1000" b="1" dirty="0">
                <a:solidFill>
                  <a:schemeClr val="bg1">
                    <a:lumMod val="50000"/>
                  </a:schemeClr>
                </a:solidFill>
              </a:rPr>
              <a:t>Arquitetos e Urbanistas</a:t>
            </a:r>
          </a:p>
        </p:txBody>
      </p:sp>
      <p:pic>
        <p:nvPicPr>
          <p:cNvPr id="32" name="Imagem 31"/>
          <p:cNvPicPr>
            <a:picLocks noChangeAspect="1"/>
          </p:cNvPicPr>
          <p:nvPr/>
        </p:nvPicPr>
        <p:blipFill rotWithShape="1">
          <a:blip r:embed="rId7" cstate="print">
            <a:duotone>
              <a:schemeClr val="accent3">
                <a:shade val="45000"/>
                <a:satMod val="135000"/>
              </a:schemeClr>
              <a:prstClr val="white"/>
            </a:duotone>
          </a:blip>
          <a:srcRect l="64056" t="27483" r="27908" b="57007"/>
          <a:stretch/>
        </p:blipFill>
        <p:spPr>
          <a:xfrm>
            <a:off x="2396574" y="5932528"/>
            <a:ext cx="319967" cy="443481"/>
          </a:xfrm>
          <a:prstGeom prst="rect">
            <a:avLst/>
          </a:prstGeom>
        </p:spPr>
      </p:pic>
      <p:sp>
        <p:nvSpPr>
          <p:cNvPr id="58" name="Retângulo 57"/>
          <p:cNvSpPr/>
          <p:nvPr/>
        </p:nvSpPr>
        <p:spPr>
          <a:xfrm>
            <a:off x="3962955" y="5903637"/>
            <a:ext cx="847136" cy="811092"/>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spaço Reservado para Conteúdo 2"/>
          <p:cNvSpPr txBox="1">
            <a:spLocks/>
          </p:cNvSpPr>
          <p:nvPr/>
        </p:nvSpPr>
        <p:spPr>
          <a:xfrm>
            <a:off x="4008541" y="6289909"/>
            <a:ext cx="782231" cy="588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1000" b="1" dirty="0">
                <a:solidFill>
                  <a:schemeClr val="bg1">
                    <a:lumMod val="50000"/>
                  </a:schemeClr>
                </a:solidFill>
              </a:rPr>
              <a:t>Faça seu pedido</a:t>
            </a:r>
          </a:p>
        </p:txBody>
      </p:sp>
      <p:pic>
        <p:nvPicPr>
          <p:cNvPr id="33" name="Imagem 32"/>
          <p:cNvPicPr>
            <a:picLocks noChangeAspect="1"/>
          </p:cNvPicPr>
          <p:nvPr/>
        </p:nvPicPr>
        <p:blipFill rotWithShape="1">
          <a:blip r:embed="rId8" cstate="print">
            <a:duotone>
              <a:schemeClr val="accent3">
                <a:shade val="45000"/>
                <a:satMod val="135000"/>
              </a:schemeClr>
              <a:prstClr val="white"/>
            </a:duotone>
          </a:blip>
          <a:srcRect l="12092" t="24762" r="78495" b="59592"/>
          <a:stretch/>
        </p:blipFill>
        <p:spPr>
          <a:xfrm>
            <a:off x="4229021" y="5942473"/>
            <a:ext cx="335143" cy="400018"/>
          </a:xfrm>
          <a:prstGeom prst="rect">
            <a:avLst/>
          </a:prstGeom>
        </p:spPr>
      </p:pic>
      <p:sp>
        <p:nvSpPr>
          <p:cNvPr id="50" name="Retângulo 49"/>
          <p:cNvSpPr/>
          <p:nvPr/>
        </p:nvSpPr>
        <p:spPr>
          <a:xfrm>
            <a:off x="3055206" y="5914515"/>
            <a:ext cx="847136" cy="811092"/>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spaço Reservado para Conteúdo 2"/>
          <p:cNvSpPr txBox="1">
            <a:spLocks/>
          </p:cNvSpPr>
          <p:nvPr/>
        </p:nvSpPr>
        <p:spPr>
          <a:xfrm>
            <a:off x="3147814" y="6374562"/>
            <a:ext cx="742058" cy="588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000" b="1" dirty="0">
                <a:solidFill>
                  <a:schemeClr val="bg1">
                    <a:lumMod val="50000"/>
                  </a:schemeClr>
                </a:solidFill>
              </a:rPr>
              <a:t>Dúvidas</a:t>
            </a:r>
          </a:p>
        </p:txBody>
      </p:sp>
      <p:pic>
        <p:nvPicPr>
          <p:cNvPr id="34" name="Imagem 33"/>
          <p:cNvPicPr>
            <a:picLocks noChangeAspect="1"/>
          </p:cNvPicPr>
          <p:nvPr/>
        </p:nvPicPr>
        <p:blipFill rotWithShape="1">
          <a:blip r:embed="rId9" cstate="print">
            <a:duotone>
              <a:prstClr val="black"/>
              <a:schemeClr val="accent3">
                <a:tint val="45000"/>
                <a:satMod val="400000"/>
              </a:schemeClr>
            </a:duotone>
          </a:blip>
          <a:srcRect l="53877" t="45714" r="35791" b="37143"/>
          <a:stretch/>
        </p:blipFill>
        <p:spPr>
          <a:xfrm>
            <a:off x="3344522" y="5988913"/>
            <a:ext cx="318719" cy="379753"/>
          </a:xfrm>
          <a:prstGeom prst="rect">
            <a:avLst/>
          </a:prstGeom>
        </p:spPr>
      </p:pic>
      <p:sp>
        <p:nvSpPr>
          <p:cNvPr id="35" name="Retângulo 34"/>
          <p:cNvSpPr/>
          <p:nvPr/>
        </p:nvSpPr>
        <p:spPr>
          <a:xfrm>
            <a:off x="455604" y="4129083"/>
            <a:ext cx="2310656" cy="923330"/>
          </a:xfrm>
          <a:prstGeom prst="rect">
            <a:avLst/>
          </a:prstGeom>
          <a:noFill/>
        </p:spPr>
        <p:txBody>
          <a:bodyPr wrap="square">
            <a:spAutoFit/>
          </a:bodyPr>
          <a:lstStyle/>
          <a:p>
            <a:pPr algn="ctr"/>
            <a:r>
              <a:rPr lang="pt-BR" b="1" dirty="0">
                <a:solidFill>
                  <a:srgbClr val="008080"/>
                </a:solidFill>
                <a:latin typeface="arial)"/>
              </a:rPr>
              <a:t>Informações disponíveis ao cidadão</a:t>
            </a:r>
            <a:endParaRPr lang="pt-BR" b="1" dirty="0">
              <a:solidFill>
                <a:schemeClr val="bg1">
                  <a:lumMod val="50000"/>
                </a:schemeClr>
              </a:solidFill>
              <a:latin typeface="arial)"/>
            </a:endParaRPr>
          </a:p>
        </p:txBody>
      </p:sp>
      <p:pic>
        <p:nvPicPr>
          <p:cNvPr id="6" name="Imagem 5"/>
          <p:cNvPicPr>
            <a:picLocks noChangeAspect="1"/>
          </p:cNvPicPr>
          <p:nvPr/>
        </p:nvPicPr>
        <p:blipFill rotWithShape="1">
          <a:blip r:embed="rId10" cstate="print"/>
          <a:srcRect l="11939" t="26395" r="81097" b="60272"/>
          <a:stretch/>
        </p:blipFill>
        <p:spPr>
          <a:xfrm>
            <a:off x="409304" y="3262752"/>
            <a:ext cx="689882" cy="919234"/>
          </a:xfrm>
          <a:prstGeom prst="rect">
            <a:avLst/>
          </a:prstGeom>
        </p:spPr>
      </p:pic>
      <p:sp>
        <p:nvSpPr>
          <p:cNvPr id="36" name="Espaço Reservado para Conteúdo 2"/>
          <p:cNvSpPr txBox="1">
            <a:spLocks/>
          </p:cNvSpPr>
          <p:nvPr/>
        </p:nvSpPr>
        <p:spPr>
          <a:xfrm>
            <a:off x="2896761" y="4315522"/>
            <a:ext cx="2053521" cy="7840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000" u="sng" dirty="0">
                <a:hlinkClick r:id="rId11"/>
              </a:rPr>
              <a:t>http://transparencia.causalgov.br/</a:t>
            </a:r>
            <a:endParaRPr lang="pt-BR" sz="1000" b="1" dirty="0">
              <a:solidFill>
                <a:schemeClr val="bg1">
                  <a:lumMod val="50000"/>
                </a:schemeClr>
              </a:solidFill>
            </a:endParaRPr>
          </a:p>
        </p:txBody>
      </p:sp>
      <p:sp>
        <p:nvSpPr>
          <p:cNvPr id="42" name="Retângulo 41"/>
          <p:cNvSpPr/>
          <p:nvPr/>
        </p:nvSpPr>
        <p:spPr>
          <a:xfrm>
            <a:off x="3424608" y="3551471"/>
            <a:ext cx="1388635" cy="738664"/>
          </a:xfrm>
          <a:prstGeom prst="rect">
            <a:avLst/>
          </a:prstGeom>
        </p:spPr>
        <p:txBody>
          <a:bodyPr wrap="square">
            <a:spAutoFit/>
          </a:bodyPr>
          <a:lstStyle/>
          <a:p>
            <a:pPr algn="ctr"/>
            <a:r>
              <a:rPr lang="pt-BR" sz="1400" b="1" dirty="0">
                <a:solidFill>
                  <a:srgbClr val="008080"/>
                </a:solidFill>
                <a:latin typeface="arial)"/>
              </a:rPr>
              <a:t>Endereço do Portal de Transparência</a:t>
            </a:r>
          </a:p>
        </p:txBody>
      </p:sp>
      <p:pic>
        <p:nvPicPr>
          <p:cNvPr id="43" name="Imagem 42"/>
          <p:cNvPicPr>
            <a:picLocks noChangeAspect="1"/>
          </p:cNvPicPr>
          <p:nvPr/>
        </p:nvPicPr>
        <p:blipFill rotWithShape="1">
          <a:blip r:embed="rId12" cstate="print">
            <a:duotone>
              <a:prstClr val="black"/>
              <a:srgbClr val="008080">
                <a:tint val="45000"/>
                <a:satMod val="400000"/>
              </a:srgbClr>
            </a:duotone>
          </a:blip>
          <a:srcRect l="53265" t="26123" r="37704" b="58503"/>
          <a:stretch/>
        </p:blipFill>
        <p:spPr>
          <a:xfrm>
            <a:off x="2933150" y="3558237"/>
            <a:ext cx="611856" cy="721144"/>
          </a:xfrm>
          <a:prstGeom prst="rect">
            <a:avLst/>
          </a:prstGeom>
        </p:spPr>
      </p:pic>
      <p:sp>
        <p:nvSpPr>
          <p:cNvPr id="45" name="Retângulo 44"/>
          <p:cNvSpPr/>
          <p:nvPr/>
        </p:nvSpPr>
        <p:spPr>
          <a:xfrm>
            <a:off x="333895" y="5022567"/>
            <a:ext cx="847136" cy="811092"/>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2" name="Imagem 21"/>
          <p:cNvPicPr>
            <a:picLocks noChangeAspect="1"/>
          </p:cNvPicPr>
          <p:nvPr/>
        </p:nvPicPr>
        <p:blipFill rotWithShape="1">
          <a:blip r:embed="rId13" cstate="print">
            <a:duotone>
              <a:prstClr val="black"/>
              <a:schemeClr val="tx1">
                <a:tint val="45000"/>
                <a:satMod val="400000"/>
              </a:schemeClr>
            </a:duotone>
          </a:blip>
          <a:srcRect l="1072" t="25442" r="88520" b="56191"/>
          <a:stretch/>
        </p:blipFill>
        <p:spPr>
          <a:xfrm>
            <a:off x="625696" y="5138494"/>
            <a:ext cx="257100" cy="325803"/>
          </a:xfrm>
          <a:prstGeom prst="rect">
            <a:avLst/>
          </a:prstGeom>
        </p:spPr>
      </p:pic>
      <p:sp>
        <p:nvSpPr>
          <p:cNvPr id="10" name="Espaço Reservado para Conteúdo 2"/>
          <p:cNvSpPr txBox="1">
            <a:spLocks/>
          </p:cNvSpPr>
          <p:nvPr/>
        </p:nvSpPr>
        <p:spPr>
          <a:xfrm>
            <a:off x="270419" y="5486669"/>
            <a:ext cx="1057483" cy="5888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000" b="1" dirty="0">
                <a:solidFill>
                  <a:schemeClr val="bg1">
                    <a:lumMod val="50000"/>
                  </a:schemeClr>
                </a:solidFill>
              </a:rPr>
              <a:t>Institucional</a:t>
            </a:r>
          </a:p>
        </p:txBody>
      </p:sp>
      <p:sp>
        <p:nvSpPr>
          <p:cNvPr id="46" name="Retângulo 45"/>
          <p:cNvSpPr/>
          <p:nvPr/>
        </p:nvSpPr>
        <p:spPr>
          <a:xfrm>
            <a:off x="1244316" y="5022568"/>
            <a:ext cx="847136" cy="811093"/>
          </a:xfrm>
          <a:prstGeom prst="rect">
            <a:avLst/>
          </a:prstGeom>
          <a:solidFill>
            <a:schemeClr val="accent6">
              <a:lumMod val="20000"/>
              <a:lumOff val="80000"/>
            </a:schemeClr>
          </a:solid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spaço Reservado para Conteúdo 2"/>
          <p:cNvSpPr txBox="1">
            <a:spLocks/>
          </p:cNvSpPr>
          <p:nvPr/>
        </p:nvSpPr>
        <p:spPr>
          <a:xfrm>
            <a:off x="1200304" y="5486670"/>
            <a:ext cx="947812" cy="588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000" b="1" dirty="0">
                <a:solidFill>
                  <a:schemeClr val="bg1">
                    <a:lumMod val="50000"/>
                  </a:schemeClr>
                </a:solidFill>
              </a:rPr>
              <a:t>Legislação</a:t>
            </a:r>
          </a:p>
        </p:txBody>
      </p:sp>
      <p:pic>
        <p:nvPicPr>
          <p:cNvPr id="29" name="Imagem 28"/>
          <p:cNvPicPr>
            <a:picLocks noChangeAspect="1"/>
          </p:cNvPicPr>
          <p:nvPr/>
        </p:nvPicPr>
        <p:blipFill rotWithShape="1">
          <a:blip r:embed="rId14" cstate="print">
            <a:duotone>
              <a:prstClr val="black"/>
              <a:schemeClr val="tx1">
                <a:tint val="45000"/>
                <a:satMod val="400000"/>
              </a:schemeClr>
            </a:duotone>
          </a:blip>
          <a:srcRect l="39413" t="39728" r="48036" b="40136"/>
          <a:stretch/>
        </p:blipFill>
        <p:spPr>
          <a:xfrm>
            <a:off x="1494485" y="5103100"/>
            <a:ext cx="330421" cy="380665"/>
          </a:xfrm>
          <a:prstGeom prst="rect">
            <a:avLst/>
          </a:prstGeom>
        </p:spPr>
      </p:pic>
      <p:sp>
        <p:nvSpPr>
          <p:cNvPr id="76" name="Título 1"/>
          <p:cNvSpPr txBox="1">
            <a:spLocks/>
          </p:cNvSpPr>
          <p:nvPr/>
        </p:nvSpPr>
        <p:spPr>
          <a:xfrm>
            <a:off x="5399253" y="873499"/>
            <a:ext cx="4303551" cy="6598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500" kern="1200">
                <a:solidFill>
                  <a:srgbClr val="008080"/>
                </a:solidFill>
                <a:latin typeface="Segoe Script" panose="030B0504020000000003" pitchFamily="66" charset="0"/>
                <a:ea typeface="+mj-ea"/>
                <a:cs typeface="+mj-cs"/>
              </a:defRPr>
            </a:lvl1pPr>
          </a:lstStyle>
          <a:p>
            <a:pPr algn="ctr"/>
            <a:r>
              <a:rPr lang="pt-BR" sz="1600" dirty="0">
                <a:latin typeface="Arial" panose="020B0604020202020204" pitchFamily="34" charset="0"/>
                <a:cs typeface="Arial" panose="020B0604020202020204" pitchFamily="34" charset="0"/>
              </a:rPr>
              <a:t>Medidas para garantir a acessibilidade aos produtos, serviços e instalações</a:t>
            </a:r>
          </a:p>
        </p:txBody>
      </p:sp>
      <p:sp>
        <p:nvSpPr>
          <p:cNvPr id="77" name="Retângulo 76"/>
          <p:cNvSpPr/>
          <p:nvPr/>
        </p:nvSpPr>
        <p:spPr>
          <a:xfrm>
            <a:off x="6558935" y="2162179"/>
            <a:ext cx="2997395" cy="1492716"/>
          </a:xfrm>
          <a:prstGeom prst="rect">
            <a:avLst/>
          </a:prstGeom>
          <a:noFill/>
        </p:spPr>
        <p:txBody>
          <a:bodyPr wrap="square">
            <a:spAutoFit/>
          </a:bodyPr>
          <a:lstStyle/>
          <a:p>
            <a:pPr algn="ctr"/>
            <a:r>
              <a:rPr lang="pt-BR" sz="1300" dirty="0">
                <a:latin typeface="Arial" panose="020B0604020202020204" pitchFamily="34" charset="0"/>
                <a:cs typeface="Arial" panose="020B0604020202020204" pitchFamily="34" charset="0"/>
              </a:rPr>
              <a:t>Prezamos por manter nossos sistemas funcionais como por exemplo, o SICCAU, e plataformas de atendimento aos arquitetos e urbanistas e a sociedade, realizando constantes manutenções preventivas e atualizações periódicas</a:t>
            </a:r>
            <a:endParaRPr lang="pt-BR" sz="1300" b="1" i="1" dirty="0">
              <a:latin typeface="Arial" panose="020B0604020202020204" pitchFamily="34" charset="0"/>
              <a:cs typeface="Arial" panose="020B0604020202020204" pitchFamily="34" charset="0"/>
            </a:endParaRPr>
          </a:p>
        </p:txBody>
      </p:sp>
      <p:sp>
        <p:nvSpPr>
          <p:cNvPr id="78" name="Retângulo 77"/>
          <p:cNvSpPr/>
          <p:nvPr/>
        </p:nvSpPr>
        <p:spPr>
          <a:xfrm>
            <a:off x="6729220" y="4265686"/>
            <a:ext cx="2997395" cy="1892826"/>
          </a:xfrm>
          <a:prstGeom prst="rect">
            <a:avLst/>
          </a:prstGeom>
          <a:noFill/>
        </p:spPr>
        <p:txBody>
          <a:bodyPr wrap="square">
            <a:spAutoFit/>
          </a:bodyPr>
          <a:lstStyle/>
          <a:p>
            <a:pPr algn="ctr"/>
            <a:r>
              <a:rPr lang="pt-BR" sz="1300" dirty="0">
                <a:latin typeface="Arial" panose="020B0604020202020204" pitchFamily="34" charset="0"/>
                <a:cs typeface="Arial" panose="020B0604020202020204" pitchFamily="34" charset="0"/>
              </a:rPr>
              <a:t>Todas as informações são publicadas no Portal de Transparência, na medida em que as instâncias apreciam e as aprovam. Na busca de maior agilidade na disponibilização dos conteúdos o CAU/AL vem encurtando os prazos para as aprovações em suas instâncias, além de diminuir instâncias de aprovações</a:t>
            </a:r>
          </a:p>
        </p:txBody>
      </p:sp>
      <p:sp>
        <p:nvSpPr>
          <p:cNvPr id="79" name="Retângulo 78"/>
          <p:cNvSpPr/>
          <p:nvPr/>
        </p:nvSpPr>
        <p:spPr>
          <a:xfrm>
            <a:off x="5044993" y="2737109"/>
            <a:ext cx="1388635" cy="523220"/>
          </a:xfrm>
          <a:prstGeom prst="rect">
            <a:avLst/>
          </a:prstGeom>
        </p:spPr>
        <p:txBody>
          <a:bodyPr wrap="square">
            <a:spAutoFit/>
          </a:bodyPr>
          <a:lstStyle/>
          <a:p>
            <a:pPr algn="ctr"/>
            <a:r>
              <a:rPr lang="pt-BR" sz="1400" b="1" dirty="0">
                <a:solidFill>
                  <a:srgbClr val="008080"/>
                </a:solidFill>
                <a:latin typeface="arial)"/>
              </a:rPr>
              <a:t>Medidas Adotadas</a:t>
            </a:r>
          </a:p>
        </p:txBody>
      </p:sp>
      <p:sp>
        <p:nvSpPr>
          <p:cNvPr id="80" name="Retângulo 79"/>
          <p:cNvSpPr/>
          <p:nvPr/>
        </p:nvSpPr>
        <p:spPr>
          <a:xfrm>
            <a:off x="5061275" y="4953979"/>
            <a:ext cx="1388635" cy="523220"/>
          </a:xfrm>
          <a:prstGeom prst="rect">
            <a:avLst/>
          </a:prstGeom>
        </p:spPr>
        <p:txBody>
          <a:bodyPr wrap="square">
            <a:spAutoFit/>
          </a:bodyPr>
          <a:lstStyle/>
          <a:p>
            <a:pPr algn="ctr"/>
            <a:r>
              <a:rPr lang="pt-BR" sz="1400" b="1" dirty="0">
                <a:solidFill>
                  <a:srgbClr val="008080"/>
                </a:solidFill>
                <a:latin typeface="arial)"/>
              </a:rPr>
              <a:t>Informações Adicionais</a:t>
            </a:r>
          </a:p>
        </p:txBody>
      </p:sp>
      <p:sp>
        <p:nvSpPr>
          <p:cNvPr id="81" name="Trapezoide 80"/>
          <p:cNvSpPr/>
          <p:nvPr/>
        </p:nvSpPr>
        <p:spPr>
          <a:xfrm rot="16200000">
            <a:off x="5425902" y="2852602"/>
            <a:ext cx="1942402" cy="323662"/>
          </a:xfrm>
          <a:prstGeom prst="trapezoid">
            <a:avLst>
              <a:gd name="adj" fmla="val 194134"/>
            </a:avLst>
          </a:prstGeom>
          <a:gradFill>
            <a:gsLst>
              <a:gs pos="0">
                <a:schemeClr val="accent1">
                  <a:lumMod val="5000"/>
                  <a:lumOff val="95000"/>
                </a:schemeClr>
              </a:gs>
              <a:gs pos="46000">
                <a:srgbClr val="008080"/>
              </a:gs>
              <a:gs pos="100000">
                <a:srgbClr val="00808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2" name="Trapezoide 81"/>
          <p:cNvSpPr/>
          <p:nvPr/>
        </p:nvSpPr>
        <p:spPr>
          <a:xfrm rot="16200000">
            <a:off x="5425902" y="5084229"/>
            <a:ext cx="1942402" cy="323662"/>
          </a:xfrm>
          <a:prstGeom prst="trapezoid">
            <a:avLst>
              <a:gd name="adj" fmla="val 183204"/>
            </a:avLst>
          </a:prstGeom>
          <a:gradFill>
            <a:gsLst>
              <a:gs pos="0">
                <a:schemeClr val="accent1">
                  <a:lumMod val="5000"/>
                  <a:lumOff val="95000"/>
                </a:schemeClr>
              </a:gs>
              <a:gs pos="46000">
                <a:srgbClr val="008080"/>
              </a:gs>
              <a:gs pos="100000">
                <a:srgbClr val="00808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6" name="Imagem 85"/>
          <p:cNvPicPr>
            <a:picLocks noChangeAspect="1"/>
          </p:cNvPicPr>
          <p:nvPr/>
        </p:nvPicPr>
        <p:blipFill rotWithShape="1">
          <a:blip r:embed="rId15" cstate="print">
            <a:duotone>
              <a:prstClr val="black"/>
              <a:schemeClr val="accent3">
                <a:tint val="45000"/>
                <a:satMod val="400000"/>
              </a:schemeClr>
            </a:duotone>
          </a:blip>
          <a:srcRect l="60536" t="28254" r="29018" b="58889"/>
          <a:stretch/>
        </p:blipFill>
        <p:spPr>
          <a:xfrm>
            <a:off x="5340580" y="4353950"/>
            <a:ext cx="830024" cy="707240"/>
          </a:xfrm>
          <a:prstGeom prst="rect">
            <a:avLst/>
          </a:prstGeom>
        </p:spPr>
      </p:pic>
      <p:pic>
        <p:nvPicPr>
          <p:cNvPr id="88" name="Imagem 87"/>
          <p:cNvPicPr>
            <a:picLocks noChangeAspect="1"/>
          </p:cNvPicPr>
          <p:nvPr/>
        </p:nvPicPr>
        <p:blipFill rotWithShape="1">
          <a:blip r:embed="rId16" cstate="print"/>
          <a:srcRect l="38802" t="25986" r="51326" b="59184"/>
          <a:stretch/>
        </p:blipFill>
        <p:spPr>
          <a:xfrm>
            <a:off x="5419527" y="2162179"/>
            <a:ext cx="654275" cy="680416"/>
          </a:xfrm>
          <a:prstGeom prst="rect">
            <a:avLst/>
          </a:prstGeom>
        </p:spPr>
      </p:pic>
      <p:sp>
        <p:nvSpPr>
          <p:cNvPr id="53" name="Título 4">
            <a:extLst>
              <a:ext uri="{FF2B5EF4-FFF2-40B4-BE49-F238E27FC236}">
                <a16:creationId xmlns:a16="http://schemas.microsoft.com/office/drawing/2014/main" xmlns="" id="{16372197-24F4-4A72-8A24-3C3986A14DAE}"/>
              </a:ext>
            </a:extLst>
          </p:cNvPr>
          <p:cNvSpPr txBox="1">
            <a:spLocks/>
          </p:cNvSpPr>
          <p:nvPr/>
        </p:nvSpPr>
        <p:spPr>
          <a:xfrm>
            <a:off x="341122" y="141883"/>
            <a:ext cx="8312734" cy="78263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pt-BR" sz="3200" b="1" dirty="0">
                <a:solidFill>
                  <a:schemeClr val="tx2">
                    <a:lumMod val="50000"/>
                  </a:schemeClr>
                </a:solidFill>
                <a:latin typeface="Arial" panose="020B0604020202020204" pitchFamily="34" charset="0"/>
                <a:ea typeface="+mj-ea"/>
                <a:cs typeface="Arial" panose="020B0604020202020204" pitchFamily="34" charset="0"/>
              </a:rPr>
              <a:t>Comunicação</a:t>
            </a:r>
            <a:endParaRPr kumimoji="0" lang="pt-BR" sz="32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j-ea"/>
              <a:cs typeface="Arial" panose="020B0604020202020204" pitchFamily="34" charset="0"/>
            </a:endParaRPr>
          </a:p>
        </p:txBody>
      </p:sp>
      <p:sp>
        <p:nvSpPr>
          <p:cNvPr id="55" name="objeto 7" descr="Retângulo bege">
            <a:extLst>
              <a:ext uri="{FF2B5EF4-FFF2-40B4-BE49-F238E27FC236}">
                <a16:creationId xmlns:a16="http://schemas.microsoft.com/office/drawing/2014/main" xmlns="" id="{1185C7A9-8E52-408E-B19E-E5A1EB33971B}"/>
              </a:ext>
            </a:extLst>
          </p:cNvPr>
          <p:cNvSpPr/>
          <p:nvPr/>
        </p:nvSpPr>
        <p:spPr bwMode="white">
          <a:xfrm flipV="1">
            <a:off x="0" y="816369"/>
            <a:ext cx="9906000" cy="47230"/>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59" name="Espaço Reservado para Número de Slide 58"/>
          <p:cNvSpPr>
            <a:spLocks noGrp="1"/>
          </p:cNvSpPr>
          <p:nvPr>
            <p:ph type="sldNum" sz="quarter" idx="12"/>
          </p:nvPr>
        </p:nvSpPr>
        <p:spPr/>
        <p:txBody>
          <a:bodyPr/>
          <a:lstStyle/>
          <a:p>
            <a:pPr rtl="0"/>
            <a:fld id="{5A4A7955-6230-48B4-BD8B-A7C460F75945}" type="slidenum">
              <a:rPr lang="pt-BR" noProof="0" smtClean="0"/>
              <a:pPr rtl="0"/>
              <a:t>59</a:t>
            </a:fld>
            <a:endParaRPr lang="pt-BR" noProof="0"/>
          </a:p>
        </p:txBody>
      </p:sp>
    </p:spTree>
    <p:extLst>
      <p:ext uri="{BB962C8B-B14F-4D97-AF65-F5344CB8AC3E}">
        <p14:creationId xmlns:p14="http://schemas.microsoft.com/office/powerpoint/2010/main" xmlns="" val="1549006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 de texto 7">
            <a:extLst>
              <a:ext uri="{FF2B5EF4-FFF2-40B4-BE49-F238E27FC236}">
                <a16:creationId xmlns:a16="http://schemas.microsoft.com/office/drawing/2014/main" xmlns="" id="{3DC4CCBA-12AD-4433-A381-A03661E3D927}"/>
              </a:ext>
            </a:extLst>
          </p:cNvPr>
          <p:cNvSpPr txBox="1"/>
          <p:nvPr/>
        </p:nvSpPr>
        <p:spPr>
          <a:xfrm>
            <a:off x="608841" y="1207938"/>
            <a:ext cx="8718710" cy="1231106"/>
          </a:xfrm>
          <a:prstGeom prst="rect">
            <a:avLst/>
          </a:prstGeom>
          <a:noFill/>
        </p:spPr>
        <p:txBody>
          <a:bodyPr wrap="square" lIns="0" tIns="0" rIns="0" bIns="0" rtlCol="0" anchor="ctr">
            <a:spAutoFit/>
          </a:bodyPr>
          <a:lstStyle/>
          <a:p>
            <a:pPr>
              <a:defRPr/>
            </a:pPr>
            <a:r>
              <a:rPr lang="pt-BR" sz="4000" b="1" dirty="0">
                <a:solidFill>
                  <a:schemeClr val="tx2">
                    <a:lumMod val="50000"/>
                  </a:schemeClr>
                </a:solidFill>
                <a:latin typeface="Arial" panose="020B0604020202020204" pitchFamily="34" charset="0"/>
                <a:cs typeface="Arial" panose="020B0604020202020204" pitchFamily="34" charset="0"/>
              </a:rPr>
              <a:t>1. Visão geral organizacional e ambiente externo</a:t>
            </a:r>
            <a:endParaRPr lang="pt-BR" sz="4000" dirty="0">
              <a:solidFill>
                <a:schemeClr val="tx2">
                  <a:lumMod val="50000"/>
                </a:schemeClr>
              </a:solidFill>
              <a:latin typeface="Arial" panose="020B0604020202020204" pitchFamily="34" charset="0"/>
              <a:cs typeface="Arial" panose="020B0604020202020204" pitchFamily="34" charset="0"/>
            </a:endParaRPr>
          </a:p>
        </p:txBody>
      </p:sp>
      <p:pic>
        <p:nvPicPr>
          <p:cNvPr id="8" name="Picture 5"/>
          <p:cNvPicPr>
            <a:picLocks noChangeAspect="1" noChangeArrowheads="1"/>
          </p:cNvPicPr>
          <p:nvPr/>
        </p:nvPicPr>
        <p:blipFill>
          <a:blip r:embed="rId3" cstate="print"/>
          <a:srcRect/>
          <a:stretch>
            <a:fillRect/>
          </a:stretch>
        </p:blipFill>
        <p:spPr bwMode="auto">
          <a:xfrm>
            <a:off x="835409" y="2643676"/>
            <a:ext cx="7789999" cy="3393442"/>
          </a:xfrm>
          <a:prstGeom prst="rect">
            <a:avLst/>
          </a:prstGeom>
          <a:noFill/>
          <a:ln w="9525">
            <a:noFill/>
            <a:miter lim="800000"/>
            <a:headEnd/>
            <a:tailEnd/>
          </a:ln>
          <a:effectLst/>
        </p:spPr>
      </p:pic>
      <p:pic>
        <p:nvPicPr>
          <p:cNvPr id="5" name="Picture 2" descr="C:\Users\Rodrigo\OneDrive - CONSELHO DE ARQUITETURA E URBANISMO DE ALAGOAS CAU AL(1)\A - CAU-AL - DIVERSOS\PAPELARIA CAU_AL\Logos CAU-AL\CAU-AL-logo-negativo-03.jpg"/>
          <p:cNvPicPr>
            <a:picLocks noChangeAspect="1" noChangeArrowheads="1"/>
          </p:cNvPicPr>
          <p:nvPr/>
        </p:nvPicPr>
        <p:blipFill>
          <a:blip r:embed="rId4" cstate="print"/>
          <a:srcRect/>
          <a:stretch>
            <a:fillRect/>
          </a:stretch>
        </p:blipFill>
        <p:spPr bwMode="auto">
          <a:xfrm>
            <a:off x="6950075" y="0"/>
            <a:ext cx="2955925" cy="1239837"/>
          </a:xfrm>
          <a:prstGeom prst="rect">
            <a:avLst/>
          </a:prstGeom>
          <a:noFill/>
        </p:spPr>
      </p:pic>
      <p:sp>
        <p:nvSpPr>
          <p:cNvPr id="9" name="Espaço Reservado para Número de Slide 8"/>
          <p:cNvSpPr>
            <a:spLocks noGrp="1"/>
          </p:cNvSpPr>
          <p:nvPr>
            <p:ph type="sldNum" sz="quarter" idx="12"/>
          </p:nvPr>
        </p:nvSpPr>
        <p:spPr/>
        <p:txBody>
          <a:bodyPr/>
          <a:lstStyle/>
          <a:p>
            <a:pPr rtl="0"/>
            <a:fld id="{5A4A7955-6230-48B4-BD8B-A7C460F75945}" type="slidenum">
              <a:rPr lang="pt-BR" noProof="0" smtClean="0"/>
              <a:pPr rtl="0"/>
              <a:t>6</a:t>
            </a:fld>
            <a:endParaRPr lang="pt-BR" noProof="0"/>
          </a:p>
        </p:txBody>
      </p:sp>
    </p:spTree>
    <p:extLst>
      <p:ext uri="{BB962C8B-B14F-4D97-AF65-F5344CB8AC3E}">
        <p14:creationId xmlns:p14="http://schemas.microsoft.com/office/powerpoint/2010/main" xmlns="" val="296302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0410" y="511629"/>
            <a:ext cx="8543925" cy="890134"/>
          </a:xfrm>
        </p:spPr>
        <p:txBody>
          <a:bodyPr>
            <a:normAutofit/>
          </a:bodyPr>
          <a:lstStyle/>
          <a:p>
            <a:r>
              <a:rPr lang="pt-BR" sz="2000" dirty="0"/>
              <a:t>Carta de Serviços</a:t>
            </a:r>
          </a:p>
        </p:txBody>
      </p:sp>
      <p:sp>
        <p:nvSpPr>
          <p:cNvPr id="7" name="Retângulo 6"/>
          <p:cNvSpPr/>
          <p:nvPr/>
        </p:nvSpPr>
        <p:spPr>
          <a:xfrm>
            <a:off x="3440128" y="948689"/>
            <a:ext cx="3047812" cy="5032147"/>
          </a:xfrm>
          <a:prstGeom prst="rect">
            <a:avLst/>
          </a:prstGeom>
        </p:spPr>
        <p:txBody>
          <a:bodyPr wrap="square">
            <a:spAutoFit/>
          </a:bodyPr>
          <a:lstStyle/>
          <a:p>
            <a:r>
              <a:rPr lang="pt-BR" sz="900" dirty="0">
                <a:latin typeface="Arial" pitchFamily="34" charset="0"/>
                <a:cs typeface="Arial" pitchFamily="34" charset="0"/>
              </a:rPr>
              <a:t>	</a:t>
            </a:r>
            <a:r>
              <a:rPr lang="pt-BR" sz="800" dirty="0" err="1">
                <a:latin typeface="Arial" pitchFamily="34" charset="0"/>
                <a:cs typeface="Arial" pitchFamily="34" charset="0"/>
              </a:rPr>
              <a:t>rviA</a:t>
            </a:r>
            <a:r>
              <a:rPr lang="pt-BR" sz="800" dirty="0">
                <a:latin typeface="Arial" pitchFamily="34" charset="0"/>
                <a:cs typeface="Arial" pitchFamily="34" charset="0"/>
              </a:rPr>
              <a:t> Carta de Serviços ao Cidadão do CAU está estruturada em dez capítulos, além desta apresentação. Nos nove primeiros, estão elencados em categorias os quarenta principais serviços oferecidos pelo Conselho ao profissional e à sociedade, incluindo requisitos e prazos para acessá-los.</a:t>
            </a:r>
          </a:p>
          <a:p>
            <a:endParaRPr lang="pt-BR" sz="800" b="1" dirty="0">
              <a:solidFill>
                <a:srgbClr val="006E72"/>
              </a:solidFill>
              <a:latin typeface="Arial" pitchFamily="34" charset="0"/>
              <a:cs typeface="Arial" pitchFamily="34" charset="0"/>
            </a:endParaRPr>
          </a:p>
          <a:p>
            <a:r>
              <a:rPr lang="pt-BR" sz="800" dirty="0">
                <a:latin typeface="Arial" pitchFamily="34" charset="0"/>
                <a:cs typeface="Arial" pitchFamily="34" charset="0"/>
              </a:rPr>
              <a:t>	O décimo e último capítulo aborda as formas de comunicação com o arquiteto e urbanista e qualquer membro da sociedade que eventualmente venha requerer um dos serviços prestados pelo Conselho. Nele estão ainda listados os endereços das sedes regionais e do CAU/SP, bem como seus respectivos números de telefone e horários de atendimento ao público.</a:t>
            </a:r>
          </a:p>
          <a:p>
            <a:endParaRPr lang="pt-BR" sz="800" b="1" dirty="0">
              <a:solidFill>
                <a:srgbClr val="006E72"/>
              </a:solidFill>
              <a:latin typeface="Arial" panose="020B0604020202020204" pitchFamily="34" charset="0"/>
              <a:cs typeface="Arial" panose="020B0604020202020204" pitchFamily="34" charset="0"/>
            </a:endParaRPr>
          </a:p>
          <a:p>
            <a:endParaRPr lang="pt-BR" sz="800" b="1" dirty="0">
              <a:solidFill>
                <a:srgbClr val="006E72"/>
              </a:solidFill>
              <a:latin typeface="Arial" panose="020B0604020202020204" pitchFamily="34" charset="0"/>
              <a:cs typeface="Arial" panose="020B0604020202020204" pitchFamily="34" charset="0"/>
            </a:endParaRPr>
          </a:p>
          <a:p>
            <a:r>
              <a:rPr lang="pt-BR" sz="800" b="1" dirty="0">
                <a:solidFill>
                  <a:srgbClr val="006E72"/>
                </a:solidFill>
                <a:latin typeface="Arial" panose="020B0604020202020204" pitchFamily="34" charset="0"/>
                <a:cs typeface="Arial" panose="020B0604020202020204" pitchFamily="34" charset="0"/>
              </a:rPr>
              <a:t>1. Autenticidade de Registros, Documentos e Resoluções</a:t>
            </a:r>
          </a:p>
          <a:p>
            <a:r>
              <a:rPr lang="pt-BR" sz="800" dirty="0">
                <a:latin typeface="Arial" panose="020B0604020202020204" pitchFamily="34" charset="0"/>
                <a:cs typeface="Arial" panose="020B0604020202020204" pitchFamily="34" charset="0"/>
              </a:rPr>
              <a:t>1.1      </a:t>
            </a:r>
            <a:r>
              <a:rPr lang="pt-BR" sz="800" u="sng" dirty="0">
                <a:solidFill>
                  <a:srgbClr val="008080"/>
                </a:solidFill>
                <a:latin typeface="Arial" panose="020B0604020202020204" pitchFamily="34" charset="0"/>
                <a:cs typeface="Arial" panose="020B0604020202020204" pitchFamily="34" charset="0"/>
                <a:hlinkClick r:id="rId2"/>
              </a:rPr>
              <a:t> Busca de registro de profissional ou empresa de Arquitetura e Urbanismo</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1.2       </a:t>
            </a:r>
            <a:r>
              <a:rPr lang="pt-BR" sz="800" u="sng" dirty="0">
                <a:solidFill>
                  <a:srgbClr val="008080"/>
                </a:solidFill>
                <a:latin typeface="Arial" panose="020B0604020202020204" pitchFamily="34" charset="0"/>
                <a:cs typeface="Arial" panose="020B0604020202020204" pitchFamily="34" charset="0"/>
                <a:hlinkClick r:id="rId3"/>
              </a:rPr>
              <a:t>Verificação de autenticidade de documento</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1.3      </a:t>
            </a:r>
            <a:r>
              <a:rPr lang="pt-BR" sz="800" u="sng" dirty="0">
                <a:solidFill>
                  <a:srgbClr val="008080"/>
                </a:solidFill>
                <a:latin typeface="Arial" panose="020B0604020202020204" pitchFamily="34" charset="0"/>
                <a:cs typeface="Arial" panose="020B0604020202020204" pitchFamily="34" charset="0"/>
                <a:hlinkClick r:id="rId4"/>
              </a:rPr>
              <a:t> Consulta a resoluções</a:t>
            </a:r>
            <a:endParaRPr lang="pt-BR" sz="800" dirty="0">
              <a:latin typeface="Arial" panose="020B0604020202020204" pitchFamily="34" charset="0"/>
              <a:cs typeface="Arial" panose="020B0604020202020204" pitchFamily="34" charset="0"/>
            </a:endParaRPr>
          </a:p>
          <a:p>
            <a:r>
              <a:rPr lang="pt-BR" sz="800" b="1" dirty="0">
                <a:solidFill>
                  <a:srgbClr val="006E72"/>
                </a:solidFill>
                <a:latin typeface="Arial" panose="020B0604020202020204" pitchFamily="34" charset="0"/>
                <a:cs typeface="Arial" panose="020B0604020202020204" pitchFamily="34" charset="0"/>
              </a:rPr>
              <a:t>2. Denúncias e Fiscalização</a:t>
            </a:r>
          </a:p>
          <a:p>
            <a:r>
              <a:rPr lang="pt-BR" sz="800" dirty="0">
                <a:latin typeface="Arial" panose="020B0604020202020204" pitchFamily="34" charset="0"/>
                <a:cs typeface="Arial" panose="020B0604020202020204" pitchFamily="34" charset="0"/>
              </a:rPr>
              <a:t>2.1      </a:t>
            </a:r>
            <a:r>
              <a:rPr lang="pt-BR" sz="800" u="sng" dirty="0">
                <a:solidFill>
                  <a:srgbClr val="008080"/>
                </a:solidFill>
                <a:latin typeface="Arial" panose="020B0604020202020204" pitchFamily="34" charset="0"/>
                <a:cs typeface="Arial" panose="020B0604020202020204" pitchFamily="34" charset="0"/>
                <a:hlinkClick r:id="rId5"/>
              </a:rPr>
              <a:t> Cadastro de denúncia</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2.2       </a:t>
            </a:r>
            <a:r>
              <a:rPr lang="pt-BR" sz="800" u="sng" dirty="0">
                <a:solidFill>
                  <a:srgbClr val="008080"/>
                </a:solidFill>
                <a:latin typeface="Arial" panose="020B0604020202020204" pitchFamily="34" charset="0"/>
                <a:cs typeface="Arial" panose="020B0604020202020204" pitchFamily="34" charset="0"/>
                <a:hlinkClick r:id="rId6"/>
              </a:rPr>
              <a:t>Acompanhamento de denúncia</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2.3       </a:t>
            </a:r>
            <a:r>
              <a:rPr lang="pt-BR" sz="800" u="sng" dirty="0">
                <a:solidFill>
                  <a:srgbClr val="008080"/>
                </a:solidFill>
                <a:latin typeface="Arial" panose="020B0604020202020204" pitchFamily="34" charset="0"/>
                <a:cs typeface="Arial" panose="020B0604020202020204" pitchFamily="34" charset="0"/>
                <a:hlinkClick r:id="rId7"/>
              </a:rPr>
              <a:t>Defesa de auto de infração</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2.4      </a:t>
            </a:r>
            <a:r>
              <a:rPr lang="pt-BR" sz="800" u="sng" dirty="0">
                <a:solidFill>
                  <a:srgbClr val="008080"/>
                </a:solidFill>
                <a:latin typeface="Arial" panose="020B0604020202020204" pitchFamily="34" charset="0"/>
                <a:cs typeface="Arial" panose="020B0604020202020204" pitchFamily="34" charset="0"/>
                <a:hlinkClick r:id="rId8"/>
              </a:rPr>
              <a:t> Defesa em processo ético-disciplinar</a:t>
            </a:r>
            <a:endParaRPr lang="pt-BR" sz="800" dirty="0">
              <a:latin typeface="Arial" panose="020B0604020202020204" pitchFamily="34" charset="0"/>
              <a:cs typeface="Arial" panose="020B0604020202020204" pitchFamily="34" charset="0"/>
            </a:endParaRPr>
          </a:p>
          <a:p>
            <a:r>
              <a:rPr lang="pt-BR" sz="800" b="1" dirty="0">
                <a:solidFill>
                  <a:srgbClr val="006E72"/>
                </a:solidFill>
                <a:latin typeface="Arial" panose="020B0604020202020204" pitchFamily="34" charset="0"/>
                <a:cs typeface="Arial" panose="020B0604020202020204" pitchFamily="34" charset="0"/>
              </a:rPr>
              <a:t>3. Pagamentos e Ressarcimentos</a:t>
            </a:r>
          </a:p>
          <a:p>
            <a:r>
              <a:rPr lang="pt-BR" sz="800" dirty="0">
                <a:latin typeface="Arial" panose="020B0604020202020204" pitchFamily="34" charset="0"/>
                <a:cs typeface="Arial" panose="020B0604020202020204" pitchFamily="34" charset="0"/>
              </a:rPr>
              <a:t>3.1       </a:t>
            </a:r>
            <a:r>
              <a:rPr lang="pt-BR" sz="800" u="sng" dirty="0">
                <a:solidFill>
                  <a:srgbClr val="008080"/>
                </a:solidFill>
                <a:latin typeface="Arial" panose="020B0604020202020204" pitchFamily="34" charset="0"/>
                <a:cs typeface="Arial" panose="020B0604020202020204" pitchFamily="34" charset="0"/>
                <a:hlinkClick r:id="rId9"/>
              </a:rPr>
              <a:t>Emissão de boleto de anuidade</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3.2       </a:t>
            </a:r>
            <a:r>
              <a:rPr lang="pt-BR" sz="800" u="sng" dirty="0">
                <a:solidFill>
                  <a:srgbClr val="008080"/>
                </a:solidFill>
                <a:latin typeface="Arial" panose="020B0604020202020204" pitchFamily="34" charset="0"/>
                <a:cs typeface="Arial" panose="020B0604020202020204" pitchFamily="34" charset="0"/>
                <a:hlinkClick r:id="rId10"/>
              </a:rPr>
              <a:t>Refinanciamento de débitos (Refis)</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3.3       </a:t>
            </a:r>
            <a:r>
              <a:rPr lang="pt-BR" sz="800" u="sng" dirty="0">
                <a:solidFill>
                  <a:srgbClr val="008080"/>
                </a:solidFill>
                <a:latin typeface="Arial" panose="020B0604020202020204" pitchFamily="34" charset="0"/>
                <a:cs typeface="Arial" panose="020B0604020202020204" pitchFamily="34" charset="0"/>
                <a:hlinkClick r:id="rId11"/>
              </a:rPr>
              <a:t>Ressarcimento de valores</a:t>
            </a:r>
            <a:endParaRPr lang="pt-BR" sz="800" dirty="0">
              <a:latin typeface="Arial" panose="020B0604020202020204" pitchFamily="34" charset="0"/>
              <a:cs typeface="Arial" panose="020B0604020202020204" pitchFamily="34" charset="0"/>
            </a:endParaRPr>
          </a:p>
          <a:p>
            <a:r>
              <a:rPr lang="pt-BR" sz="800" b="1" dirty="0">
                <a:solidFill>
                  <a:srgbClr val="006E72"/>
                </a:solidFill>
                <a:latin typeface="Arial" panose="020B0604020202020204" pitchFamily="34" charset="0"/>
                <a:cs typeface="Arial" panose="020B0604020202020204" pitchFamily="34" charset="0"/>
              </a:rPr>
              <a:t>4. Tabela de Honorários</a:t>
            </a:r>
          </a:p>
          <a:p>
            <a:r>
              <a:rPr lang="pt-BR" sz="800" dirty="0">
                <a:latin typeface="Arial" panose="020B0604020202020204" pitchFamily="34" charset="0"/>
                <a:cs typeface="Arial" panose="020B0604020202020204" pitchFamily="34" charset="0"/>
              </a:rPr>
              <a:t>4.1       </a:t>
            </a:r>
            <a:r>
              <a:rPr lang="pt-BR" sz="800" u="sng" dirty="0">
                <a:solidFill>
                  <a:srgbClr val="008080"/>
                </a:solidFill>
                <a:latin typeface="Arial" panose="020B0604020202020204" pitchFamily="34" charset="0"/>
                <a:cs typeface="Arial" panose="020B0604020202020204" pitchFamily="34" charset="0"/>
                <a:hlinkClick r:id="rId12"/>
              </a:rPr>
              <a:t>Cálculo de honorários profissionais</a:t>
            </a:r>
            <a:endParaRPr lang="pt-BR" sz="800" dirty="0">
              <a:latin typeface="Arial" panose="020B0604020202020204" pitchFamily="34" charset="0"/>
              <a:cs typeface="Arial" panose="020B0604020202020204" pitchFamily="34" charset="0"/>
            </a:endParaRPr>
          </a:p>
          <a:p>
            <a:r>
              <a:rPr lang="pt-BR" sz="800" b="1" dirty="0">
                <a:solidFill>
                  <a:srgbClr val="006E72"/>
                </a:solidFill>
                <a:latin typeface="Arial" panose="020B0604020202020204" pitchFamily="34" charset="0"/>
                <a:cs typeface="Arial" panose="020B0604020202020204" pitchFamily="34" charset="0"/>
              </a:rPr>
              <a:t>5. Registro no CAU e Carteira de Identidade Profissional</a:t>
            </a:r>
          </a:p>
          <a:p>
            <a:r>
              <a:rPr lang="pt-BR" sz="800" dirty="0">
                <a:latin typeface="Arial" panose="020B0604020202020204" pitchFamily="34" charset="0"/>
                <a:cs typeface="Arial" panose="020B0604020202020204" pitchFamily="34" charset="0"/>
              </a:rPr>
              <a:t>5.1       </a:t>
            </a:r>
            <a:r>
              <a:rPr lang="pt-BR" sz="800" u="sng" dirty="0">
                <a:solidFill>
                  <a:srgbClr val="008080"/>
                </a:solidFill>
                <a:latin typeface="Arial" panose="020B0604020202020204" pitchFamily="34" charset="0"/>
                <a:cs typeface="Arial" panose="020B0604020202020204" pitchFamily="34" charset="0"/>
                <a:hlinkClick r:id="rId13"/>
              </a:rPr>
              <a:t>Registro provisório de profissional diplomado no Brasil</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5.2       </a:t>
            </a:r>
            <a:r>
              <a:rPr lang="pt-BR" sz="800" u="sng" dirty="0">
                <a:solidFill>
                  <a:srgbClr val="008080"/>
                </a:solidFill>
                <a:latin typeface="Arial" panose="020B0604020202020204" pitchFamily="34" charset="0"/>
                <a:cs typeface="Arial" panose="020B0604020202020204" pitchFamily="34" charset="0"/>
                <a:hlinkClick r:id="rId14"/>
              </a:rPr>
              <a:t>Registro definitivo de profissional diplomado no Brasil</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5.3       </a:t>
            </a:r>
            <a:r>
              <a:rPr lang="pt-BR" sz="800" u="sng" dirty="0">
                <a:solidFill>
                  <a:srgbClr val="008080"/>
                </a:solidFill>
                <a:latin typeface="Arial" panose="020B0604020202020204" pitchFamily="34" charset="0"/>
                <a:cs typeface="Arial" panose="020B0604020202020204" pitchFamily="34" charset="0"/>
                <a:hlinkClick r:id="rId15"/>
              </a:rPr>
              <a:t>Registro temporário de profissional diplomado no exterior</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5.4       </a:t>
            </a:r>
            <a:r>
              <a:rPr lang="pt-BR" sz="800" u="sng" dirty="0">
                <a:solidFill>
                  <a:srgbClr val="008080"/>
                </a:solidFill>
                <a:latin typeface="Arial" panose="020B0604020202020204" pitchFamily="34" charset="0"/>
                <a:cs typeface="Arial" panose="020B0604020202020204" pitchFamily="34" charset="0"/>
                <a:hlinkClick r:id="rId16"/>
              </a:rPr>
              <a:t>Registro definitivo de profissional diplomado no exterior</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5.5       </a:t>
            </a:r>
            <a:r>
              <a:rPr lang="pt-BR" sz="800" u="sng" dirty="0">
                <a:solidFill>
                  <a:srgbClr val="008080"/>
                </a:solidFill>
                <a:latin typeface="Arial" panose="020B0604020202020204" pitchFamily="34" charset="0"/>
                <a:cs typeface="Arial" panose="020B0604020202020204" pitchFamily="34" charset="0"/>
                <a:hlinkClick r:id="rId17"/>
              </a:rPr>
              <a:t>Emissão de primeira via de carteira de identidade profissional</a:t>
            </a:r>
            <a:endParaRPr lang="pt-BR" sz="800" dirty="0">
              <a:latin typeface="Arial" panose="020B0604020202020204" pitchFamily="34" charset="0"/>
              <a:cs typeface="Arial" panose="020B0604020202020204" pitchFamily="34" charset="0"/>
            </a:endParaRPr>
          </a:p>
        </p:txBody>
      </p:sp>
      <p:sp>
        <p:nvSpPr>
          <p:cNvPr id="8" name="Retângulo 7"/>
          <p:cNvSpPr/>
          <p:nvPr/>
        </p:nvSpPr>
        <p:spPr>
          <a:xfrm>
            <a:off x="6583566" y="948690"/>
            <a:ext cx="3082140" cy="5632311"/>
          </a:xfrm>
          <a:prstGeom prst="rect">
            <a:avLst/>
          </a:prstGeom>
        </p:spPr>
        <p:txBody>
          <a:bodyPr wrap="square">
            <a:spAutoFit/>
          </a:bodyPr>
          <a:lstStyle/>
          <a:p>
            <a:r>
              <a:rPr lang="pt-BR" sz="800" dirty="0">
                <a:latin typeface="Arial" panose="020B0604020202020204" pitchFamily="34" charset="0"/>
                <a:cs typeface="Arial" panose="020B0604020202020204" pitchFamily="34" charset="0"/>
              </a:rPr>
              <a:t>5.6       </a:t>
            </a:r>
            <a:r>
              <a:rPr lang="pt-BR" sz="800" u="sng" dirty="0">
                <a:solidFill>
                  <a:srgbClr val="008080"/>
                </a:solidFill>
                <a:latin typeface="Arial" panose="020B0604020202020204" pitchFamily="34" charset="0"/>
                <a:cs typeface="Arial" panose="020B0604020202020204" pitchFamily="34" charset="0"/>
                <a:hlinkClick r:id="rId18"/>
              </a:rPr>
              <a:t>Emissão de segunda via de carteira de identidade profissional</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5.7       </a:t>
            </a:r>
            <a:r>
              <a:rPr lang="pt-BR" sz="800" u="sng" dirty="0">
                <a:solidFill>
                  <a:srgbClr val="008080"/>
                </a:solidFill>
                <a:latin typeface="Arial" panose="020B0604020202020204" pitchFamily="34" charset="0"/>
                <a:cs typeface="Arial" panose="020B0604020202020204" pitchFamily="34" charset="0"/>
                <a:hlinkClick r:id="rId19"/>
              </a:rPr>
              <a:t>Anotação de título de especialização em Engenharia de Segurança do Trabalho</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5.8       </a:t>
            </a:r>
            <a:r>
              <a:rPr lang="pt-BR" sz="800" u="sng" dirty="0">
                <a:solidFill>
                  <a:srgbClr val="008080"/>
                </a:solidFill>
                <a:latin typeface="Arial" panose="020B0604020202020204" pitchFamily="34" charset="0"/>
                <a:cs typeface="Arial" panose="020B0604020202020204" pitchFamily="34" charset="0"/>
                <a:hlinkClick r:id="rId20"/>
              </a:rPr>
              <a:t>Registro de pessoa jurídica</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5.9       </a:t>
            </a:r>
            <a:r>
              <a:rPr lang="pt-BR" sz="800" u="sng" dirty="0">
                <a:solidFill>
                  <a:srgbClr val="008080"/>
                </a:solidFill>
                <a:latin typeface="Arial" panose="020B0604020202020204" pitchFamily="34" charset="0"/>
                <a:cs typeface="Arial" panose="020B0604020202020204" pitchFamily="34" charset="0"/>
                <a:hlinkClick r:id="rId21"/>
              </a:rPr>
              <a:t>Baixa de Registro de pessoa jurídica</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5.10     </a:t>
            </a:r>
            <a:r>
              <a:rPr lang="pt-BR" sz="800" u="sng" dirty="0">
                <a:solidFill>
                  <a:srgbClr val="008080"/>
                </a:solidFill>
                <a:latin typeface="Arial" panose="020B0604020202020204" pitchFamily="34" charset="0"/>
                <a:cs typeface="Arial" panose="020B0604020202020204" pitchFamily="34" charset="0"/>
                <a:hlinkClick r:id="rId22"/>
              </a:rPr>
              <a:t>Interrupção de registro</a:t>
            </a:r>
            <a:endParaRPr lang="pt-BR" sz="800" dirty="0">
              <a:latin typeface="Arial" panose="020B0604020202020204" pitchFamily="34" charset="0"/>
              <a:cs typeface="Arial" panose="020B0604020202020204" pitchFamily="34" charset="0"/>
            </a:endParaRPr>
          </a:p>
          <a:p>
            <a:endParaRPr lang="pt-BR" sz="800" b="1" dirty="0">
              <a:solidFill>
                <a:srgbClr val="006E72"/>
              </a:solidFill>
              <a:latin typeface="Arial" panose="020B0604020202020204" pitchFamily="34" charset="0"/>
              <a:cs typeface="Arial" panose="020B0604020202020204" pitchFamily="34" charset="0"/>
            </a:endParaRPr>
          </a:p>
          <a:p>
            <a:r>
              <a:rPr lang="pt-BR" sz="800" b="1" dirty="0">
                <a:solidFill>
                  <a:srgbClr val="006E72"/>
                </a:solidFill>
                <a:latin typeface="Arial" panose="020B0604020202020204" pitchFamily="34" charset="0"/>
                <a:cs typeface="Arial" panose="020B0604020202020204" pitchFamily="34" charset="0"/>
              </a:rPr>
              <a:t>6. Registro de Responsabilidade Técnica (RRT) </a:t>
            </a:r>
          </a:p>
          <a:p>
            <a:r>
              <a:rPr lang="pt-BR" sz="800" dirty="0">
                <a:latin typeface="Arial" panose="020B0604020202020204" pitchFamily="34" charset="0"/>
                <a:cs typeface="Arial" panose="020B0604020202020204" pitchFamily="34" charset="0"/>
              </a:rPr>
              <a:t>6.1       </a:t>
            </a:r>
            <a:r>
              <a:rPr lang="pt-BR" sz="800" u="sng" dirty="0">
                <a:solidFill>
                  <a:srgbClr val="008080"/>
                </a:solidFill>
                <a:latin typeface="Arial" panose="020B0604020202020204" pitchFamily="34" charset="0"/>
                <a:cs typeface="Arial" panose="020B0604020202020204" pitchFamily="34" charset="0"/>
                <a:hlinkClick r:id="rId23"/>
              </a:rPr>
              <a:t>Emissão de RRT simples</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6.2       </a:t>
            </a:r>
            <a:r>
              <a:rPr lang="pt-BR" sz="800" u="sng" dirty="0">
                <a:solidFill>
                  <a:srgbClr val="008080"/>
                </a:solidFill>
                <a:latin typeface="Arial" panose="020B0604020202020204" pitchFamily="34" charset="0"/>
                <a:cs typeface="Arial" panose="020B0604020202020204" pitchFamily="34" charset="0"/>
                <a:hlinkClick r:id="rId24"/>
              </a:rPr>
              <a:t>Emissão de RRT derivado</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6.3       </a:t>
            </a:r>
            <a:r>
              <a:rPr lang="pt-BR" sz="800" u="sng" dirty="0">
                <a:solidFill>
                  <a:srgbClr val="008080"/>
                </a:solidFill>
                <a:latin typeface="Arial" panose="020B0604020202020204" pitchFamily="34" charset="0"/>
                <a:cs typeface="Arial" panose="020B0604020202020204" pitchFamily="34" charset="0"/>
                <a:hlinkClick r:id="rId25"/>
              </a:rPr>
              <a:t>Emissão de RRT mínimo</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6.4       </a:t>
            </a:r>
            <a:r>
              <a:rPr lang="pt-BR" sz="800" u="sng" dirty="0">
                <a:solidFill>
                  <a:srgbClr val="008080"/>
                </a:solidFill>
                <a:latin typeface="Arial" panose="020B0604020202020204" pitchFamily="34" charset="0"/>
                <a:cs typeface="Arial" panose="020B0604020202020204" pitchFamily="34" charset="0"/>
                <a:hlinkClick r:id="rId26"/>
              </a:rPr>
              <a:t>Emissão de RRT múltiplo mensal</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6.5       </a:t>
            </a:r>
            <a:r>
              <a:rPr lang="pt-BR" sz="800" u="sng" dirty="0">
                <a:solidFill>
                  <a:srgbClr val="008080"/>
                </a:solidFill>
                <a:latin typeface="Arial" panose="020B0604020202020204" pitchFamily="34" charset="0"/>
                <a:cs typeface="Arial" panose="020B0604020202020204" pitchFamily="34" charset="0"/>
                <a:hlinkClick r:id="rId27"/>
              </a:rPr>
              <a:t>Emissão de RRT de atividade no exterior</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6.6       </a:t>
            </a:r>
            <a:r>
              <a:rPr lang="pt-BR" sz="800" u="sng" dirty="0">
                <a:solidFill>
                  <a:srgbClr val="008080"/>
                </a:solidFill>
                <a:latin typeface="Arial" panose="020B0604020202020204" pitchFamily="34" charset="0"/>
                <a:cs typeface="Arial" panose="020B0604020202020204" pitchFamily="34" charset="0"/>
                <a:hlinkClick r:id="rId28"/>
              </a:rPr>
              <a:t>Emissão de RRT fora do prazo (RRT Extemporâneo)</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6.7       </a:t>
            </a:r>
            <a:r>
              <a:rPr lang="pt-BR" sz="800" u="sng" dirty="0">
                <a:solidFill>
                  <a:srgbClr val="008080"/>
                </a:solidFill>
                <a:latin typeface="Arial" panose="020B0604020202020204" pitchFamily="34" charset="0"/>
                <a:cs typeface="Arial" panose="020B0604020202020204" pitchFamily="34" charset="0"/>
                <a:hlinkClick r:id="rId29"/>
              </a:rPr>
              <a:t>Baixa de RRT</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6.8      </a:t>
            </a:r>
            <a:r>
              <a:rPr lang="pt-BR" sz="800" u="sng" dirty="0">
                <a:solidFill>
                  <a:srgbClr val="008080"/>
                </a:solidFill>
                <a:latin typeface="Arial" panose="020B0604020202020204" pitchFamily="34" charset="0"/>
                <a:cs typeface="Arial" panose="020B0604020202020204" pitchFamily="34" charset="0"/>
                <a:hlinkClick r:id="rId30"/>
              </a:rPr>
              <a:t> Retificação de RRT (RRT Retificador)</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6.9      </a:t>
            </a:r>
            <a:r>
              <a:rPr lang="pt-BR" sz="800" u="sng" dirty="0">
                <a:solidFill>
                  <a:srgbClr val="008080"/>
                </a:solidFill>
                <a:latin typeface="Arial" panose="020B0604020202020204" pitchFamily="34" charset="0"/>
                <a:cs typeface="Arial" panose="020B0604020202020204" pitchFamily="34" charset="0"/>
                <a:hlinkClick r:id="rId31"/>
              </a:rPr>
              <a:t> Cancelamento de RRT</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6.10     </a:t>
            </a:r>
            <a:r>
              <a:rPr lang="pt-BR" sz="800" u="sng" dirty="0">
                <a:solidFill>
                  <a:srgbClr val="008080"/>
                </a:solidFill>
                <a:latin typeface="Arial" panose="020B0604020202020204" pitchFamily="34" charset="0"/>
                <a:cs typeface="Arial" panose="020B0604020202020204" pitchFamily="34" charset="0"/>
                <a:hlinkClick r:id="rId32"/>
              </a:rPr>
              <a:t>Declaração de nulidade de RRT</a:t>
            </a:r>
            <a:endParaRPr lang="pt-BR" sz="800" dirty="0">
              <a:latin typeface="Arial" panose="020B0604020202020204" pitchFamily="34" charset="0"/>
              <a:cs typeface="Arial" panose="020B0604020202020204" pitchFamily="34" charset="0"/>
            </a:endParaRPr>
          </a:p>
          <a:p>
            <a:r>
              <a:rPr lang="pt-BR" sz="800" b="1" dirty="0">
                <a:solidFill>
                  <a:srgbClr val="006E72"/>
                </a:solidFill>
                <a:latin typeface="Arial" panose="020B0604020202020204" pitchFamily="34" charset="0"/>
                <a:cs typeface="Arial" panose="020B0604020202020204" pitchFamily="34" charset="0"/>
              </a:rPr>
              <a:t>7. Registro de Direitos Autorais (RDA)</a:t>
            </a:r>
          </a:p>
          <a:p>
            <a:r>
              <a:rPr lang="pt-BR" sz="800" dirty="0">
                <a:latin typeface="Arial" panose="020B0604020202020204" pitchFamily="34" charset="0"/>
                <a:cs typeface="Arial" panose="020B0604020202020204" pitchFamily="34" charset="0"/>
              </a:rPr>
              <a:t>7.1       </a:t>
            </a:r>
            <a:r>
              <a:rPr lang="pt-BR" sz="800" u="sng" dirty="0">
                <a:solidFill>
                  <a:srgbClr val="008080"/>
                </a:solidFill>
                <a:latin typeface="Arial" panose="020B0604020202020204" pitchFamily="34" charset="0"/>
                <a:cs typeface="Arial" panose="020B0604020202020204" pitchFamily="34" charset="0"/>
                <a:hlinkClick r:id="rId33"/>
              </a:rPr>
              <a:t>Emissão de Registro de Direitos Autorais (RDA)</a:t>
            </a:r>
            <a:endParaRPr lang="pt-BR" sz="800" dirty="0">
              <a:latin typeface="Arial" panose="020B0604020202020204" pitchFamily="34" charset="0"/>
              <a:cs typeface="Arial" panose="020B0604020202020204" pitchFamily="34" charset="0"/>
            </a:endParaRPr>
          </a:p>
          <a:p>
            <a:r>
              <a:rPr lang="pt-BR" sz="800" b="1" dirty="0">
                <a:solidFill>
                  <a:srgbClr val="006E72"/>
                </a:solidFill>
                <a:latin typeface="Arial" panose="020B0604020202020204" pitchFamily="34" charset="0"/>
                <a:cs typeface="Arial" panose="020B0604020202020204" pitchFamily="34" charset="0"/>
              </a:rPr>
              <a:t>8. Certidões e Declarações</a:t>
            </a:r>
          </a:p>
          <a:p>
            <a:r>
              <a:rPr lang="pt-BR" sz="800" dirty="0">
                <a:latin typeface="Arial" panose="020B0604020202020204" pitchFamily="34" charset="0"/>
                <a:cs typeface="Arial" panose="020B0604020202020204" pitchFamily="34" charset="0"/>
              </a:rPr>
              <a:t>8.1       </a:t>
            </a:r>
            <a:r>
              <a:rPr lang="pt-BR" sz="800" u="sng" dirty="0">
                <a:solidFill>
                  <a:srgbClr val="008080"/>
                </a:solidFill>
                <a:latin typeface="Arial" panose="020B0604020202020204" pitchFamily="34" charset="0"/>
                <a:cs typeface="Arial" panose="020B0604020202020204" pitchFamily="34" charset="0"/>
                <a:hlinkClick r:id="rId34"/>
              </a:rPr>
              <a:t>Emissão de Certidão de Registro e Quitação de Pessoa Física ou Jurídica (CRQ)</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8.2       </a:t>
            </a:r>
            <a:r>
              <a:rPr lang="pt-BR" sz="800" u="sng" dirty="0">
                <a:solidFill>
                  <a:srgbClr val="008080"/>
                </a:solidFill>
                <a:latin typeface="Arial" panose="020B0604020202020204" pitchFamily="34" charset="0"/>
                <a:cs typeface="Arial" panose="020B0604020202020204" pitchFamily="34" charset="0"/>
                <a:hlinkClick r:id="rId35"/>
              </a:rPr>
              <a:t>Emissão de Certidão Negativa de Débitos Pessoa Física ou Jurídica (CND)</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8.3       </a:t>
            </a:r>
            <a:r>
              <a:rPr lang="pt-BR" sz="800" u="sng" dirty="0">
                <a:solidFill>
                  <a:srgbClr val="008080"/>
                </a:solidFill>
                <a:latin typeface="Arial" panose="020B0604020202020204" pitchFamily="34" charset="0"/>
                <a:cs typeface="Arial" panose="020B0604020202020204" pitchFamily="34" charset="0"/>
                <a:hlinkClick r:id="rId36"/>
              </a:rPr>
              <a:t>Emissão de Declaração Negativa de Antecedentes Éticos</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8.4       </a:t>
            </a:r>
            <a:r>
              <a:rPr lang="pt-BR" sz="800" u="sng" dirty="0">
                <a:solidFill>
                  <a:srgbClr val="008080"/>
                </a:solidFill>
                <a:latin typeface="Arial" panose="020B0604020202020204" pitchFamily="34" charset="0"/>
                <a:cs typeface="Arial" panose="020B0604020202020204" pitchFamily="34" charset="0"/>
                <a:hlinkClick r:id="rId37"/>
              </a:rPr>
              <a:t>Emissão de Certidão de Acervo Técnico (CAT)</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8.5       </a:t>
            </a:r>
            <a:r>
              <a:rPr lang="pt-BR" sz="800" u="sng" dirty="0">
                <a:solidFill>
                  <a:srgbClr val="008080"/>
                </a:solidFill>
                <a:latin typeface="Arial" panose="020B0604020202020204" pitchFamily="34" charset="0"/>
                <a:cs typeface="Arial" panose="020B0604020202020204" pitchFamily="34" charset="0"/>
                <a:hlinkClick r:id="rId38"/>
              </a:rPr>
              <a:t>Emissão de Certidão de Acervo Técnico com Atestado (CAT-A)</a:t>
            </a:r>
            <a:endParaRPr lang="pt-BR" sz="800" dirty="0">
              <a:latin typeface="Arial" panose="020B0604020202020204" pitchFamily="34" charset="0"/>
              <a:cs typeface="Arial" panose="020B0604020202020204" pitchFamily="34" charset="0"/>
            </a:endParaRPr>
          </a:p>
          <a:p>
            <a:r>
              <a:rPr lang="pt-BR" sz="800" b="1" dirty="0">
                <a:solidFill>
                  <a:srgbClr val="006E72"/>
                </a:solidFill>
                <a:latin typeface="Arial" panose="020B0604020202020204" pitchFamily="34" charset="0"/>
                <a:cs typeface="Arial" panose="020B0604020202020204" pitchFamily="34" charset="0"/>
              </a:rPr>
              <a:t>9. Acesso a Informações Públicas e Dados Sobre a Profissão</a:t>
            </a:r>
          </a:p>
          <a:p>
            <a:r>
              <a:rPr lang="pt-BR" sz="800" dirty="0">
                <a:latin typeface="Arial" panose="020B0604020202020204" pitchFamily="34" charset="0"/>
                <a:cs typeface="Arial" panose="020B0604020202020204" pitchFamily="34" charset="0"/>
              </a:rPr>
              <a:t>9.1       </a:t>
            </a:r>
            <a:r>
              <a:rPr lang="pt-BR" sz="800" u="sng" dirty="0">
                <a:solidFill>
                  <a:srgbClr val="008080"/>
                </a:solidFill>
                <a:latin typeface="Arial" panose="020B0604020202020204" pitchFamily="34" charset="0"/>
                <a:cs typeface="Arial" panose="020B0604020202020204" pitchFamily="34" charset="0"/>
                <a:hlinkClick r:id="rId39"/>
              </a:rPr>
              <a:t>Acesso ao Sistema de Inteligência Geográfica (</a:t>
            </a:r>
            <a:r>
              <a:rPr lang="pt-BR" sz="800" u="sng" dirty="0" err="1">
                <a:solidFill>
                  <a:srgbClr val="008080"/>
                </a:solidFill>
                <a:latin typeface="Arial" panose="020B0604020202020204" pitchFamily="34" charset="0"/>
                <a:cs typeface="Arial" panose="020B0604020202020204" pitchFamily="34" charset="0"/>
                <a:hlinkClick r:id="rId39"/>
              </a:rPr>
              <a:t>Igeo</a:t>
            </a:r>
            <a:r>
              <a:rPr lang="pt-BR" sz="800" u="sng" dirty="0">
                <a:solidFill>
                  <a:srgbClr val="008080"/>
                </a:solidFill>
                <a:latin typeface="Arial" panose="020B0604020202020204" pitchFamily="34" charset="0"/>
                <a:cs typeface="Arial" panose="020B0604020202020204" pitchFamily="34" charset="0"/>
                <a:hlinkClick r:id="rId39"/>
              </a:rPr>
              <a:t>)</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9.2       </a:t>
            </a:r>
            <a:r>
              <a:rPr lang="pt-BR" sz="800" u="sng" dirty="0">
                <a:solidFill>
                  <a:srgbClr val="008080"/>
                </a:solidFill>
                <a:latin typeface="Arial" panose="020B0604020202020204" pitchFamily="34" charset="0"/>
                <a:cs typeface="Arial" panose="020B0604020202020204" pitchFamily="34" charset="0"/>
                <a:hlinkClick r:id="rId40"/>
              </a:rPr>
              <a:t>Acesso a dados e pesquisas sobre o exercício profissional</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9.3       </a:t>
            </a:r>
            <a:r>
              <a:rPr lang="pt-BR" sz="800" u="sng" dirty="0">
                <a:solidFill>
                  <a:srgbClr val="008080"/>
                </a:solidFill>
                <a:latin typeface="Arial" panose="020B0604020202020204" pitchFamily="34" charset="0"/>
                <a:cs typeface="Arial" panose="020B0604020202020204" pitchFamily="34" charset="0"/>
                <a:hlinkClick r:id="rId41"/>
              </a:rPr>
              <a:t>Serviço de Informações ao Cidadão (SIC)</a:t>
            </a:r>
            <a:endParaRPr lang="pt-BR" sz="800" dirty="0">
              <a:latin typeface="Arial" panose="020B0604020202020204" pitchFamily="34" charset="0"/>
              <a:cs typeface="Arial" panose="020B0604020202020204" pitchFamily="34" charset="0"/>
            </a:endParaRPr>
          </a:p>
          <a:p>
            <a:r>
              <a:rPr lang="pt-BR" sz="800" b="1" dirty="0">
                <a:solidFill>
                  <a:srgbClr val="006E72"/>
                </a:solidFill>
                <a:latin typeface="Arial" panose="020B0604020202020204" pitchFamily="34" charset="0"/>
                <a:cs typeface="Arial" panose="020B0604020202020204" pitchFamily="34" charset="0"/>
              </a:rPr>
              <a:t>10. Canais de Atendimento e Contatos</a:t>
            </a:r>
          </a:p>
          <a:p>
            <a:r>
              <a:rPr lang="pt-BR" sz="800" dirty="0">
                <a:latin typeface="Arial" panose="020B0604020202020204" pitchFamily="34" charset="0"/>
                <a:cs typeface="Arial" panose="020B0604020202020204" pitchFamily="34" charset="0"/>
              </a:rPr>
              <a:t>10.1     </a:t>
            </a:r>
            <a:r>
              <a:rPr lang="pt-BR" sz="800" u="sng" dirty="0">
                <a:solidFill>
                  <a:srgbClr val="008080"/>
                </a:solidFill>
                <a:latin typeface="Arial" panose="020B0604020202020204" pitchFamily="34" charset="0"/>
                <a:cs typeface="Arial" panose="020B0604020202020204" pitchFamily="34" charset="0"/>
                <a:hlinkClick r:id="rId42"/>
              </a:rPr>
              <a:t>Atendimento CAU/SP – Sede e Regionais</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10.2     </a:t>
            </a:r>
            <a:r>
              <a:rPr lang="pt-BR" sz="800" u="sng" dirty="0">
                <a:solidFill>
                  <a:srgbClr val="008080"/>
                </a:solidFill>
                <a:latin typeface="Arial" panose="020B0604020202020204" pitchFamily="34" charset="0"/>
                <a:cs typeface="Arial" panose="020B0604020202020204" pitchFamily="34" charset="0"/>
                <a:hlinkClick r:id="rId43"/>
              </a:rPr>
              <a:t>Ouvidoria</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10.3     </a:t>
            </a:r>
            <a:r>
              <a:rPr lang="pt-BR" sz="800" u="sng" dirty="0">
                <a:solidFill>
                  <a:srgbClr val="008080"/>
                </a:solidFill>
                <a:latin typeface="Arial" panose="020B0604020202020204" pitchFamily="34" charset="0"/>
                <a:cs typeface="Arial" panose="020B0604020202020204" pitchFamily="34" charset="0"/>
                <a:hlinkClick r:id="rId44"/>
              </a:rPr>
              <a:t>Atendimento à imprensa</a:t>
            </a:r>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r>
              <a:rPr lang="pt-BR" sz="800" dirty="0">
                <a:latin typeface="Arial" panose="020B0604020202020204" pitchFamily="34" charset="0"/>
                <a:cs typeface="Arial" panose="020B0604020202020204" pitchFamily="34" charset="0"/>
              </a:rPr>
              <a:t>10.4     </a:t>
            </a:r>
            <a:r>
              <a:rPr lang="pt-BR" sz="800" u="sng" dirty="0">
                <a:solidFill>
                  <a:srgbClr val="008080"/>
                </a:solidFill>
                <a:latin typeface="Arial" panose="020B0604020202020204" pitchFamily="34" charset="0"/>
                <a:cs typeface="Arial" panose="020B0604020202020204" pitchFamily="34" charset="0"/>
                <a:hlinkClick r:id="rId45"/>
              </a:rPr>
              <a:t>Telefones, e-mails, endereços e horários de atendimento</a:t>
            </a:r>
            <a:endParaRPr lang="pt-BR" sz="800" dirty="0">
              <a:latin typeface="Arial" panose="020B0604020202020204" pitchFamily="34" charset="0"/>
              <a:cs typeface="Arial" panose="020B0604020202020204" pitchFamily="34" charset="0"/>
            </a:endParaRPr>
          </a:p>
          <a:p>
            <a:r>
              <a:rPr lang="pt-BR" sz="800" dirty="0">
                <a:latin typeface="Arial" panose="020B0604020202020204" pitchFamily="34" charset="0"/>
                <a:cs typeface="Arial" panose="020B0604020202020204" pitchFamily="34" charset="0"/>
              </a:rPr>
              <a:t/>
            </a:r>
            <a:br>
              <a:rPr lang="pt-BR" sz="800" dirty="0">
                <a:latin typeface="Arial" panose="020B0604020202020204" pitchFamily="34" charset="0"/>
                <a:cs typeface="Arial" panose="020B0604020202020204" pitchFamily="34" charset="0"/>
              </a:rPr>
            </a:br>
            <a:endParaRPr lang="pt-BR" sz="800" dirty="0">
              <a:latin typeface="Arial" panose="020B0604020202020204" pitchFamily="34" charset="0"/>
              <a:cs typeface="Arial" panose="020B0604020202020204" pitchFamily="34" charset="0"/>
            </a:endParaRPr>
          </a:p>
        </p:txBody>
      </p:sp>
      <p:sp>
        <p:nvSpPr>
          <p:cNvPr id="9" name="Retângulo 8"/>
          <p:cNvSpPr/>
          <p:nvPr/>
        </p:nvSpPr>
        <p:spPr>
          <a:xfrm>
            <a:off x="531466" y="948690"/>
            <a:ext cx="2602164" cy="5924699"/>
          </a:xfrm>
          <a:prstGeom prst="rect">
            <a:avLst/>
          </a:prstGeom>
        </p:spPr>
        <p:txBody>
          <a:bodyPr wrap="square">
            <a:spAutoFit/>
          </a:bodyPr>
          <a:lstStyle/>
          <a:p>
            <a:pPr algn="just"/>
            <a:endParaRPr lang="pt-BR" sz="900" b="1" dirty="0">
              <a:solidFill>
                <a:srgbClr val="006E72"/>
              </a:solidFill>
              <a:latin typeface="Arial" pitchFamily="34" charset="0"/>
              <a:cs typeface="Arial" pitchFamily="34" charset="0"/>
            </a:endParaRPr>
          </a:p>
          <a:p>
            <a:pPr algn="just"/>
            <a:r>
              <a:rPr lang="pt-BR" sz="900" b="1" dirty="0">
                <a:solidFill>
                  <a:srgbClr val="006E72"/>
                </a:solidFill>
                <a:latin typeface="Arial" pitchFamily="34" charset="0"/>
                <a:cs typeface="Arial" pitchFamily="34" charset="0"/>
              </a:rPr>
              <a:t>Apresentação</a:t>
            </a:r>
          </a:p>
          <a:p>
            <a:pPr algn="just"/>
            <a:r>
              <a:rPr lang="pt-BR" sz="900" dirty="0">
                <a:latin typeface="Arial" pitchFamily="34" charset="0"/>
                <a:cs typeface="Arial" pitchFamily="34" charset="0"/>
              </a:rPr>
              <a:t>	</a:t>
            </a:r>
            <a:endParaRPr lang="pt-BR" sz="800" dirty="0">
              <a:latin typeface="Arial" pitchFamily="34" charset="0"/>
              <a:cs typeface="Arial" pitchFamily="34" charset="0"/>
            </a:endParaRPr>
          </a:p>
          <a:p>
            <a:pPr algn="just"/>
            <a:r>
              <a:rPr lang="pt-BR" sz="800" dirty="0">
                <a:latin typeface="Arial" pitchFamily="34" charset="0"/>
                <a:cs typeface="Arial" pitchFamily="34" charset="0"/>
              </a:rPr>
              <a:t>	O Conselho de Arquitetura e Urbanismo (CAU) apresenta sua Carta de Serviços ao Cidadão. Este documento visa informar quais são os serviços disponibilizados pelo Conselho e quais as formas de acesso, requisitos e compromissos para o atendimento que são adotados pela instituição pública, tendo como premissas o foco no cidadão, a qualidade no atendimento e transparência da informação.</a:t>
            </a:r>
          </a:p>
          <a:p>
            <a:pPr algn="just"/>
            <a:endParaRPr lang="pt-BR" sz="800" dirty="0">
              <a:latin typeface="Arial" pitchFamily="34" charset="0"/>
              <a:cs typeface="Arial" pitchFamily="34" charset="0"/>
            </a:endParaRPr>
          </a:p>
          <a:p>
            <a:pPr algn="just"/>
            <a:r>
              <a:rPr lang="pt-BR" sz="800" dirty="0">
                <a:latin typeface="Arial" pitchFamily="34" charset="0"/>
                <a:cs typeface="Arial" pitchFamily="34" charset="0"/>
              </a:rPr>
              <a:t>	O Conselho de Arquitetura e Urbanismo do Brasil (CAU/BR) e os Conselhos de Arquitetura e Urbanismo dos Estados e do Distrito Federal (CAU/UF) foram criados pela Lei nº 12.378, de 31 de dezembro de 2010, que também regulamenta o exercício da Arquitetura e Urbanismo no país. O CAU, uma autarquia federal </a:t>
            </a:r>
            <a:r>
              <a:rPr lang="pt-BR" sz="800" dirty="0" err="1">
                <a:latin typeface="Arial" pitchFamily="34" charset="0"/>
                <a:cs typeface="Arial" pitchFamily="34" charset="0"/>
              </a:rPr>
              <a:t>uniprofissional</a:t>
            </a:r>
            <a:r>
              <a:rPr lang="pt-BR" sz="800" dirty="0">
                <a:latin typeface="Arial" pitchFamily="34" charset="0"/>
                <a:cs typeface="Arial" pitchFamily="34" charset="0"/>
              </a:rPr>
              <a:t> dotada de personalidade jurídica de direito público, presta serviço público federal, e foi criado para cumprir as finalidades de orientar, disciplinar e fiscalizar o exercício da profissão de Arquitetura e Urbanismo. Além disso, zela pela fiel observância dos princípios de ética e disciplina da classe em todo o território nacional e defende o aperfeiçoamento do seu exercício, visando a melhoria da qualidade de vida, a defesa do meio ambiente e a preservação do patrimônio cultural e histórico nacional.</a:t>
            </a:r>
          </a:p>
          <a:p>
            <a:pPr algn="just"/>
            <a:endParaRPr lang="pt-BR" sz="800" dirty="0">
              <a:latin typeface="Arial" pitchFamily="34" charset="0"/>
              <a:cs typeface="Arial" pitchFamily="34" charset="0"/>
            </a:endParaRPr>
          </a:p>
          <a:p>
            <a:pPr algn="just"/>
            <a:r>
              <a:rPr lang="pt-BR" sz="800" dirty="0">
                <a:latin typeface="Arial" pitchFamily="34" charset="0"/>
                <a:cs typeface="Arial" pitchFamily="34" charset="0"/>
              </a:rPr>
              <a:t>	O CAU tem como missão “promover Arquitetura e Urbanismo para todos”. Clique aqui e veja o mapa estratégico do Conselho para o período 2013-2023.</a:t>
            </a:r>
          </a:p>
          <a:p>
            <a:pPr algn="just"/>
            <a:r>
              <a:rPr lang="pt-BR" sz="800" dirty="0">
                <a:latin typeface="Arial" pitchFamily="34" charset="0"/>
                <a:cs typeface="Arial" pitchFamily="34" charset="0"/>
              </a:rPr>
              <a:t> </a:t>
            </a:r>
          </a:p>
          <a:p>
            <a:pPr algn="just"/>
            <a:r>
              <a:rPr lang="pt-BR" sz="800" dirty="0">
                <a:latin typeface="Arial" pitchFamily="34" charset="0"/>
                <a:cs typeface="Arial" pitchFamily="34" charset="0"/>
              </a:rPr>
              <a:t>	Na presente Carta de Serviços ao Cidadão, a sociedade tem acesso a informações detalhadas sobre os principais serviços oferecidos, os canais de comunicação e os padrões de atendimento da autarquia, para que alcance a plenitude dos seus direitos e deveres no que diz respeito a atividades de Arquitetura e Urbanismo em território nacional, seja enquanto profissional, contratante ou cidadão interessado.</a:t>
            </a:r>
          </a:p>
          <a:p>
            <a:pPr algn="just"/>
            <a:r>
              <a:rPr lang="pt-BR" sz="800" dirty="0">
                <a:latin typeface="Arial" pitchFamily="34" charset="0"/>
                <a:cs typeface="Arial" pitchFamily="34" charset="0"/>
              </a:rPr>
              <a:t>	</a:t>
            </a:r>
            <a:endParaRPr lang="pt-BR" sz="800" dirty="0">
              <a:effectLst/>
              <a:latin typeface="Arial" pitchFamily="34" charset="0"/>
              <a:cs typeface="Arial" pitchFamily="34" charset="0"/>
            </a:endParaRPr>
          </a:p>
        </p:txBody>
      </p:sp>
      <p:sp>
        <p:nvSpPr>
          <p:cNvPr id="10" name="Espaço Reservado para Número de Slide 9"/>
          <p:cNvSpPr>
            <a:spLocks noGrp="1"/>
          </p:cNvSpPr>
          <p:nvPr>
            <p:ph type="sldNum" sz="quarter" idx="12"/>
          </p:nvPr>
        </p:nvSpPr>
        <p:spPr/>
        <p:txBody>
          <a:bodyPr/>
          <a:lstStyle/>
          <a:p>
            <a:fld id="{BADD199B-5C36-4F50-B972-AA4FA43D77FE}" type="slidenum">
              <a:rPr lang="pt-BR" smtClean="0"/>
              <a:pPr/>
              <a:t>60</a:t>
            </a:fld>
            <a:endParaRPr lang="pt-BR" dirty="0"/>
          </a:p>
        </p:txBody>
      </p:sp>
      <p:sp>
        <p:nvSpPr>
          <p:cNvPr id="3" name="Retângulo 2"/>
          <p:cNvSpPr/>
          <p:nvPr/>
        </p:nvSpPr>
        <p:spPr>
          <a:xfrm>
            <a:off x="3511858" y="6423966"/>
            <a:ext cx="4711546" cy="215444"/>
          </a:xfrm>
          <a:prstGeom prst="rect">
            <a:avLst/>
          </a:prstGeom>
        </p:spPr>
        <p:txBody>
          <a:bodyPr wrap="none">
            <a:spAutoFit/>
          </a:bodyPr>
          <a:lstStyle/>
          <a:p>
            <a:r>
              <a:rPr lang="pt-BR" sz="800" dirty="0">
                <a:latin typeface="Arial" panose="020B0604020202020204" pitchFamily="34" charset="0"/>
                <a:ea typeface="Calibri" panose="020F0502020204030204" pitchFamily="34" charset="0"/>
                <a:cs typeface="Arial" panose="020B0604020202020204" pitchFamily="34" charset="0"/>
              </a:rPr>
              <a:t>Para acessar a Carta de Serviços do Conselho: https://transparencia.caubr.gov.br/cartadeservicos/</a:t>
            </a:r>
            <a:endParaRPr lang="pt-BR" sz="800" dirty="0">
              <a:latin typeface="Arial" panose="020B0604020202020204" pitchFamily="34" charset="0"/>
              <a:cs typeface="Arial" panose="020B0604020202020204" pitchFamily="34" charset="0"/>
            </a:endParaRPr>
          </a:p>
        </p:txBody>
      </p:sp>
      <p:sp>
        <p:nvSpPr>
          <p:cNvPr id="11" name="Título 4">
            <a:extLst>
              <a:ext uri="{FF2B5EF4-FFF2-40B4-BE49-F238E27FC236}">
                <a16:creationId xmlns:a16="http://schemas.microsoft.com/office/drawing/2014/main" xmlns="" id="{16372197-24F4-4A72-8A24-3C3986A14DAE}"/>
              </a:ext>
            </a:extLst>
          </p:cNvPr>
          <p:cNvSpPr txBox="1">
            <a:spLocks/>
          </p:cNvSpPr>
          <p:nvPr/>
        </p:nvSpPr>
        <p:spPr>
          <a:xfrm>
            <a:off x="341122" y="54799"/>
            <a:ext cx="8312734" cy="782638"/>
          </a:xfrm>
          <a:prstGeom prst="rect">
            <a:avLst/>
          </a:prstGeom>
        </p:spPr>
        <p:txBody>
          <a:bodyPr vert="horz" lIns="91440" tIns="45720" rIns="91440" bIns="45720" rtlCol="0" anchor="ctr">
            <a:normAutofit/>
          </a:bodyPr>
          <a:lstStyle/>
          <a:p>
            <a:pPr lvl="0">
              <a:lnSpc>
                <a:spcPct val="90000"/>
              </a:lnSpc>
              <a:spcBef>
                <a:spcPct val="0"/>
              </a:spcBef>
              <a:defRPr/>
            </a:pPr>
            <a:r>
              <a:rPr lang="pt-BR" sz="3200" b="1" dirty="0">
                <a:solidFill>
                  <a:schemeClr val="tx2">
                    <a:lumMod val="50000"/>
                  </a:schemeClr>
                </a:solidFill>
                <a:latin typeface="Arial" panose="020B0604020202020204" pitchFamily="34" charset="0"/>
                <a:cs typeface="Arial" panose="020B0604020202020204" pitchFamily="34" charset="0"/>
              </a:rPr>
              <a:t> Comunicação</a:t>
            </a:r>
          </a:p>
        </p:txBody>
      </p:sp>
      <p:sp>
        <p:nvSpPr>
          <p:cNvPr id="12" name="objeto 7" descr="Retângulo bege">
            <a:extLst>
              <a:ext uri="{FF2B5EF4-FFF2-40B4-BE49-F238E27FC236}">
                <a16:creationId xmlns:a16="http://schemas.microsoft.com/office/drawing/2014/main" xmlns="" id="{1185C7A9-8E52-408E-B19E-E5A1EB33971B}"/>
              </a:ext>
            </a:extLst>
          </p:cNvPr>
          <p:cNvSpPr/>
          <p:nvPr/>
        </p:nvSpPr>
        <p:spPr bwMode="white">
          <a:xfrm>
            <a:off x="0" y="791717"/>
            <a:ext cx="9906000"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Tree>
    <p:extLst>
      <p:ext uri="{BB962C8B-B14F-4D97-AF65-F5344CB8AC3E}">
        <p14:creationId xmlns:p14="http://schemas.microsoft.com/office/powerpoint/2010/main" xmlns="" val="22859864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77568" y="361674"/>
            <a:ext cx="9328432"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Desafios e perspectivas</a:t>
            </a:r>
          </a:p>
        </p:txBody>
      </p:sp>
      <p:sp>
        <p:nvSpPr>
          <p:cNvPr id="7" name="Retângulo 6">
            <a:extLst>
              <a:ext uri="{FF2B5EF4-FFF2-40B4-BE49-F238E27FC236}">
                <a16:creationId xmlns:a16="http://schemas.microsoft.com/office/drawing/2014/main" xmlns="" id="{C98E5392-3BC4-4463-8542-C2308022ABA6}"/>
              </a:ext>
              <a:ext uri="{C183D7F6-B498-43B3-948B-1728B52AA6E4}">
                <adec:decorative xmlns:adec="http://schemas.microsoft.com/office/drawing/2017/decorative" xmlns="" val="1"/>
              </a:ext>
            </a:extLst>
          </p:cNvPr>
          <p:cNvSpPr/>
          <p:nvPr/>
        </p:nvSpPr>
        <p:spPr>
          <a:xfrm>
            <a:off x="1046480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2100" b="1">
                <a:latin typeface="Arial" panose="020B0604020202020204" pitchFamily="34" charset="0"/>
                <a:cs typeface="Arial" panose="020B0604020202020204" pitchFamily="34" charset="0"/>
              </a:rPr>
              <a:t>22</a:t>
            </a:r>
          </a:p>
        </p:txBody>
      </p:sp>
      <p:sp>
        <p:nvSpPr>
          <p:cNvPr id="8" name="Espaço Reservado para Texto 3">
            <a:extLst>
              <a:ext uri="{FF2B5EF4-FFF2-40B4-BE49-F238E27FC236}">
                <a16:creationId xmlns:a16="http://schemas.microsoft.com/office/drawing/2014/main" xmlns="" id="{76F2F1BE-B7EB-47A0-BFCA-7D1DB1429BE1}"/>
              </a:ext>
            </a:extLst>
          </p:cNvPr>
          <p:cNvSpPr txBox="1">
            <a:spLocks/>
          </p:cNvSpPr>
          <p:nvPr/>
        </p:nvSpPr>
        <p:spPr>
          <a:xfrm>
            <a:off x="643144" y="1294410"/>
            <a:ext cx="8685287" cy="4979390"/>
          </a:xfrm>
          <a:prstGeom prst="rect">
            <a:avLst/>
          </a:prstGeom>
          <a:noFill/>
        </p:spPr>
        <p:txBody>
          <a:bodyPr numCol="2"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defRPr/>
            </a:pPr>
            <a:r>
              <a:rPr lang="pt-BR" sz="1400" dirty="0">
                <a:latin typeface="Arial" pitchFamily="34" charset="0"/>
                <a:cs typeface="Arial" pitchFamily="34" charset="0"/>
              </a:rPr>
              <a:t>	Com a depuração de alguns projetos e a ampliação da parceria do CAU com o Governo de Alagoas e a ONU Habitat, o CAU/AL vem ganhando espaço na mídia tradicional, com a realização de entrevistas, por exemplo, principalmente com assuntos relacionados ao projeto ATHIS, que tem um apelo muito positivo junto a sociedade, devido ao seu cunho assistencialista. Porém, melhorar a interação e qualidade das publicações nas plataformas das redes sociais ainda é um desafio. Melhorar a comunicação entre Conselho e Profissional também deve entrar no radar, o diálogo necessita ser mais aberto, franco e direto, com respostas rápidas.  </a:t>
            </a:r>
            <a:endParaRPr lang="pt-BR" sz="1400" dirty="0">
              <a:solidFill>
                <a:prstClr val="black"/>
              </a:solidFill>
              <a:latin typeface="Arial" panose="020B0604020202020204" pitchFamily="34" charset="0"/>
              <a:cs typeface="Arial" panose="020B0604020202020204" pitchFamily="34" charset="0"/>
            </a:endParaRPr>
          </a:p>
        </p:txBody>
      </p:sp>
      <p:sp>
        <p:nvSpPr>
          <p:cNvPr id="6"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259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pic>
        <p:nvPicPr>
          <p:cNvPr id="10" name="Imagem 9" descr="entregue-com-entrevista-com-microfone_1871-7.jpg"/>
          <p:cNvPicPr>
            <a:picLocks noChangeAspect="1"/>
          </p:cNvPicPr>
          <p:nvPr/>
        </p:nvPicPr>
        <p:blipFill>
          <a:blip r:embed="rId3" cstate="print"/>
          <a:stretch>
            <a:fillRect/>
          </a:stretch>
        </p:blipFill>
        <p:spPr>
          <a:xfrm>
            <a:off x="5881370" y="1837690"/>
            <a:ext cx="2385060" cy="3589020"/>
          </a:xfrm>
          <a:prstGeom prst="rect">
            <a:avLst/>
          </a:prstGeom>
        </p:spPr>
      </p:pic>
      <p:sp>
        <p:nvSpPr>
          <p:cNvPr id="11" name="Espaço Reservado para Número de Slide 10"/>
          <p:cNvSpPr>
            <a:spLocks noGrp="1"/>
          </p:cNvSpPr>
          <p:nvPr>
            <p:ph type="sldNum" sz="quarter" idx="12"/>
          </p:nvPr>
        </p:nvSpPr>
        <p:spPr/>
        <p:txBody>
          <a:bodyPr/>
          <a:lstStyle/>
          <a:p>
            <a:pPr rtl="0"/>
            <a:fld id="{5A4A7955-6230-48B4-BD8B-A7C460F75945}" type="slidenum">
              <a:rPr lang="pt-BR" noProof="0" smtClean="0"/>
              <a:pPr rtl="0"/>
              <a:t>61</a:t>
            </a:fld>
            <a:endParaRPr lang="pt-BR" noProof="0"/>
          </a:p>
        </p:txBody>
      </p:sp>
    </p:spTree>
    <p:extLst>
      <p:ext uri="{BB962C8B-B14F-4D97-AF65-F5344CB8AC3E}">
        <p14:creationId xmlns:p14="http://schemas.microsoft.com/office/powerpoint/2010/main" xmlns="" val="39133725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42">
            <a:extLst>
              <a:ext uri="{FF2B5EF4-FFF2-40B4-BE49-F238E27FC236}">
                <a16:creationId xmlns:a16="http://schemas.microsoft.com/office/drawing/2014/main" xmlns="" id="{91550221-8258-42F2-8C5D-7698C3085D53}"/>
              </a:ext>
              <a:ext uri="{C183D7F6-B498-43B3-948B-1728B52AA6E4}">
                <adec:decorative xmlns:adec="http://schemas.microsoft.com/office/drawing/2017/decorative" xmlns="" val="1"/>
              </a:ext>
            </a:extLst>
          </p:cNvPr>
          <p:cNvGrpSpPr/>
          <p:nvPr/>
        </p:nvGrpSpPr>
        <p:grpSpPr>
          <a:xfrm>
            <a:off x="179805" y="1473922"/>
            <a:ext cx="2966820" cy="1923542"/>
            <a:chOff x="304800" y="1577182"/>
            <a:chExt cx="3419021" cy="2214588"/>
          </a:xfrm>
          <a:effectLst>
            <a:outerShdw blurRad="50800" dist="38100" dir="5400000" algn="t" rotWithShape="0">
              <a:prstClr val="black">
                <a:alpha val="20000"/>
              </a:prstClr>
            </a:outerShdw>
          </a:effectLst>
        </p:grpSpPr>
        <p:sp>
          <p:nvSpPr>
            <p:cNvPr id="5" name="Retângulo 4">
              <a:extLst>
                <a:ext uri="{FF2B5EF4-FFF2-40B4-BE49-F238E27FC236}">
                  <a16:creationId xmlns:a16="http://schemas.microsoft.com/office/drawing/2014/main" xmlns="" id="{CDADA208-E23E-4B7A-8B30-503644571020}"/>
                </a:ext>
              </a:extLst>
            </p:cNvPr>
            <p:cNvSpPr/>
            <p:nvPr/>
          </p:nvSpPr>
          <p:spPr>
            <a:xfrm>
              <a:off x="304800" y="1577182"/>
              <a:ext cx="3419021" cy="17954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400" b="1" dirty="0">
                  <a:solidFill>
                    <a:schemeClr val="bg1"/>
                  </a:solidFill>
                  <a:latin typeface="Arial" panose="020B0604020202020204" pitchFamily="34" charset="0"/>
                  <a:cs typeface="Arial" panose="020B0604020202020204" pitchFamily="34" charset="0"/>
                </a:rPr>
                <a:t>R$ 37.037,83</a:t>
              </a:r>
            </a:p>
          </p:txBody>
        </p:sp>
        <p:sp>
          <p:nvSpPr>
            <p:cNvPr id="7" name="Retângulo 6">
              <a:extLst>
                <a:ext uri="{FF2B5EF4-FFF2-40B4-BE49-F238E27FC236}">
                  <a16:creationId xmlns:a16="http://schemas.microsoft.com/office/drawing/2014/main" xmlns="" id="{35AF9DE5-C8D3-43F1-8647-AA7713F1FCEF}"/>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chemeClr val="accent1">
                      <a:lumMod val="75000"/>
                    </a:schemeClr>
                  </a:solidFill>
                  <a:latin typeface="Arial" panose="020B0604020202020204" pitchFamily="34" charset="0"/>
                  <a:cs typeface="Arial" panose="020B0604020202020204" pitchFamily="34" charset="0"/>
                </a:rPr>
                <a:t>INVESTIMENTO REALIZADO</a:t>
              </a:r>
            </a:p>
          </p:txBody>
        </p:sp>
      </p:grpSp>
      <p:sp>
        <p:nvSpPr>
          <p:cNvPr id="6" name="Oval 5">
            <a:extLst>
              <a:ext uri="{FF2B5EF4-FFF2-40B4-BE49-F238E27FC236}">
                <a16:creationId xmlns:a16="http://schemas.microsoft.com/office/drawing/2014/main" xmlns="" id="{97C50A8E-3918-4827-975A-99A3EAB66BFA}"/>
              </a:ext>
              <a:ext uri="{C183D7F6-B498-43B3-948B-1728B52AA6E4}">
                <adec:decorative xmlns:adec="http://schemas.microsoft.com/office/drawing/2017/decorative" xmlns="" val="1"/>
              </a:ext>
            </a:extLst>
          </p:cNvPr>
          <p:cNvSpPr/>
          <p:nvPr/>
        </p:nvSpPr>
        <p:spPr>
          <a:xfrm>
            <a:off x="1412139" y="1248771"/>
            <a:ext cx="578196" cy="559566"/>
          </a:xfrm>
          <a:prstGeom prst="ellipse">
            <a:avLst/>
          </a:prstGeom>
          <a:solidFill>
            <a:schemeClr val="accent1">
              <a:lumMod val="60000"/>
              <a:lumOff val="40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grpSp>
        <p:nvGrpSpPr>
          <p:cNvPr id="3" name="Grupo 44">
            <a:extLst>
              <a:ext uri="{FF2B5EF4-FFF2-40B4-BE49-F238E27FC236}">
                <a16:creationId xmlns:a16="http://schemas.microsoft.com/office/drawing/2014/main" xmlns="" id="{82DC834D-A801-489D-B18E-A3C9646F4D2E}"/>
              </a:ext>
              <a:ext uri="{C183D7F6-B498-43B3-948B-1728B52AA6E4}">
                <adec:decorative xmlns:adec="http://schemas.microsoft.com/office/drawing/2017/decorative" xmlns="" val="1"/>
              </a:ext>
            </a:extLst>
          </p:cNvPr>
          <p:cNvGrpSpPr/>
          <p:nvPr/>
        </p:nvGrpSpPr>
        <p:grpSpPr>
          <a:xfrm>
            <a:off x="3345634" y="1488397"/>
            <a:ext cx="3204594" cy="1929562"/>
            <a:chOff x="304800" y="1577182"/>
            <a:chExt cx="3419021" cy="2214588"/>
          </a:xfrm>
          <a:effectLst>
            <a:outerShdw blurRad="50800" dist="38100" dir="5400000" algn="t" rotWithShape="0">
              <a:prstClr val="black">
                <a:alpha val="20000"/>
              </a:prstClr>
            </a:outerShdw>
          </a:effectLst>
        </p:grpSpPr>
        <p:sp>
          <p:nvSpPr>
            <p:cNvPr id="46" name="Retângulo 45">
              <a:extLst>
                <a:ext uri="{FF2B5EF4-FFF2-40B4-BE49-F238E27FC236}">
                  <a16:creationId xmlns:a16="http://schemas.microsoft.com/office/drawing/2014/main" xmlns="" id="{0A0A31DB-DD27-4F64-AB8C-EC7887B70CFD}"/>
                </a:ext>
              </a:extLst>
            </p:cNvPr>
            <p:cNvSpPr/>
            <p:nvPr/>
          </p:nvSpPr>
          <p:spPr>
            <a:xfrm>
              <a:off x="304800" y="1577182"/>
              <a:ext cx="3419021" cy="17954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3200" b="1" dirty="0">
                  <a:latin typeface="+mj-lt"/>
                </a:rPr>
                <a:t>7,8 %</a:t>
              </a:r>
            </a:p>
          </p:txBody>
        </p:sp>
        <p:sp>
          <p:nvSpPr>
            <p:cNvPr id="47" name="Retângulo 46">
              <a:extLst>
                <a:ext uri="{FF2B5EF4-FFF2-40B4-BE49-F238E27FC236}">
                  <a16:creationId xmlns:a16="http://schemas.microsoft.com/office/drawing/2014/main" xmlns="" id="{AC6A4160-8BE0-4F42-8528-A692DB7BDCCE}"/>
                </a:ext>
              </a:extLst>
            </p:cNvPr>
            <p:cNvSpPr/>
            <p:nvPr/>
          </p:nvSpPr>
          <p:spPr>
            <a:xfrm>
              <a:off x="304800" y="3372670"/>
              <a:ext cx="3419021"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pt-BR" sz="1600" b="1" dirty="0">
                  <a:solidFill>
                    <a:schemeClr val="tx2">
                      <a:lumMod val="50000"/>
                    </a:schemeClr>
                  </a:solidFill>
                  <a:latin typeface="Arial" panose="020B0604020202020204" pitchFamily="34" charset="0"/>
                  <a:cs typeface="Arial" panose="020B0604020202020204" pitchFamily="34" charset="0"/>
                </a:rPr>
                <a:t>LIMITE ALCANÇADO</a:t>
              </a:r>
            </a:p>
          </p:txBody>
        </p:sp>
      </p:grpSp>
      <p:sp>
        <p:nvSpPr>
          <p:cNvPr id="48" name="Oval 47">
            <a:extLst>
              <a:ext uri="{FF2B5EF4-FFF2-40B4-BE49-F238E27FC236}">
                <a16:creationId xmlns:a16="http://schemas.microsoft.com/office/drawing/2014/main" xmlns="" id="{151F8D54-5195-4686-B421-E1F7E4D42652}"/>
              </a:ext>
              <a:ext uri="{C183D7F6-B498-43B3-948B-1728B52AA6E4}">
                <adec:decorative xmlns:adec="http://schemas.microsoft.com/office/drawing/2017/decorative" xmlns="" val="1"/>
              </a:ext>
            </a:extLst>
          </p:cNvPr>
          <p:cNvSpPr/>
          <p:nvPr/>
        </p:nvSpPr>
        <p:spPr>
          <a:xfrm>
            <a:off x="4447759" y="1189095"/>
            <a:ext cx="616007" cy="572638"/>
          </a:xfrm>
          <a:prstGeom prst="ellipse">
            <a:avLst/>
          </a:prstGeom>
          <a:solidFill>
            <a:schemeClr val="accent1">
              <a:lumMod val="75000"/>
            </a:schemeClr>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44" name="Retângulo 43">
            <a:extLst>
              <a:ext uri="{FF2B5EF4-FFF2-40B4-BE49-F238E27FC236}">
                <a16:creationId xmlns:a16="http://schemas.microsoft.com/office/drawing/2014/main" xmlns="" id="{0168AE60-C71A-4B80-811C-CAC02ADD32C2}"/>
              </a:ext>
            </a:extLst>
          </p:cNvPr>
          <p:cNvSpPr/>
          <p:nvPr/>
        </p:nvSpPr>
        <p:spPr>
          <a:xfrm>
            <a:off x="3667247" y="2680215"/>
            <a:ext cx="2642579" cy="314967"/>
          </a:xfrm>
          <a:prstGeom prst="rect">
            <a:avLst/>
          </a:prstGeom>
        </p:spPr>
        <p:txBody>
          <a:bodyPr wrap="square" rtlCol="0">
            <a:spAutoFit/>
          </a:bodyPr>
          <a:lstStyle/>
          <a:p>
            <a:pPr marL="174625" indent="-174625">
              <a:spcBef>
                <a:spcPts val="600"/>
              </a:spcBef>
            </a:pPr>
            <a:r>
              <a:rPr lang="pt-BR" sz="1400" dirty="0">
                <a:solidFill>
                  <a:schemeClr val="bg1"/>
                </a:solidFill>
              </a:rPr>
              <a:t>2 % da Receita Líquida</a:t>
            </a:r>
          </a:p>
        </p:txBody>
      </p:sp>
      <p:pic>
        <p:nvPicPr>
          <p:cNvPr id="50" name="Gráfico 49" descr="Dólar">
            <a:extLst>
              <a:ext uri="{FF2B5EF4-FFF2-40B4-BE49-F238E27FC236}">
                <a16:creationId xmlns:a16="http://schemas.microsoft.com/office/drawing/2014/main" xmlns="" id="{B45FA135-8167-4C82-B006-9F8C02C3E1B7}"/>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457782" y="1270693"/>
            <a:ext cx="486910" cy="486910"/>
          </a:xfrm>
          <a:prstGeom prst="rect">
            <a:avLst/>
          </a:prstGeom>
        </p:spPr>
      </p:pic>
      <p:sp>
        <p:nvSpPr>
          <p:cNvPr id="195" name="Retângulo 194">
            <a:extLst>
              <a:ext uri="{FF2B5EF4-FFF2-40B4-BE49-F238E27FC236}">
                <a16:creationId xmlns:a16="http://schemas.microsoft.com/office/drawing/2014/main" xmlns="" id="{4F5EC200-CE6C-4375-9A4E-8538E8752769}"/>
              </a:ext>
            </a:extLst>
          </p:cNvPr>
          <p:cNvSpPr/>
          <p:nvPr/>
        </p:nvSpPr>
        <p:spPr>
          <a:xfrm>
            <a:off x="801229" y="2753008"/>
            <a:ext cx="2446505" cy="298285"/>
          </a:xfrm>
          <a:prstGeom prst="rect">
            <a:avLst/>
          </a:prstGeom>
        </p:spPr>
        <p:txBody>
          <a:bodyPr wrap="square" rtlCol="0">
            <a:spAutoFit/>
          </a:bodyPr>
          <a:lstStyle/>
          <a:p>
            <a:pPr>
              <a:spcBef>
                <a:spcPts val="600"/>
              </a:spcBef>
            </a:pPr>
            <a:r>
              <a:rPr lang="pt-BR" sz="1300" dirty="0">
                <a:solidFill>
                  <a:schemeClr val="bg1"/>
                </a:solidFill>
                <a:latin typeface="Arial" panose="020B0604020202020204" pitchFamily="34" charset="0"/>
                <a:cs typeface="Arial" panose="020B0604020202020204" pitchFamily="34" charset="0"/>
              </a:rPr>
              <a:t>74,1 % do previsto</a:t>
            </a:r>
          </a:p>
        </p:txBody>
      </p:sp>
      <p:pic>
        <p:nvPicPr>
          <p:cNvPr id="52" name="Gráfico 51" descr="Alvo">
            <a:extLst>
              <a:ext uri="{FF2B5EF4-FFF2-40B4-BE49-F238E27FC236}">
                <a16:creationId xmlns:a16="http://schemas.microsoft.com/office/drawing/2014/main" xmlns="" id="{9F4D7BC5-9EF7-49B5-99A1-7582FA81A64C}"/>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4479296" y="1197210"/>
            <a:ext cx="552932" cy="552932"/>
          </a:xfrm>
          <a:prstGeom prst="rect">
            <a:avLst/>
          </a:prstGeom>
        </p:spPr>
      </p:pic>
      <p:sp>
        <p:nvSpPr>
          <p:cNvPr id="51"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6"/>
            <a:ext cx="9906000" cy="176723"/>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56" name="CaixaDeTexto 55"/>
          <p:cNvSpPr txBox="1"/>
          <p:nvPr/>
        </p:nvSpPr>
        <p:spPr>
          <a:xfrm>
            <a:off x="801846" y="4579240"/>
            <a:ext cx="3251200" cy="1169551"/>
          </a:xfrm>
          <a:prstGeom prst="rect">
            <a:avLst/>
          </a:prstGeom>
          <a:noFill/>
        </p:spPr>
        <p:txBody>
          <a:bodyPr wrap="square" rtlCol="0">
            <a:spAutoFit/>
          </a:bodyPr>
          <a:lstStyle/>
          <a:p>
            <a:r>
              <a:rPr lang="pt-BR" sz="1400" dirty="0">
                <a:latin typeface="Arial" panose="020B0604020202020204" pitchFamily="34" charset="0"/>
                <a:cs typeface="Arial" panose="020B0604020202020204" pitchFamily="34" charset="0"/>
              </a:rPr>
              <a:t>quantidade de famílias atendidas ___________________________x100</a:t>
            </a:r>
          </a:p>
          <a:p>
            <a:endParaRPr lang="pt-BR" sz="1400" dirty="0">
              <a:latin typeface="Arial" panose="020B0604020202020204" pitchFamily="34" charset="0"/>
              <a:cs typeface="Arial" panose="020B0604020202020204" pitchFamily="34" charset="0"/>
            </a:endParaRPr>
          </a:p>
          <a:p>
            <a:r>
              <a:rPr lang="pt-BR" sz="1400" dirty="0">
                <a:latin typeface="Arial" panose="020B0604020202020204" pitchFamily="34" charset="0"/>
                <a:cs typeface="Arial" panose="020B0604020202020204" pitchFamily="34" charset="0"/>
              </a:rPr>
              <a:t>total de 30 famílias previstas (acumulado no ano)</a:t>
            </a:r>
            <a:endParaRPr lang="pt-BR" sz="1400" dirty="0"/>
          </a:p>
        </p:txBody>
      </p:sp>
      <p:sp>
        <p:nvSpPr>
          <p:cNvPr id="59" name="Retângulo 58">
            <a:extLst>
              <a:ext uri="{FF2B5EF4-FFF2-40B4-BE49-F238E27FC236}">
                <a16:creationId xmlns:a16="http://schemas.microsoft.com/office/drawing/2014/main" xmlns="" id="{9CFFF09D-96F9-453A-AC93-BC01E504D3BB}"/>
              </a:ext>
            </a:extLst>
          </p:cNvPr>
          <p:cNvSpPr/>
          <p:nvPr/>
        </p:nvSpPr>
        <p:spPr>
          <a:xfrm>
            <a:off x="843771" y="3817253"/>
            <a:ext cx="2966820" cy="783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solidFill>
                  <a:schemeClr val="tx2">
                    <a:lumMod val="50000"/>
                  </a:schemeClr>
                </a:solidFill>
                <a:latin typeface="Arial" panose="020B0604020202020204" pitchFamily="34" charset="0"/>
                <a:cs typeface="Arial" panose="020B0604020202020204" pitchFamily="34" charset="0"/>
              </a:rPr>
              <a:t>INDICADOR  1</a:t>
            </a:r>
            <a:br>
              <a:rPr lang="pt-BR" b="1" dirty="0">
                <a:solidFill>
                  <a:schemeClr val="tx2">
                    <a:lumMod val="50000"/>
                  </a:schemeClr>
                </a:solidFill>
                <a:latin typeface="Arial" panose="020B0604020202020204" pitchFamily="34" charset="0"/>
                <a:cs typeface="Arial" panose="020B0604020202020204" pitchFamily="34" charset="0"/>
              </a:rPr>
            </a:br>
            <a:r>
              <a:rPr lang="pt-BR" sz="1200" b="1" dirty="0">
                <a:solidFill>
                  <a:schemeClr val="tx2">
                    <a:lumMod val="50000"/>
                  </a:schemeClr>
                </a:solidFill>
                <a:latin typeface="Arial" panose="020B0604020202020204" pitchFamily="34" charset="0"/>
                <a:cs typeface="Arial" panose="020B0604020202020204" pitchFamily="34" charset="0"/>
              </a:rPr>
              <a:t> Índice de famílias atendidas</a:t>
            </a:r>
          </a:p>
        </p:txBody>
      </p:sp>
      <p:sp>
        <p:nvSpPr>
          <p:cNvPr id="60" name="Retângulo 59"/>
          <p:cNvSpPr/>
          <p:nvPr/>
        </p:nvSpPr>
        <p:spPr>
          <a:xfrm>
            <a:off x="830875" y="3860797"/>
            <a:ext cx="3149600" cy="20029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a:extLst>
              <a:ext uri="{FF2B5EF4-FFF2-40B4-BE49-F238E27FC236}">
                <a16:creationId xmlns:a16="http://schemas.microsoft.com/office/drawing/2014/main" xmlns="" id="{BF061177-3A0B-4D94-95FF-46770B8B2E9B}"/>
              </a:ext>
            </a:extLst>
          </p:cNvPr>
          <p:cNvSpPr/>
          <p:nvPr/>
        </p:nvSpPr>
        <p:spPr>
          <a:xfrm>
            <a:off x="6637595" y="1506144"/>
            <a:ext cx="3021894" cy="8314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2000" b="1" dirty="0">
                <a:latin typeface="Arial" panose="020B0604020202020204" pitchFamily="34" charset="0"/>
                <a:cs typeface="Arial" panose="020B0604020202020204" pitchFamily="34" charset="0"/>
              </a:rPr>
              <a:t>PRINCIPAIS PROJETOS</a:t>
            </a:r>
          </a:p>
        </p:txBody>
      </p:sp>
      <p:sp>
        <p:nvSpPr>
          <p:cNvPr id="31" name="Retângulo 30">
            <a:extLst>
              <a:ext uri="{FF2B5EF4-FFF2-40B4-BE49-F238E27FC236}">
                <a16:creationId xmlns:a16="http://schemas.microsoft.com/office/drawing/2014/main" xmlns="" id="{C14F284B-6377-4804-9C82-CA1083F54D5A}"/>
              </a:ext>
            </a:extLst>
          </p:cNvPr>
          <p:cNvSpPr/>
          <p:nvPr/>
        </p:nvSpPr>
        <p:spPr>
          <a:xfrm>
            <a:off x="6637595" y="2561695"/>
            <a:ext cx="3021894" cy="36198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pt-BR" sz="2100" b="1" dirty="0">
                <a:solidFill>
                  <a:schemeClr val="bg1"/>
                </a:solidFill>
                <a:latin typeface="Arial" panose="020B0604020202020204" pitchFamily="34" charset="0"/>
                <a:cs typeface="Arial" panose="020B0604020202020204" pitchFamily="34" charset="0"/>
              </a:rPr>
              <a:t>Projetos </a:t>
            </a:r>
          </a:p>
        </p:txBody>
      </p:sp>
      <p:sp>
        <p:nvSpPr>
          <p:cNvPr id="32" name="Retângulo 31">
            <a:extLst>
              <a:ext uri="{FF2B5EF4-FFF2-40B4-BE49-F238E27FC236}">
                <a16:creationId xmlns:a16="http://schemas.microsoft.com/office/drawing/2014/main" xmlns="" id="{C4B4557E-2EE3-41E0-8A59-E60F50BDB6EC}"/>
              </a:ext>
            </a:extLst>
          </p:cNvPr>
          <p:cNvSpPr/>
          <p:nvPr/>
        </p:nvSpPr>
        <p:spPr>
          <a:xfrm>
            <a:off x="9146707" y="3243011"/>
            <a:ext cx="808190" cy="292416"/>
          </a:xfrm>
          <a:prstGeom prst="rect">
            <a:avLst/>
          </a:prstGeom>
        </p:spPr>
        <p:txBody>
          <a:bodyPr wrap="none" rtlCol="0" anchor="ctr">
            <a:normAutofit fontScale="92500" lnSpcReduction="20000"/>
          </a:bodyPr>
          <a:lstStyle/>
          <a:p>
            <a:pPr algn="r">
              <a:spcBef>
                <a:spcPts val="600"/>
              </a:spcBef>
            </a:pPr>
            <a:r>
              <a:rPr lang="pt-BR" sz="1600" dirty="0">
                <a:solidFill>
                  <a:schemeClr val="bg1"/>
                </a:solidFill>
              </a:rPr>
              <a:t>RNON</a:t>
            </a:r>
          </a:p>
        </p:txBody>
      </p:sp>
      <p:sp>
        <p:nvSpPr>
          <p:cNvPr id="35" name="Retângulo 34">
            <a:extLst>
              <a:ext uri="{FF2B5EF4-FFF2-40B4-BE49-F238E27FC236}">
                <a16:creationId xmlns:a16="http://schemas.microsoft.com/office/drawing/2014/main" xmlns="" id="{70D38E9A-94A7-447A-89C1-EB62E888BD09}"/>
              </a:ext>
            </a:extLst>
          </p:cNvPr>
          <p:cNvSpPr/>
          <p:nvPr/>
        </p:nvSpPr>
        <p:spPr>
          <a:xfrm>
            <a:off x="6580610" y="3008194"/>
            <a:ext cx="2906290" cy="430887"/>
          </a:xfrm>
          <a:prstGeom prst="rect">
            <a:avLst/>
          </a:prstGeom>
        </p:spPr>
        <p:txBody>
          <a:bodyPr wrap="square" lIns="0" tIns="0" rIns="0" bIns="0" rtlCol="0" anchor="ctr">
            <a:spAutoFit/>
          </a:bodyPr>
          <a:lstStyle/>
          <a:p>
            <a:pPr>
              <a:spcBef>
                <a:spcPts val="600"/>
              </a:spcBef>
            </a:pPr>
            <a:r>
              <a:rPr lang="pt-BR" sz="1400" b="1" dirty="0">
                <a:solidFill>
                  <a:schemeClr val="tx1">
                    <a:lumMod val="75000"/>
                    <a:lumOff val="25000"/>
                  </a:schemeClr>
                </a:solidFill>
                <a:latin typeface="Arial" pitchFamily="34" charset="0"/>
                <a:cs typeface="Arial" pitchFamily="34" charset="0"/>
              </a:rPr>
              <a:t>Assistência Técnica em Habitação de Interesse Social - ATHIS</a:t>
            </a:r>
            <a:endParaRPr lang="pt-BR" sz="1400" dirty="0">
              <a:solidFill>
                <a:schemeClr val="tx1">
                  <a:lumMod val="75000"/>
                  <a:lumOff val="25000"/>
                </a:schemeClr>
              </a:solidFill>
            </a:endParaRPr>
          </a:p>
        </p:txBody>
      </p:sp>
      <p:sp>
        <p:nvSpPr>
          <p:cNvPr id="27" name="Título 4">
            <a:extLst>
              <a:ext uri="{FF2B5EF4-FFF2-40B4-BE49-F238E27FC236}">
                <a16:creationId xmlns:a16="http://schemas.microsoft.com/office/drawing/2014/main" xmlns="" id="{16372197-24F4-4A72-8A24-3C3986A14DAE}"/>
              </a:ext>
            </a:extLst>
          </p:cNvPr>
          <p:cNvSpPr txBox="1">
            <a:spLocks/>
          </p:cNvSpPr>
          <p:nvPr/>
        </p:nvSpPr>
        <p:spPr>
          <a:xfrm>
            <a:off x="341122" y="316051"/>
            <a:ext cx="8312734" cy="78263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200" b="1" i="0" u="none" strike="noStrike" kern="1200" cap="none" spc="0" normalizeH="0" baseline="0" noProof="0" dirty="0">
                <a:ln>
                  <a:noFill/>
                </a:ln>
                <a:solidFill>
                  <a:schemeClr val="tx2">
                    <a:lumMod val="50000"/>
                  </a:schemeClr>
                </a:solidFill>
                <a:effectLst/>
                <a:uLnTx/>
                <a:uFillTx/>
                <a:latin typeface="Arial" panose="020B0604020202020204" pitchFamily="34" charset="0"/>
                <a:ea typeface="+mj-ea"/>
                <a:cs typeface="Arial" panose="020B0604020202020204" pitchFamily="34" charset="0"/>
              </a:rPr>
              <a:t> Assistência técnica</a:t>
            </a:r>
          </a:p>
        </p:txBody>
      </p:sp>
      <p:sp>
        <p:nvSpPr>
          <p:cNvPr id="24" name="CaixaDeTexto 23">
            <a:extLst>
              <a:ext uri="{FF2B5EF4-FFF2-40B4-BE49-F238E27FC236}">
                <a16:creationId xmlns:a16="http://schemas.microsoft.com/office/drawing/2014/main" xmlns="" id="{8C46D093-871C-4EBA-8104-D542221ED260}"/>
              </a:ext>
            </a:extLst>
          </p:cNvPr>
          <p:cNvSpPr txBox="1"/>
          <p:nvPr/>
        </p:nvSpPr>
        <p:spPr>
          <a:xfrm>
            <a:off x="4324717" y="3847365"/>
            <a:ext cx="2727411" cy="2677656"/>
          </a:xfrm>
          <a:prstGeom prst="rect">
            <a:avLst/>
          </a:prstGeom>
          <a:solidFill>
            <a:schemeClr val="accent5">
              <a:lumMod val="75000"/>
            </a:schemeClr>
          </a:solidFill>
        </p:spPr>
        <p:txBody>
          <a:bodyPr wrap="square" rtlCol="0">
            <a:spAutoFit/>
          </a:bodyPr>
          <a:lstStyle/>
          <a:p>
            <a:pPr algn="ctr"/>
            <a:r>
              <a:rPr lang="pt-BR" sz="1400" b="1" dirty="0">
                <a:solidFill>
                  <a:schemeClr val="bg1"/>
                </a:solidFill>
                <a:latin typeface="Arial" panose="020B0604020202020204" pitchFamily="34" charset="0"/>
                <a:cs typeface="Arial" panose="020B0604020202020204" pitchFamily="34" charset="0"/>
              </a:rPr>
              <a:t>INDICADOR 1</a:t>
            </a:r>
          </a:p>
          <a:p>
            <a:pPr algn="ctr"/>
            <a:r>
              <a:rPr lang="pt-BR" sz="1400" dirty="0">
                <a:solidFill>
                  <a:schemeClr val="bg1"/>
                </a:solidFill>
                <a:latin typeface="Arial" panose="020B0604020202020204" pitchFamily="34" charset="0"/>
                <a:cs typeface="Arial" panose="020B0604020202020204" pitchFamily="34" charset="0"/>
              </a:rPr>
              <a:t>Índice de  famílias atendidas (%)</a:t>
            </a:r>
            <a:br>
              <a:rPr lang="pt-BR" sz="1400" dirty="0">
                <a:solidFill>
                  <a:schemeClr val="bg1"/>
                </a:solidFill>
                <a:latin typeface="Arial" panose="020B0604020202020204" pitchFamily="34" charset="0"/>
                <a:cs typeface="Arial" panose="020B0604020202020204" pitchFamily="34" charset="0"/>
              </a:rPr>
            </a:br>
            <a:r>
              <a:rPr lang="pt-BR" sz="1400" dirty="0">
                <a:solidFill>
                  <a:schemeClr val="bg1"/>
                </a:solidFill>
                <a:latin typeface="Arial" panose="020B0604020202020204" pitchFamily="34" charset="0"/>
                <a:cs typeface="Arial" panose="020B0604020202020204" pitchFamily="34" charset="0"/>
              </a:rPr>
              <a:t/>
            </a:r>
            <a:br>
              <a:rPr lang="pt-BR" sz="1400" dirty="0">
                <a:solidFill>
                  <a:schemeClr val="bg1"/>
                </a:solidFill>
                <a:latin typeface="Arial" panose="020B0604020202020204" pitchFamily="34" charset="0"/>
                <a:cs typeface="Arial" panose="020B0604020202020204" pitchFamily="34" charset="0"/>
              </a:rPr>
            </a:br>
            <a:r>
              <a:rPr lang="pt-BR" sz="1400" dirty="0">
                <a:solidFill>
                  <a:schemeClr val="bg1"/>
                </a:solidFill>
                <a:latin typeface="Arial" panose="020B0604020202020204" pitchFamily="34" charset="0"/>
                <a:cs typeface="Arial" panose="020B0604020202020204" pitchFamily="34" charset="0"/>
              </a:rPr>
              <a:t> Como meta, o CAU tinha traçado 30 famílias atendidas  para 2019.  Alcançamos o excelente número 178 famílias, em 03 localidade em Maceió, com 02 editais executados, totalizando 593%  a mais do que o previsto. </a:t>
            </a:r>
          </a:p>
        </p:txBody>
      </p:sp>
      <p:sp>
        <p:nvSpPr>
          <p:cNvPr id="26" name="Espaço Reservado para Número de Slide 25"/>
          <p:cNvSpPr>
            <a:spLocks noGrp="1"/>
          </p:cNvSpPr>
          <p:nvPr>
            <p:ph type="sldNum" sz="quarter" idx="12"/>
          </p:nvPr>
        </p:nvSpPr>
        <p:spPr/>
        <p:txBody>
          <a:bodyPr/>
          <a:lstStyle/>
          <a:p>
            <a:pPr rtl="0"/>
            <a:fld id="{5A4A7955-6230-48B4-BD8B-A7C460F75945}" type="slidenum">
              <a:rPr lang="pt-BR" noProof="0" smtClean="0"/>
              <a:pPr rtl="0"/>
              <a:t>62</a:t>
            </a:fld>
            <a:endParaRPr lang="pt-BR" noProof="0"/>
          </a:p>
        </p:txBody>
      </p:sp>
    </p:spTree>
    <p:extLst>
      <p:ext uri="{BB962C8B-B14F-4D97-AF65-F5344CB8AC3E}">
        <p14:creationId xmlns:p14="http://schemas.microsoft.com/office/powerpoint/2010/main" xmlns="" val="6224700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Assistência técnica</a:t>
            </a:r>
          </a:p>
        </p:txBody>
      </p:sp>
      <p:sp>
        <p:nvSpPr>
          <p:cNvPr id="8" name="Retângulo 7">
            <a:extLst>
              <a:ext uri="{FF2B5EF4-FFF2-40B4-BE49-F238E27FC236}">
                <a16:creationId xmlns:a16="http://schemas.microsoft.com/office/drawing/2014/main" xmlns="" id="{317AF582-D107-44A0-83E3-264ABFEF2A1D}"/>
              </a:ext>
            </a:extLst>
          </p:cNvPr>
          <p:cNvSpPr/>
          <p:nvPr/>
        </p:nvSpPr>
        <p:spPr>
          <a:xfrm>
            <a:off x="457236" y="1432665"/>
            <a:ext cx="8204945" cy="3600986"/>
          </a:xfrm>
          <a:prstGeom prst="rect">
            <a:avLst/>
          </a:prstGeom>
          <a:noFill/>
        </p:spPr>
        <p:txBody>
          <a:bodyPr wrap="square" anchor="t">
            <a:spAutoFit/>
          </a:bodyPr>
          <a:lstStyle/>
          <a:p>
            <a:pPr algn="just"/>
            <a:r>
              <a:rPr lang="pt-BR" sz="1200" dirty="0">
                <a:latin typeface="Arial" panose="020B0604020202020204" pitchFamily="34" charset="0"/>
                <a:cs typeface="Arial" panose="020B0604020202020204" pitchFamily="34" charset="0"/>
              </a:rPr>
              <a:t>	</a:t>
            </a:r>
            <a:r>
              <a:rPr lang="pt-BR" sz="1200" dirty="0">
                <a:latin typeface="Arial"/>
                <a:ea typeface="+mn-lt"/>
                <a:cs typeface="Arial"/>
              </a:rPr>
              <a:t>O CAU/AL através do seu projeto ATHIS, busca a</a:t>
            </a:r>
            <a:r>
              <a:rPr lang="pt-BR" sz="1200" dirty="0">
                <a:latin typeface="Arial"/>
                <a:ea typeface="+mn-lt"/>
                <a:cs typeface="+mn-lt"/>
              </a:rPr>
              <a:t>ssegura às famílias de baixa renda, com renda de até 3 (três) salários mínimos,  assistência técnica pública e gratuita para o projeto e a construção de habitação de interesse social, residentes em áreas urbanas ou rurais. </a:t>
            </a:r>
            <a:endParaRPr lang="pt-BR" sz="1200" dirty="0">
              <a:latin typeface="Arial"/>
              <a:cs typeface="Calibri Light"/>
            </a:endParaRPr>
          </a:p>
          <a:p>
            <a:pPr algn="just"/>
            <a:r>
              <a:rPr lang="pt-BR" sz="1200" dirty="0">
                <a:latin typeface="Arial"/>
                <a:ea typeface="+mn-lt"/>
                <a:cs typeface="+mn-lt"/>
              </a:rPr>
              <a:t>  </a:t>
            </a:r>
            <a:endParaRPr lang="pt-BR" sz="1200" dirty="0">
              <a:latin typeface="Arial"/>
              <a:cs typeface="Arial"/>
            </a:endParaRPr>
          </a:p>
          <a:p>
            <a:pPr algn="just"/>
            <a:r>
              <a:rPr lang="pt-BR" sz="1200" dirty="0">
                <a:latin typeface="Arial"/>
                <a:ea typeface="+mn-lt"/>
                <a:cs typeface="+mn-lt"/>
              </a:rPr>
              <a:t>	Em 2016, o CAU/BR incorporou no planejamento geral, dentro das diretrizes do plano de ação e orçamento, que cada CAU/UF destine no mínimo 2% do seu orçamento para ATHIS, com a missão de “promover arquitetura e urbanismo para todos e  ser reconhecido como referência na defesa e no fomento das boas práticas da arquitetura e urbanismo.  O CAU/AL aplicar cerca de 5%. </a:t>
            </a:r>
            <a:endParaRPr lang="pt-BR" sz="1200" dirty="0">
              <a:latin typeface="Arial"/>
              <a:cs typeface="Calibri Light"/>
            </a:endParaRPr>
          </a:p>
          <a:p>
            <a:pPr algn="just"/>
            <a:endParaRPr lang="pt-BR" sz="1200" dirty="0">
              <a:latin typeface="Arial"/>
              <a:ea typeface="+mn-lt"/>
              <a:cs typeface="+mn-lt"/>
            </a:endParaRPr>
          </a:p>
          <a:p>
            <a:pPr algn="just"/>
            <a:r>
              <a:rPr lang="pt-BR" sz="1200" dirty="0">
                <a:latin typeface="Arial"/>
                <a:ea typeface="+mn-lt"/>
                <a:cs typeface="+mn-lt"/>
              </a:rPr>
              <a:t>	Dentre as metas, estavam previstas:</a:t>
            </a:r>
          </a:p>
          <a:p>
            <a:pPr algn="just"/>
            <a:endParaRPr lang="pt-BR" sz="1200" dirty="0">
              <a:latin typeface="Arial"/>
              <a:cs typeface="Arial"/>
            </a:endParaRPr>
          </a:p>
          <a:p>
            <a:pPr marL="342900" indent="-342900" algn="just">
              <a:buAutoNum type="arabicPeriod"/>
            </a:pPr>
            <a:r>
              <a:rPr lang="pt-BR" sz="1200" dirty="0">
                <a:latin typeface="Arial"/>
                <a:ea typeface="+mn-lt"/>
                <a:cs typeface="+mn-lt"/>
              </a:rPr>
              <a:t>Realização de seminário sobre ATHIS para arquitetos, estudantes, universidades governo e município;</a:t>
            </a:r>
          </a:p>
          <a:p>
            <a:pPr marL="342900" indent="-342900" algn="just">
              <a:buAutoNum type="arabicPeriod"/>
            </a:pPr>
            <a:endParaRPr lang="pt-BR" sz="1200" dirty="0">
              <a:latin typeface="Arial"/>
              <a:cs typeface="Arial"/>
            </a:endParaRPr>
          </a:p>
          <a:p>
            <a:pPr algn="just"/>
            <a:r>
              <a:rPr lang="pt-BR" sz="1200" dirty="0">
                <a:latin typeface="Arial"/>
                <a:ea typeface="+mn-lt"/>
                <a:cs typeface="+mn-lt"/>
              </a:rPr>
              <a:t>2. Escolha das regiões a implementar ações da Lei de assistência técnica;</a:t>
            </a:r>
          </a:p>
          <a:p>
            <a:pPr algn="just"/>
            <a:endParaRPr lang="pt-BR" sz="1200" dirty="0">
              <a:latin typeface="Arial"/>
              <a:cs typeface="Arial"/>
            </a:endParaRPr>
          </a:p>
          <a:p>
            <a:pPr algn="just"/>
            <a:r>
              <a:rPr lang="pt-BR" sz="1200" dirty="0">
                <a:latin typeface="Arial"/>
                <a:ea typeface="+mn-lt"/>
                <a:cs typeface="+mn-lt"/>
              </a:rPr>
              <a:t>3. Elaboração de edital de seleção para contratação de profissionais para aplicar as ações da Lei de assistência técnica;</a:t>
            </a:r>
          </a:p>
          <a:p>
            <a:pPr algn="just"/>
            <a:endParaRPr lang="pt-BR" sz="1200" dirty="0">
              <a:latin typeface="Arial"/>
              <a:cs typeface="Arial"/>
            </a:endParaRPr>
          </a:p>
          <a:p>
            <a:pPr algn="just"/>
            <a:r>
              <a:rPr lang="pt-BR" sz="1200" dirty="0">
                <a:latin typeface="Arial"/>
                <a:ea typeface="+mn-lt"/>
                <a:cs typeface="+mn-lt"/>
              </a:rPr>
              <a:t>4. Elaboração de projetos de reforma / ano de suas residências.</a:t>
            </a:r>
            <a:endParaRPr lang="pt-BR" sz="1200" dirty="0">
              <a:latin typeface="Arial"/>
              <a:cs typeface="Arial"/>
            </a:endParaRPr>
          </a:p>
        </p:txBody>
      </p:sp>
      <p:sp>
        <p:nvSpPr>
          <p:cNvPr id="6" name="Forma Livre 154" descr="Isto é o logotipo do Facebook.">
            <a:extLst>
              <a:ext uri="{FF2B5EF4-FFF2-40B4-BE49-F238E27FC236}">
                <a16:creationId xmlns:a16="http://schemas.microsoft.com/office/drawing/2014/main" xmlns="" id="{BA54671E-ACFD-4428-B4B7-A37E5BA61CB3}"/>
              </a:ext>
            </a:extLst>
          </p:cNvPr>
          <p:cNvSpPr>
            <a:spLocks/>
          </p:cNvSpPr>
          <p:nvPr/>
        </p:nvSpPr>
        <p:spPr bwMode="auto">
          <a:xfrm>
            <a:off x="4587449" y="4966985"/>
            <a:ext cx="122285" cy="223548"/>
          </a:xfrm>
          <a:custGeom>
            <a:avLst/>
            <a:gdLst>
              <a:gd name="T0" fmla="*/ 49 w 49"/>
              <a:gd name="T1" fmla="*/ 28 h 92"/>
              <a:gd name="T2" fmla="*/ 32 w 49"/>
              <a:gd name="T3" fmla="*/ 28 h 92"/>
              <a:gd name="T4" fmla="*/ 32 w 49"/>
              <a:gd name="T5" fmla="*/ 20 h 92"/>
              <a:gd name="T6" fmla="*/ 36 w 49"/>
              <a:gd name="T7" fmla="*/ 16 h 92"/>
              <a:gd name="T8" fmla="*/ 48 w 49"/>
              <a:gd name="T9" fmla="*/ 16 h 92"/>
              <a:gd name="T10" fmla="*/ 48 w 49"/>
              <a:gd name="T11" fmla="*/ 0 h 92"/>
              <a:gd name="T12" fmla="*/ 31 w 49"/>
              <a:gd name="T13" fmla="*/ 0 h 92"/>
              <a:gd name="T14" fmla="*/ 12 w 49"/>
              <a:gd name="T15" fmla="*/ 19 h 92"/>
              <a:gd name="T16" fmla="*/ 12 w 49"/>
              <a:gd name="T17" fmla="*/ 28 h 92"/>
              <a:gd name="T18" fmla="*/ 0 w 49"/>
              <a:gd name="T19" fmla="*/ 28 h 92"/>
              <a:gd name="T20" fmla="*/ 0 w 49"/>
              <a:gd name="T21" fmla="*/ 44 h 92"/>
              <a:gd name="T22" fmla="*/ 12 w 49"/>
              <a:gd name="T23" fmla="*/ 44 h 92"/>
              <a:gd name="T24" fmla="*/ 12 w 49"/>
              <a:gd name="T25" fmla="*/ 92 h 92"/>
              <a:gd name="T26" fmla="*/ 32 w 49"/>
              <a:gd name="T27" fmla="*/ 92 h 92"/>
              <a:gd name="T28" fmla="*/ 32 w 49"/>
              <a:gd name="T29" fmla="*/ 44 h 92"/>
              <a:gd name="T30" fmla="*/ 47 w 49"/>
              <a:gd name="T31" fmla="*/ 44 h 92"/>
              <a:gd name="T32" fmla="*/ 49 w 49"/>
              <a:gd name="T33"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92">
                <a:moveTo>
                  <a:pt x="49" y="28"/>
                </a:moveTo>
                <a:cubicBezTo>
                  <a:pt x="32" y="28"/>
                  <a:pt x="32" y="28"/>
                  <a:pt x="32" y="28"/>
                </a:cubicBezTo>
                <a:cubicBezTo>
                  <a:pt x="32" y="20"/>
                  <a:pt x="32" y="20"/>
                  <a:pt x="32" y="20"/>
                </a:cubicBezTo>
                <a:cubicBezTo>
                  <a:pt x="32" y="17"/>
                  <a:pt x="34" y="16"/>
                  <a:pt x="36" y="16"/>
                </a:cubicBezTo>
                <a:cubicBezTo>
                  <a:pt x="38" y="16"/>
                  <a:pt x="48" y="16"/>
                  <a:pt x="48" y="16"/>
                </a:cubicBezTo>
                <a:cubicBezTo>
                  <a:pt x="48" y="0"/>
                  <a:pt x="48" y="0"/>
                  <a:pt x="48" y="0"/>
                </a:cubicBezTo>
                <a:cubicBezTo>
                  <a:pt x="31" y="0"/>
                  <a:pt x="31" y="0"/>
                  <a:pt x="31" y="0"/>
                </a:cubicBezTo>
                <a:cubicBezTo>
                  <a:pt x="15" y="0"/>
                  <a:pt x="12" y="12"/>
                  <a:pt x="12" y="19"/>
                </a:cubicBezTo>
                <a:cubicBezTo>
                  <a:pt x="12" y="28"/>
                  <a:pt x="12" y="28"/>
                  <a:pt x="12" y="28"/>
                </a:cubicBezTo>
                <a:cubicBezTo>
                  <a:pt x="0" y="28"/>
                  <a:pt x="0" y="28"/>
                  <a:pt x="0" y="28"/>
                </a:cubicBezTo>
                <a:cubicBezTo>
                  <a:pt x="0" y="44"/>
                  <a:pt x="0" y="44"/>
                  <a:pt x="0" y="44"/>
                </a:cubicBezTo>
                <a:cubicBezTo>
                  <a:pt x="12" y="44"/>
                  <a:pt x="12" y="44"/>
                  <a:pt x="12" y="44"/>
                </a:cubicBezTo>
                <a:cubicBezTo>
                  <a:pt x="12" y="65"/>
                  <a:pt x="12" y="92"/>
                  <a:pt x="12" y="92"/>
                </a:cubicBezTo>
                <a:cubicBezTo>
                  <a:pt x="32" y="92"/>
                  <a:pt x="32" y="92"/>
                  <a:pt x="32" y="92"/>
                </a:cubicBezTo>
                <a:cubicBezTo>
                  <a:pt x="32" y="92"/>
                  <a:pt x="32" y="64"/>
                  <a:pt x="32" y="44"/>
                </a:cubicBezTo>
                <a:cubicBezTo>
                  <a:pt x="47" y="44"/>
                  <a:pt x="47" y="44"/>
                  <a:pt x="47" y="44"/>
                </a:cubicBezTo>
                <a:lnTo>
                  <a:pt x="49" y="28"/>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pt-BR" dirty="0"/>
          </a:p>
        </p:txBody>
      </p:sp>
      <p:sp>
        <p:nvSpPr>
          <p:cNvPr id="9" name="Forma Livre 162" descr="Isto é o logotipo do Twitter.">
            <a:extLst>
              <a:ext uri="{FF2B5EF4-FFF2-40B4-BE49-F238E27FC236}">
                <a16:creationId xmlns:a16="http://schemas.microsoft.com/office/drawing/2014/main" xmlns="" id="{8AD2DF00-0982-4B28-B4A0-DF7B4B6DA358}"/>
              </a:ext>
            </a:extLst>
          </p:cNvPr>
          <p:cNvSpPr>
            <a:spLocks/>
          </p:cNvSpPr>
          <p:nvPr/>
        </p:nvSpPr>
        <p:spPr bwMode="auto">
          <a:xfrm>
            <a:off x="4554422" y="5715343"/>
            <a:ext cx="224540" cy="175129"/>
          </a:xfrm>
          <a:custGeom>
            <a:avLst/>
            <a:gdLst>
              <a:gd name="T0" fmla="*/ 90 w 90"/>
              <a:gd name="T1" fmla="*/ 9 h 72"/>
              <a:gd name="T2" fmla="*/ 81 w 90"/>
              <a:gd name="T3" fmla="*/ 9 h 72"/>
              <a:gd name="T4" fmla="*/ 86 w 90"/>
              <a:gd name="T5" fmla="*/ 1 h 72"/>
              <a:gd name="T6" fmla="*/ 75 w 90"/>
              <a:gd name="T7" fmla="*/ 6 h 72"/>
              <a:gd name="T8" fmla="*/ 61 w 90"/>
              <a:gd name="T9" fmla="*/ 0 h 72"/>
              <a:gd name="T10" fmla="*/ 43 w 90"/>
              <a:gd name="T11" fmla="*/ 18 h 72"/>
              <a:gd name="T12" fmla="*/ 44 w 90"/>
              <a:gd name="T13" fmla="*/ 22 h 72"/>
              <a:gd name="T14" fmla="*/ 6 w 90"/>
              <a:gd name="T15" fmla="*/ 3 h 72"/>
              <a:gd name="T16" fmla="*/ 4 w 90"/>
              <a:gd name="T17" fmla="*/ 12 h 72"/>
              <a:gd name="T18" fmla="*/ 12 w 90"/>
              <a:gd name="T19" fmla="*/ 28 h 72"/>
              <a:gd name="T20" fmla="*/ 4 w 90"/>
              <a:gd name="T21" fmla="*/ 25 h 72"/>
              <a:gd name="T22" fmla="*/ 4 w 90"/>
              <a:gd name="T23" fmla="*/ 26 h 72"/>
              <a:gd name="T24" fmla="*/ 18 w 90"/>
              <a:gd name="T25" fmla="*/ 43 h 72"/>
              <a:gd name="T26" fmla="*/ 10 w 90"/>
              <a:gd name="T27" fmla="*/ 44 h 72"/>
              <a:gd name="T28" fmla="*/ 27 w 90"/>
              <a:gd name="T29" fmla="*/ 56 h 72"/>
              <a:gd name="T30" fmla="*/ 0 w 90"/>
              <a:gd name="T31" fmla="*/ 64 h 72"/>
              <a:gd name="T32" fmla="*/ 28 w 90"/>
              <a:gd name="T33" fmla="*/ 72 h 72"/>
              <a:gd name="T34" fmla="*/ 80 w 90"/>
              <a:gd name="T35" fmla="*/ 20 h 72"/>
              <a:gd name="T36" fmla="*/ 80 w 90"/>
              <a:gd name="T37" fmla="*/ 18 h 72"/>
              <a:gd name="T38" fmla="*/ 90 w 90"/>
              <a:gd name="T39" fmla="*/ 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72">
                <a:moveTo>
                  <a:pt x="90" y="9"/>
                </a:moveTo>
                <a:cubicBezTo>
                  <a:pt x="87" y="11"/>
                  <a:pt x="84" y="11"/>
                  <a:pt x="81" y="9"/>
                </a:cubicBezTo>
                <a:cubicBezTo>
                  <a:pt x="85" y="7"/>
                  <a:pt x="85" y="6"/>
                  <a:pt x="86" y="1"/>
                </a:cubicBezTo>
                <a:cubicBezTo>
                  <a:pt x="83" y="3"/>
                  <a:pt x="79" y="5"/>
                  <a:pt x="75" y="6"/>
                </a:cubicBezTo>
                <a:cubicBezTo>
                  <a:pt x="71" y="2"/>
                  <a:pt x="67" y="0"/>
                  <a:pt x="61" y="0"/>
                </a:cubicBezTo>
                <a:cubicBezTo>
                  <a:pt x="51" y="0"/>
                  <a:pt x="43" y="8"/>
                  <a:pt x="43" y="18"/>
                </a:cubicBezTo>
                <a:cubicBezTo>
                  <a:pt x="43" y="20"/>
                  <a:pt x="43" y="21"/>
                  <a:pt x="44" y="22"/>
                </a:cubicBezTo>
                <a:cubicBezTo>
                  <a:pt x="29" y="22"/>
                  <a:pt x="15" y="14"/>
                  <a:pt x="6" y="3"/>
                </a:cubicBezTo>
                <a:cubicBezTo>
                  <a:pt x="5" y="6"/>
                  <a:pt x="4" y="9"/>
                  <a:pt x="4" y="12"/>
                </a:cubicBezTo>
                <a:cubicBezTo>
                  <a:pt x="4" y="19"/>
                  <a:pt x="7" y="24"/>
                  <a:pt x="12" y="28"/>
                </a:cubicBezTo>
                <a:cubicBezTo>
                  <a:pt x="9" y="27"/>
                  <a:pt x="6" y="27"/>
                  <a:pt x="4" y="25"/>
                </a:cubicBezTo>
                <a:cubicBezTo>
                  <a:pt x="4" y="25"/>
                  <a:pt x="4" y="25"/>
                  <a:pt x="4" y="26"/>
                </a:cubicBezTo>
                <a:cubicBezTo>
                  <a:pt x="4" y="34"/>
                  <a:pt x="10" y="42"/>
                  <a:pt x="18" y="43"/>
                </a:cubicBezTo>
                <a:cubicBezTo>
                  <a:pt x="15" y="44"/>
                  <a:pt x="13" y="44"/>
                  <a:pt x="10" y="44"/>
                </a:cubicBezTo>
                <a:cubicBezTo>
                  <a:pt x="12" y="51"/>
                  <a:pt x="19" y="56"/>
                  <a:pt x="27" y="56"/>
                </a:cubicBezTo>
                <a:cubicBezTo>
                  <a:pt x="19" y="62"/>
                  <a:pt x="9" y="65"/>
                  <a:pt x="0" y="64"/>
                </a:cubicBezTo>
                <a:cubicBezTo>
                  <a:pt x="8" y="69"/>
                  <a:pt x="18" y="72"/>
                  <a:pt x="28" y="72"/>
                </a:cubicBezTo>
                <a:cubicBezTo>
                  <a:pt x="61" y="72"/>
                  <a:pt x="80" y="44"/>
                  <a:pt x="80" y="20"/>
                </a:cubicBezTo>
                <a:cubicBezTo>
                  <a:pt x="80" y="19"/>
                  <a:pt x="80" y="19"/>
                  <a:pt x="80" y="18"/>
                </a:cubicBezTo>
                <a:cubicBezTo>
                  <a:pt x="83" y="15"/>
                  <a:pt x="87" y="13"/>
                  <a:pt x="90" y="9"/>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pt-BR" dirty="0"/>
          </a:p>
        </p:txBody>
      </p:sp>
      <p:pic>
        <p:nvPicPr>
          <p:cNvPr id="10" name="Imagem 9">
            <a:extLst>
              <a:ext uri="{FF2B5EF4-FFF2-40B4-BE49-F238E27FC236}">
                <a16:creationId xmlns:a16="http://schemas.microsoft.com/office/drawing/2014/main" xmlns="" id="{955408AD-B14C-4A25-BC8E-939A5BEB29D5}"/>
              </a:ext>
            </a:extLst>
          </p:cNvPr>
          <p:cNvPicPr>
            <a:picLocks noChangeAspect="1"/>
          </p:cNvPicPr>
          <p:nvPr/>
        </p:nvPicPr>
        <p:blipFill rotWithShape="1">
          <a:blip r:embed="rId3" cstate="print"/>
          <a:srcRect l="34599" t="47924" r="56769" b="35724"/>
          <a:stretch/>
        </p:blipFill>
        <p:spPr>
          <a:xfrm>
            <a:off x="3009757" y="5236844"/>
            <a:ext cx="913684" cy="1121434"/>
          </a:xfrm>
          <a:prstGeom prst="rect">
            <a:avLst/>
          </a:prstGeom>
        </p:spPr>
      </p:pic>
      <p:sp>
        <p:nvSpPr>
          <p:cNvPr id="11" name="Título 4">
            <a:extLst>
              <a:ext uri="{FF2B5EF4-FFF2-40B4-BE49-F238E27FC236}">
                <a16:creationId xmlns:a16="http://schemas.microsoft.com/office/drawing/2014/main" xmlns="" id="{A0579480-F087-4A09-8224-AB412D6307AE}"/>
              </a:ext>
            </a:extLst>
          </p:cNvPr>
          <p:cNvSpPr txBox="1">
            <a:spLocks/>
          </p:cNvSpPr>
          <p:nvPr/>
        </p:nvSpPr>
        <p:spPr>
          <a:xfrm>
            <a:off x="3846423" y="5304479"/>
            <a:ext cx="4390988" cy="9861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200" b="1" dirty="0">
                <a:solidFill>
                  <a:schemeClr val="bg1">
                    <a:lumMod val="50000"/>
                  </a:schemeClr>
                </a:solidFill>
                <a:latin typeface="Arial" panose="020B0604020202020204" pitchFamily="34" charset="0"/>
                <a:cs typeface="Arial" panose="020B0604020202020204" pitchFamily="34" charset="0"/>
              </a:rPr>
              <a:t>OBJETIVO ESTRATÉGICO</a:t>
            </a:r>
            <a:endParaRPr lang="pt-BR" sz="1200" dirty="0">
              <a:solidFill>
                <a:schemeClr val="bg1">
                  <a:lumMod val="50000"/>
                </a:schemeClr>
              </a:solidFill>
              <a:latin typeface="Arial" panose="020B0604020202020204" pitchFamily="34" charset="0"/>
              <a:cs typeface="Arial" panose="020B0604020202020204" pitchFamily="34" charset="0"/>
            </a:endParaRPr>
          </a:p>
          <a:p>
            <a:r>
              <a:rPr lang="pt-BR" sz="1200" dirty="0">
                <a:latin typeface="Arial" panose="020B0604020202020204" pitchFamily="34" charset="0"/>
                <a:cs typeface="Arial" panose="020B0604020202020204" pitchFamily="34" charset="0"/>
              </a:rPr>
              <a:t>Fomentar o </a:t>
            </a:r>
            <a:r>
              <a:rPr lang="pt-BR" sz="1400" b="1" dirty="0">
                <a:solidFill>
                  <a:schemeClr val="accent5">
                    <a:lumMod val="75000"/>
                  </a:schemeClr>
                </a:solidFill>
                <a:latin typeface="Arial" panose="020B0604020202020204" pitchFamily="34" charset="0"/>
                <a:cs typeface="Arial" panose="020B0604020202020204" pitchFamily="34" charset="0"/>
              </a:rPr>
              <a:t>acesso</a:t>
            </a:r>
            <a:r>
              <a:rPr lang="pt-BR" sz="1200" dirty="0">
                <a:latin typeface="Arial" panose="020B0604020202020204" pitchFamily="34" charset="0"/>
                <a:cs typeface="Arial" panose="020B0604020202020204" pitchFamily="34" charset="0"/>
              </a:rPr>
              <a:t> da sociedade à </a:t>
            </a:r>
            <a:r>
              <a:rPr lang="pt-BR" sz="1400" b="1" dirty="0">
                <a:solidFill>
                  <a:schemeClr val="accent5">
                    <a:lumMod val="75000"/>
                  </a:schemeClr>
                </a:solidFill>
                <a:latin typeface="Arial" panose="020B0604020202020204" pitchFamily="34" charset="0"/>
                <a:cs typeface="Arial" panose="020B0604020202020204" pitchFamily="34" charset="0"/>
              </a:rPr>
              <a:t>Arquitetura e Urban</a:t>
            </a:r>
            <a:r>
              <a:rPr lang="pt-BR" sz="1200" b="1" dirty="0">
                <a:solidFill>
                  <a:schemeClr val="accent5">
                    <a:lumMod val="75000"/>
                  </a:schemeClr>
                </a:solidFill>
                <a:latin typeface="Arial" panose="020B0604020202020204" pitchFamily="34" charset="0"/>
                <a:cs typeface="Arial" panose="020B0604020202020204" pitchFamily="34" charset="0"/>
              </a:rPr>
              <a:t>ismo</a:t>
            </a:r>
          </a:p>
        </p:txBody>
      </p:sp>
      <p:sp>
        <p:nvSpPr>
          <p:cNvPr id="12"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513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4" name="Espaço Reservado para Número de Slide 13"/>
          <p:cNvSpPr>
            <a:spLocks noGrp="1"/>
          </p:cNvSpPr>
          <p:nvPr>
            <p:ph type="sldNum" sz="quarter" idx="12"/>
          </p:nvPr>
        </p:nvSpPr>
        <p:spPr/>
        <p:txBody>
          <a:bodyPr/>
          <a:lstStyle/>
          <a:p>
            <a:pPr rtl="0"/>
            <a:fld id="{5A4A7955-6230-48B4-BD8B-A7C460F75945}" type="slidenum">
              <a:rPr lang="pt-BR" noProof="0" smtClean="0"/>
              <a:pPr rtl="0"/>
              <a:t>63</a:t>
            </a:fld>
            <a:endParaRPr lang="pt-BR" noProof="0"/>
          </a:p>
        </p:txBody>
      </p:sp>
    </p:spTree>
    <p:extLst>
      <p:ext uri="{BB962C8B-B14F-4D97-AF65-F5344CB8AC3E}">
        <p14:creationId xmlns:p14="http://schemas.microsoft.com/office/powerpoint/2010/main" xmlns="" val="36241215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Assistência técnica</a:t>
            </a:r>
          </a:p>
        </p:txBody>
      </p:sp>
      <p:sp>
        <p:nvSpPr>
          <p:cNvPr id="8" name="Retângulo 7">
            <a:extLst>
              <a:ext uri="{FF2B5EF4-FFF2-40B4-BE49-F238E27FC236}">
                <a16:creationId xmlns:a16="http://schemas.microsoft.com/office/drawing/2014/main" xmlns="" id="{317AF582-D107-44A0-83E3-264ABFEF2A1D}"/>
              </a:ext>
            </a:extLst>
          </p:cNvPr>
          <p:cNvSpPr/>
          <p:nvPr/>
        </p:nvSpPr>
        <p:spPr>
          <a:xfrm>
            <a:off x="457236" y="1432665"/>
            <a:ext cx="4533864" cy="1938992"/>
          </a:xfrm>
          <a:prstGeom prst="rect">
            <a:avLst/>
          </a:prstGeom>
          <a:noFill/>
        </p:spPr>
        <p:txBody>
          <a:bodyPr wrap="square" anchor="t">
            <a:spAutoFit/>
          </a:bodyPr>
          <a:lstStyle/>
          <a:p>
            <a:pPr algn="just"/>
            <a:r>
              <a:rPr lang="pt-BR" sz="1200" dirty="0">
                <a:latin typeface="Arial" pitchFamily="34" charset="0"/>
                <a:cs typeface="Arial" pitchFamily="34" charset="0"/>
              </a:rPr>
              <a:t> 	O estado de Alagoas tem 3.322.820 habitantes e o menor Índice de Desenvolvimento Humano Municipal (IDHM) do país (0,631). Cerca de 60% da sua população é vulnerável à pobreza e 16,6% vive na extrema pobreza. A capital Maceió abriga quase um terço da população do estado (1.012.382 hab.) e 12% da população vive em aglomerados subnormais. Desses assentamentos, 100 (cem) estão localizados em grotas. Quanto à inadequação habitacional, Alagoas apresentava 318.395 domicílios inadequados, correspondendo 8,48% da região Nordeste e 2,85% do país (2015).</a:t>
            </a:r>
          </a:p>
        </p:txBody>
      </p:sp>
      <p:graphicFrame>
        <p:nvGraphicFramePr>
          <p:cNvPr id="10" name="Tabela 9"/>
          <p:cNvGraphicFramePr>
            <a:graphicFrameLocks noGrp="1"/>
          </p:cNvGraphicFramePr>
          <p:nvPr/>
        </p:nvGraphicFramePr>
        <p:xfrm>
          <a:off x="449263" y="3699509"/>
          <a:ext cx="4643437" cy="525780"/>
        </p:xfrm>
        <a:graphic>
          <a:graphicData uri="http://schemas.openxmlformats.org/drawingml/2006/table">
            <a:tbl>
              <a:tblPr/>
              <a:tblGrid>
                <a:gridCol w="4643437">
                  <a:extLst>
                    <a:ext uri="{9D8B030D-6E8A-4147-A177-3AD203B41FA5}">
                      <a16:colId xmlns:a16="http://schemas.microsoft.com/office/drawing/2014/main" xmlns="" val="20000"/>
                    </a:ext>
                  </a:extLst>
                </a:gridCol>
              </a:tblGrid>
              <a:tr h="332434">
                <a:tc>
                  <a:txBody>
                    <a:bodyPr/>
                    <a:lstStyle/>
                    <a:p>
                      <a:pPr algn="ctr">
                        <a:lnSpc>
                          <a:spcPct val="115000"/>
                        </a:lnSpc>
                        <a:spcBef>
                          <a:spcPts val="600"/>
                        </a:spcBef>
                        <a:spcAft>
                          <a:spcPts val="600"/>
                        </a:spcAft>
                      </a:pPr>
                      <a:r>
                        <a:rPr lang="pt-BR" sz="1000" b="1" dirty="0">
                          <a:latin typeface="Arial"/>
                          <a:ea typeface="Calibri"/>
                          <a:cs typeface="Times New Roman"/>
                        </a:rPr>
                        <a:t>Figura 1. Percentual dos componentes do déficit habitacional de Alagoas, Nordeste e Brasil (2015)</a:t>
                      </a:r>
                      <a:endParaRPr lang="pt-BR" sz="1100" dirty="0">
                        <a:latin typeface="Calibri"/>
                        <a:ea typeface="Calibri"/>
                        <a:cs typeface="Times New Roman"/>
                      </a:endParaRPr>
                    </a:p>
                  </a:txBody>
                  <a:tcPr marL="68580" marR="68580" marT="0" marB="0" anchor="ctr">
                    <a:lnL>
                      <a:noFill/>
                    </a:lnL>
                    <a:lnR>
                      <a:noFill/>
                    </a:lnR>
                    <a:lnT>
                      <a:noFill/>
                    </a:lnT>
                    <a:lnB>
                      <a:noFill/>
                    </a:lnB>
                  </a:tcPr>
                </a:tc>
                <a:extLst>
                  <a:ext uri="{0D108BD9-81ED-4DB2-BD59-A6C34878D82A}">
                    <a16:rowId xmlns:a16="http://schemas.microsoft.com/office/drawing/2014/main" xmlns="" val="10000"/>
                  </a:ext>
                </a:extLst>
              </a:tr>
              <a:tr h="171755">
                <a:tc>
                  <a:txBody>
                    <a:bodyPr/>
                    <a:lstStyle/>
                    <a:p>
                      <a:pPr algn="ctr">
                        <a:lnSpc>
                          <a:spcPct val="115000"/>
                        </a:lnSpc>
                        <a:spcBef>
                          <a:spcPts val="600"/>
                        </a:spcBef>
                        <a:spcAft>
                          <a:spcPts val="600"/>
                        </a:spcAft>
                      </a:pPr>
                      <a:endParaRPr lang="pt-BR" sz="1000" dirty="0">
                        <a:latin typeface="Arial"/>
                        <a:ea typeface="Calibri"/>
                        <a:cs typeface="Times New Roman"/>
                      </a:endParaRPr>
                    </a:p>
                  </a:txBody>
                  <a:tcPr marL="68580" marR="68580" marT="0" marB="0" anchor="ctr">
                    <a:lnL>
                      <a:noFill/>
                    </a:lnL>
                    <a:lnR>
                      <a:noFill/>
                    </a:lnR>
                    <a:lnT>
                      <a:noFill/>
                    </a:lnT>
                    <a:lnB>
                      <a:noFill/>
                    </a:lnB>
                  </a:tcPr>
                </a:tc>
                <a:extLst>
                  <a:ext uri="{0D108BD9-81ED-4DB2-BD59-A6C34878D82A}">
                    <a16:rowId xmlns:a16="http://schemas.microsoft.com/office/drawing/2014/main" xmlns="" val="10001"/>
                  </a:ext>
                </a:extLst>
              </a:tr>
            </a:tbl>
          </a:graphicData>
        </a:graphic>
      </p:graphicFrame>
      <p:graphicFrame>
        <p:nvGraphicFramePr>
          <p:cNvPr id="11" name="Gráfico 10"/>
          <p:cNvGraphicFramePr/>
          <p:nvPr/>
        </p:nvGraphicFramePr>
        <p:xfrm>
          <a:off x="647700" y="4114800"/>
          <a:ext cx="4365727" cy="252208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tângulo 11">
            <a:extLst>
              <a:ext uri="{FF2B5EF4-FFF2-40B4-BE49-F238E27FC236}">
                <a16:creationId xmlns:a16="http://schemas.microsoft.com/office/drawing/2014/main" xmlns="" id="{317AF582-D107-44A0-83E3-264ABFEF2A1D}"/>
              </a:ext>
            </a:extLst>
          </p:cNvPr>
          <p:cNvSpPr/>
          <p:nvPr/>
        </p:nvSpPr>
        <p:spPr>
          <a:xfrm>
            <a:off x="5168936" y="1470765"/>
            <a:ext cx="4533864" cy="1754326"/>
          </a:xfrm>
          <a:prstGeom prst="rect">
            <a:avLst/>
          </a:prstGeom>
          <a:noFill/>
        </p:spPr>
        <p:txBody>
          <a:bodyPr wrap="square" anchor="t">
            <a:spAutoFit/>
          </a:bodyPr>
          <a:lstStyle/>
          <a:p>
            <a:pPr algn="just"/>
            <a:r>
              <a:rPr lang="pt-BR" sz="1200" dirty="0">
                <a:latin typeface="Arial" pitchFamily="34" charset="0"/>
                <a:cs typeface="Arial" pitchFamily="34" charset="0"/>
              </a:rPr>
              <a:t> 	Quanto à inadequação habitacional, Alagoas apresentava 318.395 domicílios inadequados, correspondendo 8,48% da região Nordeste e 2,85% do país (2015). A carência de infraestrutura é o componente com percentual mais elevado (90%), situação refletida também nos domicílios brasileiros, o que demonstra um “importante desafio a ser enfrentado pelos órgãos responsáveis pelos serviços básicos”, tanto na escala local quanto nacional (FJP, 2018) 8,48% da região Nordeste e 2,85% do país (2015).</a:t>
            </a:r>
          </a:p>
        </p:txBody>
      </p:sp>
      <p:graphicFrame>
        <p:nvGraphicFramePr>
          <p:cNvPr id="13" name="Tabela 12"/>
          <p:cNvGraphicFramePr>
            <a:graphicFrameLocks noGrp="1"/>
          </p:cNvGraphicFramePr>
          <p:nvPr/>
        </p:nvGraphicFramePr>
        <p:xfrm>
          <a:off x="5268912" y="3640327"/>
          <a:ext cx="4427538" cy="834645"/>
        </p:xfrm>
        <a:graphic>
          <a:graphicData uri="http://schemas.openxmlformats.org/drawingml/2006/table">
            <a:tbl>
              <a:tblPr/>
              <a:tblGrid>
                <a:gridCol w="4427538">
                  <a:extLst>
                    <a:ext uri="{9D8B030D-6E8A-4147-A177-3AD203B41FA5}">
                      <a16:colId xmlns:a16="http://schemas.microsoft.com/office/drawing/2014/main" xmlns="" val="20000"/>
                    </a:ext>
                  </a:extLst>
                </a:gridCol>
              </a:tblGrid>
              <a:tr h="449073">
                <a:tc>
                  <a:txBody>
                    <a:bodyPr/>
                    <a:lstStyle/>
                    <a:p>
                      <a:pPr algn="ctr">
                        <a:lnSpc>
                          <a:spcPct val="115000"/>
                        </a:lnSpc>
                        <a:spcBef>
                          <a:spcPts val="600"/>
                        </a:spcBef>
                        <a:spcAft>
                          <a:spcPts val="600"/>
                        </a:spcAft>
                      </a:pPr>
                      <a:r>
                        <a:rPr lang="pt-BR" sz="1000" b="1" dirty="0">
                          <a:solidFill>
                            <a:schemeClr val="tx1"/>
                          </a:solidFill>
                          <a:latin typeface="Arial"/>
                          <a:ea typeface="Calibri"/>
                          <a:cs typeface="Times New Roman"/>
                        </a:rPr>
                        <a:t>Figura 2. Percentual dos componentes da inadequação habitacional de Alagoas, Nordeste e Brasil (2015)</a:t>
                      </a:r>
                      <a:endParaRPr lang="pt-BR" sz="1000" b="1" dirty="0">
                        <a:solidFill>
                          <a:schemeClr val="tx1"/>
                        </a:solidFill>
                        <a:latin typeface="Calibri"/>
                        <a:ea typeface="Calibri"/>
                        <a:cs typeface="Times New Roman"/>
                      </a:endParaRPr>
                    </a:p>
                  </a:txBody>
                  <a:tcPr marL="68580" marR="68580" marT="0" marB="0" anchor="ctr">
                    <a:lnL>
                      <a:noFill/>
                    </a:lnL>
                    <a:lnR>
                      <a:noFill/>
                    </a:lnR>
                    <a:lnT>
                      <a:noFill/>
                    </a:lnT>
                    <a:lnB>
                      <a:noFill/>
                    </a:lnB>
                  </a:tcPr>
                </a:tc>
                <a:extLst>
                  <a:ext uri="{0D108BD9-81ED-4DB2-BD59-A6C34878D82A}">
                    <a16:rowId xmlns:a16="http://schemas.microsoft.com/office/drawing/2014/main" xmlns="" val="10000"/>
                  </a:ext>
                </a:extLst>
              </a:tr>
              <a:tr h="0">
                <a:tc>
                  <a:txBody>
                    <a:bodyPr/>
                    <a:lstStyle/>
                    <a:p>
                      <a:pPr algn="ctr">
                        <a:lnSpc>
                          <a:spcPct val="115000"/>
                        </a:lnSpc>
                        <a:spcBef>
                          <a:spcPts val="600"/>
                        </a:spcBef>
                        <a:spcAft>
                          <a:spcPts val="600"/>
                        </a:spcAft>
                      </a:pPr>
                      <a:endParaRPr lang="pt-BR" sz="1100" dirty="0">
                        <a:latin typeface="Arial"/>
                        <a:ea typeface="Calibri"/>
                        <a:cs typeface="Times New Roman"/>
                      </a:endParaRPr>
                    </a:p>
                  </a:txBody>
                  <a:tcPr marL="68580" marR="68580" marT="0" marB="0" anchor="ctr">
                    <a:lnL>
                      <a:noFill/>
                    </a:lnL>
                    <a:lnR>
                      <a:noFill/>
                    </a:lnR>
                    <a:lnT>
                      <a:noFill/>
                    </a:lnT>
                    <a:lnB>
                      <a:noFill/>
                    </a:lnB>
                  </a:tcPr>
                </a:tc>
                <a:extLst>
                  <a:ext uri="{0D108BD9-81ED-4DB2-BD59-A6C34878D82A}">
                    <a16:rowId xmlns:a16="http://schemas.microsoft.com/office/drawing/2014/main" xmlns="" val="10001"/>
                  </a:ext>
                </a:extLst>
              </a:tr>
              <a:tr h="0">
                <a:tc>
                  <a:txBody>
                    <a:bodyPr/>
                    <a:lstStyle/>
                    <a:p>
                      <a:pPr algn="ctr">
                        <a:lnSpc>
                          <a:spcPct val="115000"/>
                        </a:lnSpc>
                        <a:spcBef>
                          <a:spcPts val="600"/>
                        </a:spcBef>
                        <a:spcAft>
                          <a:spcPts val="600"/>
                        </a:spcAft>
                      </a:pPr>
                      <a:endParaRPr lang="pt-BR" sz="1100" dirty="0">
                        <a:latin typeface="Calibri"/>
                        <a:ea typeface="Calibri"/>
                        <a:cs typeface="Times New Roman"/>
                      </a:endParaRPr>
                    </a:p>
                  </a:txBody>
                  <a:tcPr marL="68580" marR="68580" marT="0" marB="0" anchor="ctr">
                    <a:lnL>
                      <a:noFill/>
                    </a:lnL>
                    <a:lnR>
                      <a:noFill/>
                    </a:lnR>
                    <a:lnT>
                      <a:noFill/>
                    </a:lnT>
                    <a:lnB>
                      <a:noFill/>
                    </a:lnB>
                  </a:tcPr>
                </a:tc>
                <a:extLst>
                  <a:ext uri="{0D108BD9-81ED-4DB2-BD59-A6C34878D82A}">
                    <a16:rowId xmlns:a16="http://schemas.microsoft.com/office/drawing/2014/main" xmlns="" val="10002"/>
                  </a:ext>
                </a:extLst>
              </a:tr>
            </a:tbl>
          </a:graphicData>
        </a:graphic>
      </p:graphicFrame>
      <p:graphicFrame>
        <p:nvGraphicFramePr>
          <p:cNvPr id="14" name="Gráfico 13"/>
          <p:cNvGraphicFramePr/>
          <p:nvPr/>
        </p:nvGraphicFramePr>
        <p:xfrm>
          <a:off x="5429250" y="4267200"/>
          <a:ext cx="4248150" cy="2337844"/>
        </p:xfrm>
        <a:graphic>
          <a:graphicData uri="http://schemas.openxmlformats.org/drawingml/2006/chart">
            <c:chart xmlns:c="http://schemas.openxmlformats.org/drawingml/2006/chart" xmlns:r="http://schemas.openxmlformats.org/officeDocument/2006/relationships" r:id="rId4"/>
          </a:graphicData>
        </a:graphic>
      </p:graphicFrame>
      <p:sp>
        <p:nvSpPr>
          <p:cNvPr id="15"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259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7" name="Espaço Reservado para Número de Slide 16"/>
          <p:cNvSpPr>
            <a:spLocks noGrp="1"/>
          </p:cNvSpPr>
          <p:nvPr>
            <p:ph type="sldNum" sz="quarter" idx="12"/>
          </p:nvPr>
        </p:nvSpPr>
        <p:spPr/>
        <p:txBody>
          <a:bodyPr/>
          <a:lstStyle/>
          <a:p>
            <a:pPr rtl="0"/>
            <a:fld id="{5A4A7955-6230-48B4-BD8B-A7C460F75945}" type="slidenum">
              <a:rPr lang="pt-BR" noProof="0" smtClean="0"/>
              <a:pPr rtl="0"/>
              <a:t>64</a:t>
            </a:fld>
            <a:endParaRPr lang="pt-BR" noProof="0"/>
          </a:p>
        </p:txBody>
      </p:sp>
    </p:spTree>
    <p:extLst>
      <p:ext uri="{BB962C8B-B14F-4D97-AF65-F5344CB8AC3E}">
        <p14:creationId xmlns:p14="http://schemas.microsoft.com/office/powerpoint/2010/main" xmlns="" val="36241215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Assistência técnica</a:t>
            </a:r>
          </a:p>
        </p:txBody>
      </p:sp>
      <p:sp>
        <p:nvSpPr>
          <p:cNvPr id="8" name="Retângulo 7">
            <a:extLst>
              <a:ext uri="{FF2B5EF4-FFF2-40B4-BE49-F238E27FC236}">
                <a16:creationId xmlns:a16="http://schemas.microsoft.com/office/drawing/2014/main" xmlns="" id="{317AF582-D107-44A0-83E3-264ABFEF2A1D}"/>
              </a:ext>
            </a:extLst>
          </p:cNvPr>
          <p:cNvSpPr/>
          <p:nvPr/>
        </p:nvSpPr>
        <p:spPr>
          <a:xfrm>
            <a:off x="457236" y="1255689"/>
            <a:ext cx="8699464" cy="984885"/>
          </a:xfrm>
          <a:prstGeom prst="rect">
            <a:avLst/>
          </a:prstGeom>
          <a:noFill/>
        </p:spPr>
        <p:txBody>
          <a:bodyPr wrap="square" anchor="t">
            <a:spAutoFit/>
          </a:bodyPr>
          <a:lstStyle/>
          <a:p>
            <a:pPr algn="just"/>
            <a:r>
              <a:rPr lang="pt-BR" sz="1400" b="1" dirty="0">
                <a:latin typeface="Arial" pitchFamily="34" charset="0"/>
                <a:cs typeface="Arial" pitchFamily="34" charset="0"/>
              </a:rPr>
              <a:t> </a:t>
            </a:r>
            <a:r>
              <a:rPr lang="pt-BR" sz="1000" dirty="0">
                <a:latin typeface="Arial" pitchFamily="34" charset="0"/>
                <a:cs typeface="Arial" pitchFamily="34" charset="0"/>
              </a:rPr>
              <a:t>	</a:t>
            </a:r>
          </a:p>
          <a:p>
            <a:pPr algn="just"/>
            <a:r>
              <a:rPr lang="pt-BR" sz="1000" dirty="0">
                <a:latin typeface="Arial"/>
                <a:ea typeface="+mn-lt"/>
                <a:cs typeface="Arial"/>
              </a:rPr>
              <a:t>	O CAU/AL tem participado de forma direta em projetos para atender a população através do seu projeto ATHIS, com referência ao objetivo estratégico "Fomentar o acesso da sociedade à Arquitetura e Urbanismo“. Foram realizadas parcerias com instituições importantes para implementação de projetos,que ajudam a consolidar a imagem do nosso Conselho. São elas</a:t>
            </a:r>
            <a:r>
              <a:rPr lang="pt-BR" sz="1200" dirty="0">
                <a:latin typeface="Arial"/>
                <a:ea typeface="+mn-lt"/>
                <a:cs typeface="Arial"/>
              </a:rPr>
              <a:t>:</a:t>
            </a:r>
            <a:endParaRPr lang="pt-BR" sz="1200" dirty="0">
              <a:latin typeface="Arial"/>
              <a:cs typeface="Arial"/>
            </a:endParaRPr>
          </a:p>
          <a:p>
            <a:pPr algn="just"/>
            <a:endParaRPr lang="pt-BR" sz="1200" dirty="0">
              <a:latin typeface="Arial"/>
              <a:cs typeface="Arial"/>
            </a:endParaRPr>
          </a:p>
        </p:txBody>
      </p:sp>
      <p:pic>
        <p:nvPicPr>
          <p:cNvPr id="11" name="Imagem 10" descr="maxresdefault.jpg"/>
          <p:cNvPicPr>
            <a:picLocks noChangeAspect="1"/>
          </p:cNvPicPr>
          <p:nvPr/>
        </p:nvPicPr>
        <p:blipFill>
          <a:blip r:embed="rId3" cstate="print"/>
          <a:stretch>
            <a:fillRect/>
          </a:stretch>
        </p:blipFill>
        <p:spPr>
          <a:xfrm>
            <a:off x="749914" y="2206172"/>
            <a:ext cx="2031386" cy="1142654"/>
          </a:xfrm>
          <a:prstGeom prst="rect">
            <a:avLst/>
          </a:prstGeom>
          <a:ln w="3175">
            <a:solidFill>
              <a:srgbClr val="002060"/>
            </a:solidFill>
          </a:ln>
          <a:effectLst>
            <a:softEdge rad="127000"/>
          </a:effectLst>
        </p:spPr>
      </p:pic>
      <p:pic>
        <p:nvPicPr>
          <p:cNvPr id="13" name="Imagem 12" descr="550b518f-b5df-4e77-ad6b-e93da111688a.jpg"/>
          <p:cNvPicPr>
            <a:picLocks noChangeAspect="1"/>
          </p:cNvPicPr>
          <p:nvPr/>
        </p:nvPicPr>
        <p:blipFill>
          <a:blip r:embed="rId4" cstate="print"/>
          <a:srcRect b="27006"/>
          <a:stretch>
            <a:fillRect/>
          </a:stretch>
        </p:blipFill>
        <p:spPr>
          <a:xfrm>
            <a:off x="5382135" y="2275094"/>
            <a:ext cx="1896779" cy="1164792"/>
          </a:xfrm>
          <a:prstGeom prst="rect">
            <a:avLst/>
          </a:prstGeom>
        </p:spPr>
      </p:pic>
      <p:sp>
        <p:nvSpPr>
          <p:cNvPr id="260098" name="AutoShape 2" descr="Resultado de imagem para logo governo de alago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60100" name="AutoShape 4" descr="Resultado de imagem para logo governo de alago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60102" name="Picture 6" descr="Resultado de imagem para logo governo de alagoas"/>
          <p:cNvPicPr>
            <a:picLocks noChangeAspect="1" noChangeArrowheads="1"/>
          </p:cNvPicPr>
          <p:nvPr/>
        </p:nvPicPr>
        <p:blipFill>
          <a:blip r:embed="rId5" cstate="print"/>
          <a:srcRect l="18697" t="3269" r="22722" b="51656"/>
          <a:stretch>
            <a:fillRect/>
          </a:stretch>
        </p:blipFill>
        <p:spPr bwMode="auto">
          <a:xfrm>
            <a:off x="2897649" y="2609349"/>
            <a:ext cx="1137368" cy="656367"/>
          </a:xfrm>
          <a:prstGeom prst="rect">
            <a:avLst/>
          </a:prstGeom>
          <a:noFill/>
        </p:spPr>
      </p:pic>
      <p:pic>
        <p:nvPicPr>
          <p:cNvPr id="260104" name="Picture 8" descr="Resultado de imagem para onu habitat"/>
          <p:cNvPicPr>
            <a:picLocks noChangeAspect="1" noChangeArrowheads="1"/>
          </p:cNvPicPr>
          <p:nvPr/>
        </p:nvPicPr>
        <p:blipFill>
          <a:blip r:embed="rId6" cstate="print"/>
          <a:srcRect t="38540" r="728" b="38832"/>
          <a:stretch>
            <a:fillRect/>
          </a:stretch>
        </p:blipFill>
        <p:spPr bwMode="auto">
          <a:xfrm>
            <a:off x="2903281" y="2195302"/>
            <a:ext cx="1109919" cy="344701"/>
          </a:xfrm>
          <a:prstGeom prst="rect">
            <a:avLst/>
          </a:prstGeom>
          <a:noFill/>
        </p:spPr>
      </p:pic>
      <p:sp>
        <p:nvSpPr>
          <p:cNvPr id="260106" name="AutoShape 10" descr="Resultado de imagem para tj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260108" name="AutoShape 12" descr="Resultado de imagem para tj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60110" name="Picture 14" descr="Resultado de imagem para tjal"/>
          <p:cNvPicPr>
            <a:picLocks noChangeAspect="1" noChangeArrowheads="1"/>
          </p:cNvPicPr>
          <p:nvPr/>
        </p:nvPicPr>
        <p:blipFill>
          <a:blip r:embed="rId7" cstate="print"/>
          <a:srcRect/>
          <a:stretch>
            <a:fillRect/>
          </a:stretch>
        </p:blipFill>
        <p:spPr bwMode="auto">
          <a:xfrm>
            <a:off x="7504779" y="2799360"/>
            <a:ext cx="554088" cy="784035"/>
          </a:xfrm>
          <a:prstGeom prst="rect">
            <a:avLst/>
          </a:prstGeom>
          <a:noFill/>
        </p:spPr>
      </p:pic>
      <p:pic>
        <p:nvPicPr>
          <p:cNvPr id="260112" name="Picture 16" descr="Resultado de imagem para anoreg al"/>
          <p:cNvPicPr>
            <a:picLocks noChangeAspect="1" noChangeArrowheads="1"/>
          </p:cNvPicPr>
          <p:nvPr/>
        </p:nvPicPr>
        <p:blipFill>
          <a:blip r:embed="rId8" cstate="print"/>
          <a:srcRect l="21306" t="12809" r="20327" b="18720"/>
          <a:stretch>
            <a:fillRect/>
          </a:stretch>
        </p:blipFill>
        <p:spPr bwMode="auto">
          <a:xfrm>
            <a:off x="7381978" y="2058041"/>
            <a:ext cx="833108" cy="759725"/>
          </a:xfrm>
          <a:prstGeom prst="rect">
            <a:avLst/>
          </a:prstGeom>
          <a:noFill/>
        </p:spPr>
      </p:pic>
      <p:cxnSp>
        <p:nvCxnSpPr>
          <p:cNvPr id="23" name="Conector reto 22"/>
          <p:cNvCxnSpPr/>
          <p:nvPr/>
        </p:nvCxnSpPr>
        <p:spPr>
          <a:xfrm flipH="1">
            <a:off x="4698181" y="2529974"/>
            <a:ext cx="40954" cy="3782342"/>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tângulo 16">
            <a:extLst>
              <a:ext uri="{FF2B5EF4-FFF2-40B4-BE49-F238E27FC236}">
                <a16:creationId xmlns:a16="http://schemas.microsoft.com/office/drawing/2014/main" xmlns="" id="{317AF582-D107-44A0-83E3-264ABFEF2A1D}"/>
              </a:ext>
            </a:extLst>
          </p:cNvPr>
          <p:cNvSpPr/>
          <p:nvPr/>
        </p:nvSpPr>
        <p:spPr>
          <a:xfrm>
            <a:off x="368335" y="3482697"/>
            <a:ext cx="3760804" cy="3508653"/>
          </a:xfrm>
          <a:prstGeom prst="rect">
            <a:avLst/>
          </a:prstGeom>
          <a:noFill/>
        </p:spPr>
        <p:txBody>
          <a:bodyPr wrap="square" anchor="t">
            <a:spAutoFit/>
          </a:bodyPr>
          <a:lstStyle/>
          <a:p>
            <a:pPr algn="just"/>
            <a:endParaRPr lang="pt-BR" sz="1200" dirty="0">
              <a:latin typeface="Arial" pitchFamily="34" charset="0"/>
              <a:ea typeface="+mn-lt"/>
              <a:cs typeface="Arial" pitchFamily="34" charset="0"/>
            </a:endParaRPr>
          </a:p>
          <a:p>
            <a:pPr algn="just"/>
            <a:r>
              <a:rPr lang="pt-BR" sz="1000" dirty="0">
                <a:latin typeface="Arial" pitchFamily="34" charset="0"/>
                <a:ea typeface="+mn-lt"/>
                <a:cs typeface="Arial" pitchFamily="34" charset="0"/>
              </a:rPr>
              <a:t>	</a:t>
            </a:r>
            <a:r>
              <a:rPr lang="pt-BR" sz="1000" dirty="0">
                <a:latin typeface="Arial" pitchFamily="34" charset="0"/>
                <a:cs typeface="Arial" pitchFamily="34" charset="0"/>
              </a:rPr>
              <a:t> O Programa “Vida Nova nas Grotas” é uma plataforma de ações para a promoção do desenvolvimento urbano, social e econômico das grotas de Maceió. </a:t>
            </a:r>
          </a:p>
          <a:p>
            <a:pPr algn="just"/>
            <a:endParaRPr lang="pt-BR" sz="1000" dirty="0">
              <a:latin typeface="Arial" pitchFamily="34" charset="0"/>
              <a:cs typeface="Arial" pitchFamily="34" charset="0"/>
            </a:endParaRPr>
          </a:p>
          <a:p>
            <a:pPr algn="just"/>
            <a:r>
              <a:rPr lang="pt-BR" sz="1000" dirty="0">
                <a:latin typeface="Arial" pitchFamily="34" charset="0"/>
                <a:cs typeface="Arial" pitchFamily="34" charset="0"/>
              </a:rPr>
              <a:t>	O seu principal objetivo consiste em realizar melhorias nas habitações. Os critérios de seleção das famílias a serem atendidas são: </a:t>
            </a:r>
          </a:p>
          <a:p>
            <a:pPr algn="just"/>
            <a:endParaRPr lang="pt-BR" sz="1000" dirty="0">
              <a:latin typeface="Arial" pitchFamily="34" charset="0"/>
              <a:cs typeface="Arial" pitchFamily="34" charset="0"/>
            </a:endParaRPr>
          </a:p>
          <a:p>
            <a:pPr lvl="0" algn="just">
              <a:buFont typeface="Arial" pitchFamily="34" charset="0"/>
              <a:buChar char="•"/>
            </a:pPr>
            <a:r>
              <a:rPr lang="pt-BR" sz="1000" dirty="0">
                <a:latin typeface="Arial" pitchFamily="34" charset="0"/>
                <a:cs typeface="Arial" pitchFamily="34" charset="0"/>
              </a:rPr>
              <a:t>   Renda familiar até 2 (dois) salários mínimos;</a:t>
            </a:r>
          </a:p>
          <a:p>
            <a:pPr lvl="0" algn="just">
              <a:buFont typeface="Arial" pitchFamily="34" charset="0"/>
              <a:buChar char="•"/>
            </a:pPr>
            <a:r>
              <a:rPr lang="pt-BR" sz="1000" dirty="0">
                <a:latin typeface="Arial" pitchFamily="34" charset="0"/>
                <a:cs typeface="Arial" pitchFamily="34" charset="0"/>
              </a:rPr>
              <a:t>   Habitações que não tenham problemas estruturais; </a:t>
            </a:r>
          </a:p>
          <a:p>
            <a:pPr lvl="0" algn="just">
              <a:buFont typeface="Arial" pitchFamily="34" charset="0"/>
              <a:buChar char="•"/>
            </a:pPr>
            <a:r>
              <a:rPr lang="pt-BR" sz="1000" dirty="0">
                <a:latin typeface="Arial" pitchFamily="34" charset="0"/>
                <a:cs typeface="Arial" pitchFamily="34" charset="0"/>
              </a:rPr>
              <a:t>   Habitações que não sejam alugadas; </a:t>
            </a:r>
          </a:p>
          <a:p>
            <a:pPr lvl="0" algn="just">
              <a:buFont typeface="Arial" pitchFamily="34" charset="0"/>
              <a:buChar char="•"/>
            </a:pPr>
            <a:r>
              <a:rPr lang="pt-BR" sz="1000" dirty="0">
                <a:latin typeface="Arial" pitchFamily="34" charset="0"/>
                <a:cs typeface="Arial" pitchFamily="34" charset="0"/>
              </a:rPr>
              <a:t>   Habitações que sejam de alvenaria; e</a:t>
            </a:r>
          </a:p>
          <a:p>
            <a:pPr lvl="0" algn="just">
              <a:buFont typeface="Arial" pitchFamily="34" charset="0"/>
              <a:buChar char="•"/>
            </a:pPr>
            <a:r>
              <a:rPr lang="pt-BR" sz="1000" dirty="0">
                <a:latin typeface="Arial" pitchFamily="34" charset="0"/>
                <a:cs typeface="Arial" pitchFamily="34" charset="0"/>
              </a:rPr>
              <a:t>   Habitações que apresentem a necessidade de no mínimo um dos serviços prioritários, e/ou possuam algum morador com mobilidade reduzida, seja idoso ou portador de necessidades especiais.</a:t>
            </a:r>
          </a:p>
          <a:p>
            <a:pPr algn="just"/>
            <a:endParaRPr lang="pt-BR" sz="1400" dirty="0">
              <a:latin typeface="Arial" pitchFamily="34" charset="0"/>
              <a:cs typeface="Arial" pitchFamily="34" charset="0"/>
            </a:endParaRPr>
          </a:p>
          <a:p>
            <a:pPr algn="just"/>
            <a:endParaRPr lang="pt-BR" sz="1200" dirty="0">
              <a:latin typeface="Arial"/>
              <a:cs typeface="Arial"/>
            </a:endParaRPr>
          </a:p>
          <a:p>
            <a:pPr algn="just"/>
            <a:endParaRPr lang="pt-BR" sz="1200" dirty="0">
              <a:latin typeface="Arial" pitchFamily="34" charset="0"/>
              <a:cs typeface="Arial" pitchFamily="34" charset="0"/>
            </a:endParaRPr>
          </a:p>
          <a:p>
            <a:pPr algn="just"/>
            <a:endParaRPr lang="pt-BR" sz="1200" dirty="0">
              <a:latin typeface="Arial" pitchFamily="34" charset="0"/>
              <a:cs typeface="Arial" pitchFamily="34" charset="0"/>
            </a:endParaRPr>
          </a:p>
        </p:txBody>
      </p:sp>
      <p:sp>
        <p:nvSpPr>
          <p:cNvPr id="18" name="Retângulo 17">
            <a:extLst>
              <a:ext uri="{FF2B5EF4-FFF2-40B4-BE49-F238E27FC236}">
                <a16:creationId xmlns:a16="http://schemas.microsoft.com/office/drawing/2014/main" xmlns="" id="{317AF582-D107-44A0-83E3-264ABFEF2A1D}"/>
              </a:ext>
            </a:extLst>
          </p:cNvPr>
          <p:cNvSpPr/>
          <p:nvPr/>
        </p:nvSpPr>
        <p:spPr>
          <a:xfrm>
            <a:off x="5075902" y="3669101"/>
            <a:ext cx="4156997" cy="2893100"/>
          </a:xfrm>
          <a:prstGeom prst="rect">
            <a:avLst/>
          </a:prstGeom>
          <a:noFill/>
        </p:spPr>
        <p:txBody>
          <a:bodyPr wrap="square" anchor="t">
            <a:spAutoFit/>
          </a:bodyPr>
          <a:lstStyle/>
          <a:p>
            <a:pPr algn="just"/>
            <a:r>
              <a:rPr lang="pt-BR" sz="1200" dirty="0">
                <a:latin typeface="Arial"/>
                <a:ea typeface="+mn-lt"/>
                <a:cs typeface="Arial"/>
              </a:rPr>
              <a:t>	</a:t>
            </a:r>
            <a:r>
              <a:rPr lang="pt-BR" sz="1000" dirty="0">
                <a:latin typeface="Arial" pitchFamily="34" charset="0"/>
                <a:cs typeface="Arial" pitchFamily="34" charset="0"/>
              </a:rPr>
              <a:t> </a:t>
            </a:r>
            <a:r>
              <a:rPr lang="pt-BR" sz="1000" dirty="0">
                <a:latin typeface="Arial" pitchFamily="34" charset="0"/>
                <a:ea typeface="+mn-lt"/>
                <a:cs typeface="Arial" pitchFamily="34" charset="0"/>
              </a:rPr>
              <a:t>Teve como objetivo regularizar a posse dos imóveis do bairro do Pinheiro, em Maceió, afetados por rachaduras e com risco de desabamento, de acordo com decreto estadual de calamidade pública </a:t>
            </a:r>
            <a:r>
              <a:rPr lang="pt-BR" sz="1000" dirty="0">
                <a:solidFill>
                  <a:srgbClr val="FF0000"/>
                </a:solidFill>
                <a:latin typeface="Arial" pitchFamily="34" charset="0"/>
                <a:ea typeface="+mn-lt"/>
                <a:cs typeface="Arial" pitchFamily="34" charset="0"/>
              </a:rPr>
              <a:t>(citar decreto), </a:t>
            </a:r>
            <a:r>
              <a:rPr lang="pt-BR" sz="1000" dirty="0">
                <a:latin typeface="Arial" pitchFamily="34" charset="0"/>
                <a:ea typeface="+mn-lt"/>
                <a:cs typeface="Arial" pitchFamily="34" charset="0"/>
              </a:rPr>
              <a:t>que atinge </a:t>
            </a:r>
            <a:r>
              <a:rPr lang="pt-BR" sz="1000" dirty="0" err="1">
                <a:latin typeface="Arial" pitchFamily="34" charset="0"/>
                <a:ea typeface="+mn-lt"/>
                <a:cs typeface="Arial" pitchFamily="34" charset="0"/>
              </a:rPr>
              <a:t>cecra</a:t>
            </a:r>
            <a:r>
              <a:rPr lang="pt-BR" sz="1000" dirty="0">
                <a:latin typeface="Arial" pitchFamily="34" charset="0"/>
                <a:ea typeface="+mn-lt"/>
                <a:cs typeface="Arial" pitchFamily="34" charset="0"/>
              </a:rPr>
              <a:t> de 60. mil Habitantes. </a:t>
            </a:r>
          </a:p>
          <a:p>
            <a:pPr algn="just"/>
            <a:endParaRPr lang="pt-BR" sz="1000" dirty="0">
              <a:latin typeface="Arial" pitchFamily="34" charset="0"/>
              <a:ea typeface="+mn-lt"/>
              <a:cs typeface="Arial" pitchFamily="34" charset="0"/>
            </a:endParaRPr>
          </a:p>
          <a:p>
            <a:pPr algn="just"/>
            <a:r>
              <a:rPr lang="pt-BR" sz="1000" dirty="0">
                <a:latin typeface="Arial" pitchFamily="34" charset="0"/>
                <a:ea typeface="+mn-lt"/>
                <a:cs typeface="Arial" pitchFamily="34" charset="0"/>
              </a:rPr>
              <a:t>	 O CAU/AL fez parte do projeto com base no ATHIS, contratando  arquitetos e urbanistas via edital público para fazerem Levantamento Arquitetônico e Memorial Descritivo para efeitos de usucapião. </a:t>
            </a:r>
          </a:p>
          <a:p>
            <a:pPr algn="just"/>
            <a:endParaRPr lang="pt-BR" sz="1000" dirty="0">
              <a:latin typeface="Arial" pitchFamily="34" charset="0"/>
              <a:ea typeface="+mn-lt"/>
              <a:cs typeface="Arial" pitchFamily="34" charset="0"/>
            </a:endParaRPr>
          </a:p>
          <a:p>
            <a:pPr algn="just"/>
            <a:r>
              <a:rPr lang="pt-BR" sz="1000" dirty="0">
                <a:latin typeface="Arial" pitchFamily="34" charset="0"/>
                <a:ea typeface="+mn-lt"/>
                <a:cs typeface="Arial" pitchFamily="34" charset="0"/>
              </a:rPr>
              <a:t>	Tivemos como meta regularizar 6.000 metros quadrados de moradia, dessa forma,  os proprietário tiveram acesso a alugues sociais e indenizações. </a:t>
            </a:r>
          </a:p>
          <a:p>
            <a:pPr algn="just"/>
            <a:endParaRPr lang="pt-BR" sz="1400" dirty="0">
              <a:latin typeface="Arial"/>
              <a:ea typeface="+mn-lt"/>
              <a:cs typeface="Arial"/>
            </a:endParaRPr>
          </a:p>
          <a:p>
            <a:pPr algn="just"/>
            <a:endParaRPr lang="pt-BR" sz="1200" dirty="0">
              <a:latin typeface="Arial"/>
              <a:cs typeface="Arial"/>
            </a:endParaRPr>
          </a:p>
          <a:p>
            <a:pPr algn="just"/>
            <a:endParaRPr lang="pt-BR" sz="1200" dirty="0">
              <a:latin typeface="Arial" pitchFamily="34" charset="0"/>
              <a:cs typeface="Arial" pitchFamily="34" charset="0"/>
            </a:endParaRPr>
          </a:p>
          <a:p>
            <a:pPr algn="just"/>
            <a:endParaRPr lang="pt-BR" sz="1200" dirty="0">
              <a:latin typeface="Arial" pitchFamily="34" charset="0"/>
              <a:cs typeface="Arial" pitchFamily="34" charset="0"/>
            </a:endParaRPr>
          </a:p>
        </p:txBody>
      </p:sp>
      <p:sp>
        <p:nvSpPr>
          <p:cNvPr id="19"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640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21" name="Espaço Reservado para Número de Slide 20"/>
          <p:cNvSpPr>
            <a:spLocks noGrp="1"/>
          </p:cNvSpPr>
          <p:nvPr>
            <p:ph type="sldNum" sz="quarter" idx="12"/>
          </p:nvPr>
        </p:nvSpPr>
        <p:spPr/>
        <p:txBody>
          <a:bodyPr/>
          <a:lstStyle/>
          <a:p>
            <a:pPr rtl="0"/>
            <a:fld id="{5A4A7955-6230-48B4-BD8B-A7C460F75945}" type="slidenum">
              <a:rPr lang="pt-BR" noProof="0" smtClean="0"/>
              <a:pPr rtl="0"/>
              <a:t>65</a:t>
            </a:fld>
            <a:endParaRPr lang="pt-BR" noProof="0"/>
          </a:p>
        </p:txBody>
      </p:sp>
    </p:spTree>
    <p:extLst>
      <p:ext uri="{BB962C8B-B14F-4D97-AF65-F5344CB8AC3E}">
        <p14:creationId xmlns:p14="http://schemas.microsoft.com/office/powerpoint/2010/main" xmlns="" val="36241215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341122" y="316051"/>
            <a:ext cx="8312734" cy="782638"/>
          </a:xfrm>
        </p:spPr>
        <p:txBody>
          <a:bodyPr vert="horz" lIns="91440" tIns="45720" rIns="91440" bIns="45720" rtlCol="0" anchor="ctr">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 Assistência técnica</a:t>
            </a:r>
          </a:p>
        </p:txBody>
      </p:sp>
      <p:pic>
        <p:nvPicPr>
          <p:cNvPr id="10" name="Imagem 9" descr="Mapa 01.jpg"/>
          <p:cNvPicPr>
            <a:picLocks noChangeAspect="1"/>
          </p:cNvPicPr>
          <p:nvPr/>
        </p:nvPicPr>
        <p:blipFill>
          <a:blip r:embed="rId3" cstate="print"/>
          <a:srcRect/>
          <a:stretch>
            <a:fillRect/>
          </a:stretch>
        </p:blipFill>
        <p:spPr>
          <a:xfrm>
            <a:off x="406401" y="1701800"/>
            <a:ext cx="8915400" cy="2547498"/>
          </a:xfrm>
          <a:prstGeom prst="rect">
            <a:avLst/>
          </a:prstGeom>
        </p:spPr>
      </p:pic>
      <p:pic>
        <p:nvPicPr>
          <p:cNvPr id="11" name="image15.jpg" descr="a.jpg"/>
          <p:cNvPicPr>
            <a:picLocks noChangeAspect="1" noChangeArrowheads="1"/>
          </p:cNvPicPr>
          <p:nvPr/>
        </p:nvPicPr>
        <p:blipFill>
          <a:blip r:embed="rId4" cstate="print"/>
          <a:srcRect r="2049"/>
          <a:stretch>
            <a:fillRect/>
          </a:stretch>
        </p:blipFill>
        <p:spPr bwMode="auto">
          <a:xfrm>
            <a:off x="396972" y="4727522"/>
            <a:ext cx="2363768" cy="1923999"/>
          </a:xfrm>
          <a:prstGeom prst="rect">
            <a:avLst/>
          </a:prstGeom>
          <a:noFill/>
        </p:spPr>
      </p:pic>
      <p:pic>
        <p:nvPicPr>
          <p:cNvPr id="12" name="image2.jpg" descr="b.jpg"/>
          <p:cNvPicPr>
            <a:picLocks noChangeAspect="1" noChangeArrowheads="1"/>
          </p:cNvPicPr>
          <p:nvPr/>
        </p:nvPicPr>
        <p:blipFill>
          <a:blip r:embed="rId5" cstate="print"/>
          <a:srcRect l="1521" r="2069"/>
          <a:stretch>
            <a:fillRect/>
          </a:stretch>
        </p:blipFill>
        <p:spPr bwMode="auto">
          <a:xfrm>
            <a:off x="2869442" y="4761961"/>
            <a:ext cx="2422234" cy="1847336"/>
          </a:xfrm>
          <a:prstGeom prst="rect">
            <a:avLst/>
          </a:prstGeom>
          <a:noFill/>
        </p:spPr>
      </p:pic>
      <p:pic>
        <p:nvPicPr>
          <p:cNvPr id="13" name="image19.jpg" descr="c.jpg"/>
          <p:cNvPicPr>
            <a:picLocks noChangeAspect="1" noChangeArrowheads="1"/>
          </p:cNvPicPr>
          <p:nvPr/>
        </p:nvPicPr>
        <p:blipFill>
          <a:blip r:embed="rId6" cstate="print"/>
          <a:srcRect l="1730" r="2225"/>
          <a:stretch>
            <a:fillRect/>
          </a:stretch>
        </p:blipFill>
        <p:spPr bwMode="auto">
          <a:xfrm>
            <a:off x="5413746" y="4757349"/>
            <a:ext cx="2363768" cy="1820434"/>
          </a:xfrm>
          <a:prstGeom prst="rect">
            <a:avLst/>
          </a:prstGeom>
          <a:noFill/>
        </p:spPr>
      </p:pic>
      <p:pic>
        <p:nvPicPr>
          <p:cNvPr id="14" name="image18.jpg" descr="d.jpg"/>
          <p:cNvPicPr>
            <a:picLocks noChangeAspect="1" noChangeArrowheads="1"/>
          </p:cNvPicPr>
          <p:nvPr/>
        </p:nvPicPr>
        <p:blipFill>
          <a:blip r:embed="rId7" cstate="print"/>
          <a:srcRect r="58565"/>
          <a:stretch>
            <a:fillRect/>
          </a:stretch>
        </p:blipFill>
        <p:spPr bwMode="auto">
          <a:xfrm>
            <a:off x="7885849" y="4763729"/>
            <a:ext cx="1486752" cy="1784563"/>
          </a:xfrm>
          <a:prstGeom prst="rect">
            <a:avLst/>
          </a:prstGeom>
          <a:noFill/>
        </p:spPr>
      </p:pic>
      <p:sp>
        <p:nvSpPr>
          <p:cNvPr id="15" name="Retângulo 14"/>
          <p:cNvSpPr/>
          <p:nvPr/>
        </p:nvSpPr>
        <p:spPr>
          <a:xfrm>
            <a:off x="293738" y="1232790"/>
            <a:ext cx="9364612" cy="369332"/>
          </a:xfrm>
          <a:prstGeom prst="rect">
            <a:avLst/>
          </a:prstGeom>
        </p:spPr>
        <p:txBody>
          <a:bodyPr wrap="square">
            <a:spAutoFit/>
          </a:bodyPr>
          <a:lstStyle/>
          <a:p>
            <a:r>
              <a:rPr lang="pt-BR" b="1" dirty="0">
                <a:solidFill>
                  <a:schemeClr val="accent5">
                    <a:lumMod val="75000"/>
                  </a:schemeClr>
                </a:solidFill>
                <a:latin typeface="Arial" pitchFamily="34" charset="0"/>
                <a:cs typeface="Arial" pitchFamily="34" charset="0"/>
              </a:rPr>
              <a:t>ATHIS- VIDA NOVA NAS GROTAS</a:t>
            </a:r>
            <a:r>
              <a:rPr lang="pt-BR" dirty="0">
                <a:solidFill>
                  <a:schemeClr val="accent5">
                    <a:lumMod val="75000"/>
                  </a:schemeClr>
                </a:solidFill>
                <a:latin typeface="Arial" pitchFamily="34" charset="0"/>
                <a:cs typeface="Arial" pitchFamily="34" charset="0"/>
              </a:rPr>
              <a:t>: </a:t>
            </a:r>
            <a:r>
              <a:rPr lang="pt-BR" sz="1400" dirty="0">
                <a:solidFill>
                  <a:schemeClr val="accent5">
                    <a:lumMod val="75000"/>
                  </a:schemeClr>
                </a:solidFill>
                <a:latin typeface="Arial" pitchFamily="34" charset="0"/>
                <a:cs typeface="Arial" pitchFamily="34" charset="0"/>
              </a:rPr>
              <a:t>PASSO A PASSO DO LEVANTAMENTO TÉCNICO NAS GROTAS</a:t>
            </a:r>
          </a:p>
        </p:txBody>
      </p:sp>
      <p:graphicFrame>
        <p:nvGraphicFramePr>
          <p:cNvPr id="16" name="Tabela 15"/>
          <p:cNvGraphicFramePr>
            <a:graphicFrameLocks noGrp="1"/>
          </p:cNvGraphicFramePr>
          <p:nvPr/>
        </p:nvGraphicFramePr>
        <p:xfrm>
          <a:off x="90798" y="4453484"/>
          <a:ext cx="5400675" cy="175260"/>
        </p:xfrm>
        <a:graphic>
          <a:graphicData uri="http://schemas.openxmlformats.org/drawingml/2006/table">
            <a:tbl>
              <a:tblPr/>
              <a:tblGrid>
                <a:gridCol w="2673985">
                  <a:extLst>
                    <a:ext uri="{9D8B030D-6E8A-4147-A177-3AD203B41FA5}">
                      <a16:colId xmlns:a16="http://schemas.microsoft.com/office/drawing/2014/main" xmlns="" val="20000"/>
                    </a:ext>
                  </a:extLst>
                </a:gridCol>
                <a:gridCol w="2726690">
                  <a:extLst>
                    <a:ext uri="{9D8B030D-6E8A-4147-A177-3AD203B41FA5}">
                      <a16:colId xmlns:a16="http://schemas.microsoft.com/office/drawing/2014/main" xmlns="" val="20001"/>
                    </a:ext>
                  </a:extLst>
                </a:gridCol>
              </a:tblGrid>
              <a:tr h="0">
                <a:tc>
                  <a:txBody>
                    <a:bodyPr/>
                    <a:lstStyle/>
                    <a:p>
                      <a:pPr algn="ctr">
                        <a:lnSpc>
                          <a:spcPct val="115000"/>
                        </a:lnSpc>
                        <a:spcBef>
                          <a:spcPts val="600"/>
                        </a:spcBef>
                        <a:spcAft>
                          <a:spcPts val="600"/>
                        </a:spcAft>
                      </a:pPr>
                      <a:r>
                        <a:rPr lang="pt-BR" sz="1000" b="1" dirty="0">
                          <a:latin typeface="Arial"/>
                          <a:ea typeface="Calibri"/>
                          <a:cs typeface="Times New Roman"/>
                        </a:rPr>
                        <a:t>Demarcação da poligonal</a:t>
                      </a:r>
                      <a:endParaRPr lang="pt-BR" sz="1000" dirty="0">
                        <a:latin typeface="Calibri"/>
                        <a:ea typeface="Calibri"/>
                        <a:cs typeface="Times New Roman"/>
                      </a:endParaRPr>
                    </a:p>
                  </a:txBody>
                  <a:tcPr marL="68580" marR="68580" marT="0" marB="0" anchor="ctr">
                    <a:lnL>
                      <a:noFill/>
                    </a:lnL>
                    <a:lnR>
                      <a:noFill/>
                    </a:lnR>
                    <a:lnT>
                      <a:noFill/>
                    </a:lnT>
                    <a:lnB>
                      <a:noFill/>
                    </a:lnB>
                  </a:tcPr>
                </a:tc>
                <a:tc>
                  <a:txBody>
                    <a:bodyPr/>
                    <a:lstStyle/>
                    <a:p>
                      <a:pPr algn="ctr">
                        <a:lnSpc>
                          <a:spcPct val="115000"/>
                        </a:lnSpc>
                        <a:spcBef>
                          <a:spcPts val="600"/>
                        </a:spcBef>
                        <a:spcAft>
                          <a:spcPts val="600"/>
                        </a:spcAft>
                      </a:pPr>
                      <a:r>
                        <a:rPr lang="pt-BR" sz="1000" b="1" dirty="0">
                          <a:latin typeface="Arial"/>
                          <a:ea typeface="Calibri"/>
                          <a:cs typeface="Times New Roman"/>
                        </a:rPr>
                        <a:t>Zoneamento da poligonal</a:t>
                      </a:r>
                      <a:endParaRPr lang="pt-BR" sz="1000" dirty="0">
                        <a:latin typeface="Calibri"/>
                        <a:ea typeface="Calibri"/>
                        <a:cs typeface="Times New Roman"/>
                      </a:endParaRPr>
                    </a:p>
                  </a:txBody>
                  <a:tcPr marL="68580" marR="68580" marT="0" marB="0" anchor="ctr">
                    <a:lnL>
                      <a:noFill/>
                    </a:lnL>
                    <a:lnR>
                      <a:noFill/>
                    </a:lnR>
                    <a:lnT>
                      <a:noFill/>
                    </a:lnT>
                    <a:lnB>
                      <a:noFill/>
                    </a:lnB>
                  </a:tcPr>
                </a:tc>
                <a:extLst>
                  <a:ext uri="{0D108BD9-81ED-4DB2-BD59-A6C34878D82A}">
                    <a16:rowId xmlns:a16="http://schemas.microsoft.com/office/drawing/2014/main" xmlns="" val="10000"/>
                  </a:ext>
                </a:extLst>
              </a:tr>
            </a:tbl>
          </a:graphicData>
        </a:graphic>
      </p:graphicFrame>
      <p:graphicFrame>
        <p:nvGraphicFramePr>
          <p:cNvPr id="17" name="Tabela 16"/>
          <p:cNvGraphicFramePr>
            <a:graphicFrameLocks noGrp="1"/>
          </p:cNvGraphicFramePr>
          <p:nvPr/>
        </p:nvGraphicFramePr>
        <p:xfrm>
          <a:off x="5230454" y="4327593"/>
          <a:ext cx="4446946" cy="350520"/>
        </p:xfrm>
        <a:graphic>
          <a:graphicData uri="http://schemas.openxmlformats.org/drawingml/2006/table">
            <a:tbl>
              <a:tblPr/>
              <a:tblGrid>
                <a:gridCol w="2201774">
                  <a:extLst>
                    <a:ext uri="{9D8B030D-6E8A-4147-A177-3AD203B41FA5}">
                      <a16:colId xmlns:a16="http://schemas.microsoft.com/office/drawing/2014/main" xmlns="" val="20000"/>
                    </a:ext>
                  </a:extLst>
                </a:gridCol>
                <a:gridCol w="2245172">
                  <a:extLst>
                    <a:ext uri="{9D8B030D-6E8A-4147-A177-3AD203B41FA5}">
                      <a16:colId xmlns:a16="http://schemas.microsoft.com/office/drawing/2014/main" xmlns="" val="20001"/>
                    </a:ext>
                  </a:extLst>
                </a:gridCol>
              </a:tblGrid>
              <a:tr h="0">
                <a:tc>
                  <a:txBody>
                    <a:bodyPr/>
                    <a:lstStyle/>
                    <a:p>
                      <a:pPr algn="ctr">
                        <a:lnSpc>
                          <a:spcPct val="115000"/>
                        </a:lnSpc>
                        <a:spcBef>
                          <a:spcPts val="600"/>
                        </a:spcBef>
                        <a:spcAft>
                          <a:spcPts val="600"/>
                        </a:spcAft>
                      </a:pPr>
                      <a:r>
                        <a:rPr lang="pt-BR" sz="1000" b="1" dirty="0">
                          <a:latin typeface="Arial"/>
                          <a:ea typeface="Calibri"/>
                          <a:cs typeface="Times New Roman"/>
                        </a:rPr>
                        <a:t>Identificação das unidades habitacionais</a:t>
                      </a:r>
                      <a:endParaRPr lang="pt-BR" sz="1000" dirty="0">
                        <a:latin typeface="Calibri"/>
                        <a:ea typeface="Calibri"/>
                        <a:cs typeface="Times New Roman"/>
                      </a:endParaRPr>
                    </a:p>
                  </a:txBody>
                  <a:tcPr marL="68580" marR="68580" marT="0" marB="0" anchor="ctr">
                    <a:lnL>
                      <a:noFill/>
                    </a:lnL>
                    <a:lnR>
                      <a:noFill/>
                    </a:lnR>
                    <a:lnT>
                      <a:noFill/>
                    </a:lnT>
                    <a:lnB>
                      <a:noFill/>
                    </a:lnB>
                  </a:tcPr>
                </a:tc>
                <a:tc>
                  <a:txBody>
                    <a:bodyPr/>
                    <a:lstStyle/>
                    <a:p>
                      <a:pPr algn="ctr">
                        <a:lnSpc>
                          <a:spcPct val="115000"/>
                        </a:lnSpc>
                        <a:spcBef>
                          <a:spcPts val="600"/>
                        </a:spcBef>
                        <a:spcAft>
                          <a:spcPts val="600"/>
                        </a:spcAft>
                      </a:pPr>
                      <a:r>
                        <a:rPr lang="pt-BR" sz="1000" b="1" dirty="0">
                          <a:latin typeface="Arial"/>
                          <a:ea typeface="Calibri"/>
                          <a:cs typeface="Times New Roman"/>
                        </a:rPr>
                        <a:t>Numeração das unidades habitacionais</a:t>
                      </a:r>
                      <a:endParaRPr lang="pt-BR" sz="1000" dirty="0">
                        <a:latin typeface="Calibri"/>
                        <a:ea typeface="Calibri"/>
                        <a:cs typeface="Times New Roman"/>
                      </a:endParaRPr>
                    </a:p>
                  </a:txBody>
                  <a:tcPr marL="68580" marR="68580" marT="0" marB="0" anchor="ctr">
                    <a:lnL>
                      <a:noFill/>
                    </a:lnL>
                    <a:lnR>
                      <a:noFill/>
                    </a:lnR>
                    <a:lnT>
                      <a:noFill/>
                    </a:lnT>
                    <a:lnB>
                      <a:noFill/>
                    </a:lnB>
                  </a:tcPr>
                </a:tc>
                <a:extLst>
                  <a:ext uri="{0D108BD9-81ED-4DB2-BD59-A6C34878D82A}">
                    <a16:rowId xmlns:a16="http://schemas.microsoft.com/office/drawing/2014/main" xmlns="" val="10000"/>
                  </a:ext>
                </a:extLst>
              </a:tr>
            </a:tbl>
          </a:graphicData>
        </a:graphic>
      </p:graphicFrame>
      <p:sp>
        <p:nvSpPr>
          <p:cNvPr id="18"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640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20" name="Espaço Reservado para Número de Slide 19"/>
          <p:cNvSpPr>
            <a:spLocks noGrp="1"/>
          </p:cNvSpPr>
          <p:nvPr>
            <p:ph type="sldNum" sz="quarter" idx="12"/>
          </p:nvPr>
        </p:nvSpPr>
        <p:spPr/>
        <p:txBody>
          <a:bodyPr/>
          <a:lstStyle/>
          <a:p>
            <a:pPr rtl="0"/>
            <a:fld id="{5A4A7955-6230-48B4-BD8B-A7C460F75945}" type="slidenum">
              <a:rPr lang="pt-BR" noProof="0" smtClean="0"/>
              <a:pPr rtl="0"/>
              <a:t>66</a:t>
            </a:fld>
            <a:endParaRPr lang="pt-BR" noProof="0"/>
          </a:p>
        </p:txBody>
      </p:sp>
    </p:spTree>
    <p:extLst>
      <p:ext uri="{BB962C8B-B14F-4D97-AF65-F5344CB8AC3E}">
        <p14:creationId xmlns:p14="http://schemas.microsoft.com/office/powerpoint/2010/main" xmlns="" val="36241215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38289" y="38923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Resultados</a:t>
            </a:r>
          </a:p>
        </p:txBody>
      </p:sp>
      <p:pic>
        <p:nvPicPr>
          <p:cNvPr id="8" name="Imagem 7" descr="A&amp;D 02.jpg"/>
          <p:cNvPicPr>
            <a:picLocks noChangeAspect="1"/>
          </p:cNvPicPr>
          <p:nvPr/>
        </p:nvPicPr>
        <p:blipFill>
          <a:blip r:embed="rId3" cstate="print"/>
          <a:stretch>
            <a:fillRect/>
          </a:stretch>
        </p:blipFill>
        <p:spPr>
          <a:xfrm>
            <a:off x="309708" y="5113704"/>
            <a:ext cx="4590971" cy="1596816"/>
          </a:xfrm>
          <a:prstGeom prst="rect">
            <a:avLst/>
          </a:prstGeom>
        </p:spPr>
      </p:pic>
      <p:pic>
        <p:nvPicPr>
          <p:cNvPr id="9" name="Imagem 8" descr="5451.png"/>
          <p:cNvPicPr>
            <a:picLocks noChangeAspect="1"/>
          </p:cNvPicPr>
          <p:nvPr/>
        </p:nvPicPr>
        <p:blipFill>
          <a:blip r:embed="rId4" cstate="print"/>
          <a:stretch>
            <a:fillRect/>
          </a:stretch>
        </p:blipFill>
        <p:spPr>
          <a:xfrm>
            <a:off x="5033704" y="5116696"/>
            <a:ext cx="4582242" cy="1593823"/>
          </a:xfrm>
          <a:prstGeom prst="rect">
            <a:avLst/>
          </a:prstGeom>
        </p:spPr>
      </p:pic>
      <p:pic>
        <p:nvPicPr>
          <p:cNvPr id="76802" name="image8.png"/>
          <p:cNvPicPr>
            <a:picLocks noChangeAspect="1" noChangeArrowheads="1"/>
          </p:cNvPicPr>
          <p:nvPr/>
        </p:nvPicPr>
        <p:blipFill>
          <a:blip r:embed="rId5" cstate="print"/>
          <a:srcRect t="4451" b="3743"/>
          <a:stretch>
            <a:fillRect/>
          </a:stretch>
        </p:blipFill>
        <p:spPr bwMode="auto">
          <a:xfrm>
            <a:off x="6819900" y="3371850"/>
            <a:ext cx="2736133" cy="1619249"/>
          </a:xfrm>
          <a:prstGeom prst="rect">
            <a:avLst/>
          </a:prstGeom>
          <a:noFill/>
        </p:spPr>
      </p:pic>
      <p:pic>
        <p:nvPicPr>
          <p:cNvPr id="76801" name="image20.png"/>
          <p:cNvPicPr>
            <a:picLocks noChangeAspect="1" noChangeArrowheads="1"/>
          </p:cNvPicPr>
          <p:nvPr/>
        </p:nvPicPr>
        <p:blipFill>
          <a:blip r:embed="rId6" cstate="print"/>
          <a:srcRect/>
          <a:stretch>
            <a:fillRect/>
          </a:stretch>
        </p:blipFill>
        <p:spPr bwMode="auto">
          <a:xfrm>
            <a:off x="6818363" y="1530144"/>
            <a:ext cx="2733675" cy="1739633"/>
          </a:xfrm>
          <a:prstGeom prst="rect">
            <a:avLst/>
          </a:prstGeom>
          <a:noFill/>
        </p:spPr>
      </p:pic>
      <p:pic>
        <p:nvPicPr>
          <p:cNvPr id="13" name="Imagem 12" descr="24-04-19- Visita Grotas -Seinfra (TS)  (8).JPG"/>
          <p:cNvPicPr>
            <a:picLocks noChangeAspect="1"/>
          </p:cNvPicPr>
          <p:nvPr/>
        </p:nvPicPr>
        <p:blipFill>
          <a:blip r:embed="rId7" cstate="print"/>
          <a:srcRect l="54233" t="7654" r="10370" b="6461"/>
          <a:stretch>
            <a:fillRect/>
          </a:stretch>
        </p:blipFill>
        <p:spPr>
          <a:xfrm>
            <a:off x="4571859" y="1504950"/>
            <a:ext cx="2125888" cy="3501389"/>
          </a:xfrm>
          <a:prstGeom prst="rect">
            <a:avLst/>
          </a:prstGeom>
        </p:spPr>
      </p:pic>
      <p:sp>
        <p:nvSpPr>
          <p:cNvPr id="15" name="CaixaDeTexto 14"/>
          <p:cNvSpPr txBox="1"/>
          <p:nvPr/>
        </p:nvSpPr>
        <p:spPr>
          <a:xfrm>
            <a:off x="285750" y="1378860"/>
            <a:ext cx="3981450" cy="2723823"/>
          </a:xfrm>
          <a:prstGeom prst="rect">
            <a:avLst/>
          </a:prstGeom>
          <a:noFill/>
        </p:spPr>
        <p:txBody>
          <a:bodyPr wrap="square" rtlCol="0">
            <a:spAutoFit/>
          </a:bodyPr>
          <a:lstStyle/>
          <a:p>
            <a:pPr algn="just">
              <a:lnSpc>
                <a:spcPct val="150000"/>
              </a:lnSpc>
              <a:defRPr/>
            </a:pPr>
            <a:r>
              <a:rPr lang="pt-BR" b="1" dirty="0">
                <a:solidFill>
                  <a:schemeClr val="accent5">
                    <a:lumMod val="75000"/>
                  </a:schemeClr>
                </a:solidFill>
                <a:latin typeface="Arial"/>
                <a:cs typeface="Arial"/>
              </a:rPr>
              <a:t>ATHIS – VIDA NOVA NAS GROTAS</a:t>
            </a:r>
          </a:p>
          <a:p>
            <a:pPr algn="just">
              <a:lnSpc>
                <a:spcPct val="150000"/>
              </a:lnSpc>
              <a:buFont typeface="Arial" pitchFamily="34" charset="0"/>
              <a:buChar char="•"/>
              <a:defRPr/>
            </a:pPr>
            <a:r>
              <a:rPr lang="pt-BR" sz="1400" dirty="0">
                <a:latin typeface="Arial"/>
                <a:cs typeface="Arial"/>
              </a:rPr>
              <a:t>  04 arquitetos contratados via seleção pública;</a:t>
            </a:r>
          </a:p>
          <a:p>
            <a:pPr algn="just">
              <a:lnSpc>
                <a:spcPct val="150000"/>
              </a:lnSpc>
              <a:buFont typeface="Arial" pitchFamily="34" charset="0"/>
              <a:buChar char="•"/>
              <a:defRPr/>
            </a:pPr>
            <a:r>
              <a:rPr lang="pt-BR" sz="1400" dirty="0">
                <a:latin typeface="Arial"/>
                <a:cs typeface="Arial"/>
              </a:rPr>
              <a:t>  02 grotas atendidas;</a:t>
            </a:r>
          </a:p>
          <a:p>
            <a:pPr algn="just">
              <a:lnSpc>
                <a:spcPct val="150000"/>
              </a:lnSpc>
              <a:buFont typeface="Arial" pitchFamily="34" charset="0"/>
              <a:buChar char="•"/>
              <a:defRPr/>
            </a:pPr>
            <a:r>
              <a:rPr lang="pt-BR" sz="1400" dirty="0">
                <a:latin typeface="Arial"/>
                <a:cs typeface="Arial"/>
              </a:rPr>
              <a:t>  78 casas levantadas e projetadas;</a:t>
            </a:r>
          </a:p>
          <a:p>
            <a:pPr algn="just">
              <a:lnSpc>
                <a:spcPct val="150000"/>
              </a:lnSpc>
              <a:buFont typeface="Arial" pitchFamily="34" charset="0"/>
              <a:buChar char="•"/>
              <a:defRPr/>
            </a:pPr>
            <a:r>
              <a:rPr lang="pt-BR" sz="1400" dirty="0">
                <a:latin typeface="Arial"/>
                <a:cs typeface="Arial"/>
              </a:rPr>
              <a:t> 78 famílias atendidas;</a:t>
            </a:r>
            <a:endParaRPr lang="pt-BR" sz="1400" dirty="0">
              <a:latin typeface="Arial" panose="020B0604020202020204" pitchFamily="34" charset="0"/>
              <a:cs typeface="Arial" panose="020B0604020202020204" pitchFamily="34" charset="0"/>
            </a:endParaRPr>
          </a:p>
          <a:p>
            <a:pPr algn="just">
              <a:lnSpc>
                <a:spcPct val="150000"/>
              </a:lnSpc>
              <a:buFont typeface="Arial" pitchFamily="34" charset="0"/>
              <a:buChar char="•"/>
              <a:defRPr/>
            </a:pPr>
            <a:r>
              <a:rPr lang="pt-BR" sz="1400" dirty="0">
                <a:latin typeface="Arial"/>
                <a:cs typeface="Arial"/>
              </a:rPr>
              <a:t> 507 mil Reais aplicados em melhorias efetivas / físicas – FECOP.</a:t>
            </a:r>
            <a:endParaRPr lang="pt-BR" sz="1400" dirty="0">
              <a:latin typeface="Arial" panose="020B0604020202020204" pitchFamily="34" charset="0"/>
              <a:cs typeface="Arial" panose="020B0604020202020204" pitchFamily="34" charset="0"/>
            </a:endParaRPr>
          </a:p>
          <a:p>
            <a:endParaRPr lang="pt-BR" dirty="0"/>
          </a:p>
        </p:txBody>
      </p:sp>
      <p:sp>
        <p:nvSpPr>
          <p:cNvPr id="16"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259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12" name="Espaço Reservado para Número de Slide 11"/>
          <p:cNvSpPr>
            <a:spLocks noGrp="1"/>
          </p:cNvSpPr>
          <p:nvPr>
            <p:ph type="sldNum" sz="quarter" idx="12"/>
          </p:nvPr>
        </p:nvSpPr>
        <p:spPr/>
        <p:txBody>
          <a:bodyPr/>
          <a:lstStyle/>
          <a:p>
            <a:pPr rtl="0"/>
            <a:fld id="{5A4A7955-6230-48B4-BD8B-A7C460F75945}" type="slidenum">
              <a:rPr lang="pt-BR" noProof="0" smtClean="0"/>
              <a:pPr rtl="0"/>
              <a:t>67</a:t>
            </a:fld>
            <a:endParaRPr lang="pt-BR" noProof="0"/>
          </a:p>
        </p:txBody>
      </p:sp>
    </p:spTree>
    <p:extLst>
      <p:ext uri="{BB962C8B-B14F-4D97-AF65-F5344CB8AC3E}">
        <p14:creationId xmlns:p14="http://schemas.microsoft.com/office/powerpoint/2010/main" xmlns="" val="5929237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38289" y="38923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Resultados</a:t>
            </a:r>
          </a:p>
        </p:txBody>
      </p:sp>
      <p:sp>
        <p:nvSpPr>
          <p:cNvPr id="15" name="CaixaDeTexto 14"/>
          <p:cNvSpPr txBox="1"/>
          <p:nvPr/>
        </p:nvSpPr>
        <p:spPr>
          <a:xfrm>
            <a:off x="285750" y="1378860"/>
            <a:ext cx="5149850" cy="3308598"/>
          </a:xfrm>
          <a:prstGeom prst="rect">
            <a:avLst/>
          </a:prstGeom>
          <a:noFill/>
        </p:spPr>
        <p:txBody>
          <a:bodyPr wrap="square" rtlCol="0">
            <a:spAutoFit/>
          </a:bodyPr>
          <a:lstStyle/>
          <a:p>
            <a:pPr algn="just">
              <a:lnSpc>
                <a:spcPct val="150000"/>
              </a:lnSpc>
              <a:defRPr/>
            </a:pPr>
            <a:r>
              <a:rPr lang="pt-BR" b="1" dirty="0">
                <a:solidFill>
                  <a:schemeClr val="accent5">
                    <a:lumMod val="75000"/>
                  </a:schemeClr>
                </a:solidFill>
                <a:latin typeface="Arial"/>
                <a:cs typeface="Arial"/>
              </a:rPr>
              <a:t>ATHIS – VIDA NOVA NAS GROTAS</a:t>
            </a:r>
          </a:p>
          <a:p>
            <a:pPr algn="just"/>
            <a:endParaRPr lang="pt-BR" sz="1400" dirty="0"/>
          </a:p>
          <a:p>
            <a:pPr algn="just">
              <a:lnSpc>
                <a:spcPct val="150000"/>
              </a:lnSpc>
            </a:pPr>
            <a:r>
              <a:rPr lang="pt-BR" sz="1400" b="1" dirty="0">
                <a:latin typeface="Arial" pitchFamily="34" charset="0"/>
                <a:cs typeface="Arial" pitchFamily="34" charset="0"/>
              </a:rPr>
              <a:t>AÇÃO PRÊMIADA: </a:t>
            </a:r>
            <a:r>
              <a:rPr lang="pt-BR" sz="1400" dirty="0">
                <a:latin typeface="Arial" pitchFamily="34" charset="0"/>
                <a:cs typeface="Arial" pitchFamily="34" charset="0"/>
              </a:rPr>
              <a:t>Programa Vida Nova nas Grotas, do Governo de Alagoas em parceria com a ONU Habitat e o Conselho de Arquitetura e Urbanismo de Alagoas, venceu o Prêmio </a:t>
            </a:r>
            <a:r>
              <a:rPr lang="pt-BR" sz="1400" dirty="0" err="1">
                <a:latin typeface="Arial" pitchFamily="34" charset="0"/>
                <a:cs typeface="Arial" pitchFamily="34" charset="0"/>
              </a:rPr>
              <a:t>Gobernarte</a:t>
            </a:r>
            <a:r>
              <a:rPr lang="pt-BR" sz="1400" dirty="0">
                <a:latin typeface="Arial" pitchFamily="34" charset="0"/>
                <a:cs typeface="Arial" pitchFamily="34" charset="0"/>
              </a:rPr>
              <a:t> 2019, que busca identificar, premiar e documentar as práticas mais inovadoras em diferentes áreas da gestão pública em nível subnacional, com o objetivo de divulgá-las e promover a cooperação entre os governos da América Latina e do Caribe.</a:t>
            </a:r>
            <a:endParaRPr lang="pt-BR" dirty="0">
              <a:latin typeface="Arial" pitchFamily="34" charset="0"/>
              <a:cs typeface="Arial" pitchFamily="34" charset="0"/>
            </a:endParaRPr>
          </a:p>
        </p:txBody>
      </p:sp>
      <p:sp>
        <p:nvSpPr>
          <p:cNvPr id="16"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7"/>
            <a:ext cx="9906000" cy="20212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pic>
        <p:nvPicPr>
          <p:cNvPr id="11" name="Imagem 10" descr="241.jpg"/>
          <p:cNvPicPr>
            <a:picLocks noChangeAspect="1"/>
          </p:cNvPicPr>
          <p:nvPr/>
        </p:nvPicPr>
        <p:blipFill>
          <a:blip r:embed="rId3" cstate="print"/>
          <a:stretch>
            <a:fillRect/>
          </a:stretch>
        </p:blipFill>
        <p:spPr>
          <a:xfrm>
            <a:off x="2637101" y="4280606"/>
            <a:ext cx="2735000" cy="2399594"/>
          </a:xfrm>
          <a:prstGeom prst="rect">
            <a:avLst/>
          </a:prstGeom>
        </p:spPr>
      </p:pic>
      <p:pic>
        <p:nvPicPr>
          <p:cNvPr id="12" name="Imagem 11" descr="57441.jpg"/>
          <p:cNvPicPr>
            <a:picLocks noChangeAspect="1"/>
          </p:cNvPicPr>
          <p:nvPr/>
        </p:nvPicPr>
        <p:blipFill>
          <a:blip r:embed="rId4" cstate="print"/>
          <a:stretch>
            <a:fillRect/>
          </a:stretch>
        </p:blipFill>
        <p:spPr>
          <a:xfrm>
            <a:off x="5720787" y="1536701"/>
            <a:ext cx="3809403" cy="5143499"/>
          </a:xfrm>
          <a:prstGeom prst="rect">
            <a:avLst/>
          </a:prstGeom>
        </p:spPr>
      </p:pic>
      <p:sp>
        <p:nvSpPr>
          <p:cNvPr id="9" name="Espaço Reservado para Número de Slide 8"/>
          <p:cNvSpPr>
            <a:spLocks noGrp="1"/>
          </p:cNvSpPr>
          <p:nvPr>
            <p:ph type="sldNum" sz="quarter" idx="12"/>
          </p:nvPr>
        </p:nvSpPr>
        <p:spPr/>
        <p:txBody>
          <a:bodyPr/>
          <a:lstStyle/>
          <a:p>
            <a:pPr rtl="0"/>
            <a:fld id="{5A4A7955-6230-48B4-BD8B-A7C460F75945}" type="slidenum">
              <a:rPr lang="pt-BR" noProof="0" smtClean="0"/>
              <a:pPr rtl="0"/>
              <a:t>68</a:t>
            </a:fld>
            <a:endParaRPr lang="pt-BR" noProof="0"/>
          </a:p>
        </p:txBody>
      </p:sp>
    </p:spTree>
    <p:extLst>
      <p:ext uri="{BB962C8B-B14F-4D97-AF65-F5344CB8AC3E}">
        <p14:creationId xmlns:p14="http://schemas.microsoft.com/office/powerpoint/2010/main" xmlns="" val="5929237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38289" y="38923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Resultados</a:t>
            </a:r>
          </a:p>
        </p:txBody>
      </p:sp>
      <p:sp>
        <p:nvSpPr>
          <p:cNvPr id="8" name="CaixaDeTexto 7"/>
          <p:cNvSpPr txBox="1"/>
          <p:nvPr/>
        </p:nvSpPr>
        <p:spPr>
          <a:xfrm>
            <a:off x="698500" y="1536700"/>
            <a:ext cx="4149271" cy="3077766"/>
          </a:xfrm>
          <a:prstGeom prst="rect">
            <a:avLst/>
          </a:prstGeom>
          <a:noFill/>
        </p:spPr>
        <p:txBody>
          <a:bodyPr wrap="square" rtlCol="0">
            <a:spAutoFit/>
          </a:bodyPr>
          <a:lstStyle/>
          <a:p>
            <a:pPr algn="just">
              <a:defRPr/>
            </a:pPr>
            <a:r>
              <a:rPr lang="pt-BR" b="1" dirty="0">
                <a:solidFill>
                  <a:schemeClr val="accent5">
                    <a:lumMod val="75000"/>
                  </a:schemeClr>
                </a:solidFill>
                <a:latin typeface="Arial"/>
                <a:cs typeface="Arial"/>
              </a:rPr>
              <a:t>ATHIS – PROGRAMA POSSE LEGAL</a:t>
            </a:r>
          </a:p>
          <a:p>
            <a:pPr algn="just">
              <a:buFont typeface="Arial" pitchFamily="34" charset="0"/>
              <a:buChar char="•"/>
              <a:defRPr/>
            </a:pPr>
            <a:endParaRPr lang="pt-BR" b="1" dirty="0">
              <a:solidFill>
                <a:schemeClr val="accent5">
                  <a:lumMod val="75000"/>
                </a:schemeClr>
              </a:solidFill>
              <a:latin typeface="Arial"/>
              <a:cs typeface="Arial"/>
            </a:endParaRPr>
          </a:p>
          <a:p>
            <a:pPr algn="just">
              <a:buFont typeface="Arial" pitchFamily="34" charset="0"/>
              <a:buChar char="•"/>
              <a:defRPr/>
            </a:pPr>
            <a:r>
              <a:rPr lang="pt-BR" sz="1400" dirty="0">
                <a:latin typeface="Arial"/>
                <a:cs typeface="Arial"/>
              </a:rPr>
              <a:t>   03 arquitetos contratados via seleção pública;</a:t>
            </a:r>
          </a:p>
          <a:p>
            <a:pPr algn="just">
              <a:defRPr/>
            </a:pPr>
            <a:endParaRPr lang="pt-BR" sz="1400" dirty="0">
              <a:latin typeface="Arial"/>
              <a:cs typeface="Arial"/>
            </a:endParaRPr>
          </a:p>
          <a:p>
            <a:pPr algn="just">
              <a:buFont typeface="Arial" pitchFamily="34" charset="0"/>
              <a:buChar char="•"/>
              <a:defRPr/>
            </a:pPr>
            <a:r>
              <a:rPr lang="pt-BR" sz="1400" dirty="0">
                <a:latin typeface="Arial"/>
                <a:cs typeface="Arial"/>
              </a:rPr>
              <a:t>   Aproximadamente 6.000m2 de levantamentos arquitetônicos;</a:t>
            </a:r>
          </a:p>
          <a:p>
            <a:pPr algn="just">
              <a:buFont typeface="Arial" pitchFamily="34" charset="0"/>
              <a:buChar char="•"/>
              <a:defRPr/>
            </a:pPr>
            <a:endParaRPr lang="pt-BR" sz="1400" dirty="0">
              <a:latin typeface="Arial"/>
              <a:cs typeface="Arial"/>
            </a:endParaRPr>
          </a:p>
          <a:p>
            <a:pPr algn="just">
              <a:buFont typeface="Arial" pitchFamily="34" charset="0"/>
              <a:buChar char="•"/>
              <a:defRPr/>
            </a:pPr>
            <a:r>
              <a:rPr lang="pt-BR" sz="1400" dirty="0">
                <a:latin typeface="Arial"/>
                <a:cs typeface="Arial"/>
              </a:rPr>
              <a:t>   100 levantamento arquitetônicos elaborados;</a:t>
            </a:r>
          </a:p>
          <a:p>
            <a:pPr algn="just">
              <a:buFont typeface="Arial" pitchFamily="34" charset="0"/>
              <a:buChar char="•"/>
              <a:defRPr/>
            </a:pPr>
            <a:endParaRPr lang="pt-BR" sz="1400" dirty="0">
              <a:latin typeface="Arial" panose="020B0604020202020204" pitchFamily="34" charset="0"/>
              <a:cs typeface="Arial" panose="020B0604020202020204" pitchFamily="34" charset="0"/>
            </a:endParaRPr>
          </a:p>
          <a:p>
            <a:pPr algn="just">
              <a:buFont typeface="Arial" pitchFamily="34" charset="0"/>
              <a:buChar char="•"/>
              <a:defRPr/>
            </a:pPr>
            <a:r>
              <a:rPr lang="pt-BR" sz="1400" dirty="0">
                <a:latin typeface="Arial"/>
                <a:cs typeface="Arial"/>
              </a:rPr>
              <a:t>   100 Memorial Descritivos elaborados;</a:t>
            </a:r>
          </a:p>
          <a:p>
            <a:pPr algn="just">
              <a:buFont typeface="Arial" pitchFamily="34" charset="0"/>
              <a:buChar char="•"/>
              <a:defRPr/>
            </a:pPr>
            <a:endParaRPr lang="pt-BR" sz="1400" dirty="0">
              <a:latin typeface="Arial" panose="020B0604020202020204" pitchFamily="34" charset="0"/>
              <a:cs typeface="Arial" panose="020B0604020202020204" pitchFamily="34" charset="0"/>
            </a:endParaRPr>
          </a:p>
          <a:p>
            <a:pPr algn="just">
              <a:buFont typeface="Arial" pitchFamily="34" charset="0"/>
              <a:buChar char="•"/>
              <a:defRPr/>
            </a:pPr>
            <a:r>
              <a:rPr lang="pt-BR" sz="1400" dirty="0">
                <a:latin typeface="Arial"/>
                <a:cs typeface="Arial"/>
              </a:rPr>
              <a:t>   100 famílias atendidas;</a:t>
            </a:r>
            <a:endParaRPr lang="pt-BR" sz="1400" dirty="0">
              <a:latin typeface="Arial" panose="020B0604020202020204" pitchFamily="34" charset="0"/>
              <a:cs typeface="Arial" panose="020B0604020202020204" pitchFamily="34" charset="0"/>
            </a:endParaRPr>
          </a:p>
          <a:p>
            <a:endParaRPr lang="pt-BR" dirty="0"/>
          </a:p>
        </p:txBody>
      </p:sp>
      <p:pic>
        <p:nvPicPr>
          <p:cNvPr id="9" name="Imagem 8" descr="WhatsApp Image 2019-05-02 at 14.07.38 (2).jpeg"/>
          <p:cNvPicPr>
            <a:picLocks noChangeAspect="1"/>
          </p:cNvPicPr>
          <p:nvPr/>
        </p:nvPicPr>
        <p:blipFill>
          <a:blip r:embed="rId3" cstate="print"/>
          <a:stretch>
            <a:fillRect/>
          </a:stretch>
        </p:blipFill>
        <p:spPr>
          <a:xfrm>
            <a:off x="5540537" y="4419600"/>
            <a:ext cx="1332000" cy="2367999"/>
          </a:xfrm>
          <a:prstGeom prst="rect">
            <a:avLst/>
          </a:prstGeom>
        </p:spPr>
      </p:pic>
      <p:pic>
        <p:nvPicPr>
          <p:cNvPr id="11" name="Imagem 10" descr="WhatsApp Image 2019-05-02 at 14.07.41 (2).jpeg"/>
          <p:cNvPicPr>
            <a:picLocks noChangeAspect="1"/>
          </p:cNvPicPr>
          <p:nvPr/>
        </p:nvPicPr>
        <p:blipFill>
          <a:blip r:embed="rId4" cstate="print"/>
          <a:stretch>
            <a:fillRect/>
          </a:stretch>
        </p:blipFill>
        <p:spPr>
          <a:xfrm>
            <a:off x="6976831" y="4429124"/>
            <a:ext cx="1332593" cy="2349635"/>
          </a:xfrm>
          <a:prstGeom prst="rect">
            <a:avLst/>
          </a:prstGeom>
        </p:spPr>
      </p:pic>
      <p:pic>
        <p:nvPicPr>
          <p:cNvPr id="12" name="Imagem 11" descr="WhatsApp Image 2019-04-29 at 20.51.59 (1).jpeg"/>
          <p:cNvPicPr>
            <a:picLocks noChangeAspect="1"/>
          </p:cNvPicPr>
          <p:nvPr/>
        </p:nvPicPr>
        <p:blipFill>
          <a:blip r:embed="rId5" cstate="print"/>
          <a:stretch>
            <a:fillRect/>
          </a:stretch>
        </p:blipFill>
        <p:spPr>
          <a:xfrm flipH="1">
            <a:off x="2175999" y="4419600"/>
            <a:ext cx="1781175" cy="2374900"/>
          </a:xfrm>
          <a:prstGeom prst="rect">
            <a:avLst/>
          </a:prstGeom>
        </p:spPr>
      </p:pic>
      <p:pic>
        <p:nvPicPr>
          <p:cNvPr id="13" name="Imagem 12" descr="WhatsApp Image 2019-04-29 at 20.52.05.jpeg"/>
          <p:cNvPicPr>
            <a:picLocks noChangeAspect="1"/>
          </p:cNvPicPr>
          <p:nvPr/>
        </p:nvPicPr>
        <p:blipFill>
          <a:blip r:embed="rId6" cstate="print"/>
          <a:stretch>
            <a:fillRect/>
          </a:stretch>
        </p:blipFill>
        <p:spPr>
          <a:xfrm flipH="1">
            <a:off x="4070972" y="4416425"/>
            <a:ext cx="1369829" cy="2374900"/>
          </a:xfrm>
          <a:prstGeom prst="rect">
            <a:avLst/>
          </a:prstGeom>
        </p:spPr>
      </p:pic>
      <p:pic>
        <p:nvPicPr>
          <p:cNvPr id="14" name="Imagem 13" descr="WhatsApp Image 2019-05-02 at 14.07.37 (1).jpeg"/>
          <p:cNvPicPr>
            <a:picLocks noChangeAspect="1"/>
          </p:cNvPicPr>
          <p:nvPr/>
        </p:nvPicPr>
        <p:blipFill>
          <a:blip r:embed="rId7" cstate="print"/>
          <a:stretch>
            <a:fillRect/>
          </a:stretch>
        </p:blipFill>
        <p:spPr>
          <a:xfrm flipH="1">
            <a:off x="695774" y="4419600"/>
            <a:ext cx="1335881" cy="2374900"/>
          </a:xfrm>
          <a:prstGeom prst="rect">
            <a:avLst/>
          </a:prstGeom>
        </p:spPr>
      </p:pic>
      <p:pic>
        <p:nvPicPr>
          <p:cNvPr id="15" name="Imagem 14" descr="WhatsApp Image 2019-05-02 at 14.09.11 (2).jpeg"/>
          <p:cNvPicPr>
            <a:picLocks noChangeAspect="1"/>
          </p:cNvPicPr>
          <p:nvPr/>
        </p:nvPicPr>
        <p:blipFill>
          <a:blip r:embed="rId8" cstate="print"/>
          <a:stretch>
            <a:fillRect/>
          </a:stretch>
        </p:blipFill>
        <p:spPr>
          <a:xfrm>
            <a:off x="8414710" y="4430697"/>
            <a:ext cx="1142489" cy="2351103"/>
          </a:xfrm>
          <a:prstGeom prst="rect">
            <a:avLst/>
          </a:prstGeom>
        </p:spPr>
      </p:pic>
      <p:pic>
        <p:nvPicPr>
          <p:cNvPr id="16" name="Picture 4"/>
          <p:cNvPicPr>
            <a:picLocks noChangeAspect="1" noChangeArrowheads="1"/>
          </p:cNvPicPr>
          <p:nvPr/>
        </p:nvPicPr>
        <p:blipFill>
          <a:blip r:embed="rId9" cstate="print"/>
          <a:srcRect l="23221" t="16815" r="47535" b="7708"/>
          <a:stretch>
            <a:fillRect/>
          </a:stretch>
        </p:blipFill>
        <p:spPr bwMode="auto">
          <a:xfrm>
            <a:off x="5138046" y="1582057"/>
            <a:ext cx="1802494" cy="2627084"/>
          </a:xfrm>
          <a:prstGeom prst="rect">
            <a:avLst/>
          </a:prstGeom>
          <a:noFill/>
          <a:ln w="9525">
            <a:noFill/>
            <a:miter lim="800000"/>
            <a:headEnd/>
            <a:tailEnd/>
          </a:ln>
        </p:spPr>
      </p:pic>
      <p:pic>
        <p:nvPicPr>
          <p:cNvPr id="17" name="Picture 2"/>
          <p:cNvPicPr>
            <a:picLocks noChangeAspect="1" noChangeArrowheads="1"/>
          </p:cNvPicPr>
          <p:nvPr/>
        </p:nvPicPr>
        <p:blipFill>
          <a:blip r:embed="rId10" cstate="print"/>
          <a:srcRect l="22185" t="22500" r="24118" b="11111"/>
          <a:stretch>
            <a:fillRect/>
          </a:stretch>
        </p:blipFill>
        <p:spPr bwMode="auto">
          <a:xfrm>
            <a:off x="6531430" y="1892662"/>
            <a:ext cx="2943710" cy="2055223"/>
          </a:xfrm>
          <a:prstGeom prst="rect">
            <a:avLst/>
          </a:prstGeom>
          <a:noFill/>
          <a:ln w="9525">
            <a:noFill/>
            <a:miter lim="800000"/>
            <a:headEnd/>
            <a:tailEnd/>
          </a:ln>
        </p:spPr>
      </p:pic>
      <p:sp>
        <p:nvSpPr>
          <p:cNvPr id="18"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386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20" name="Espaço Reservado para Número de Slide 19"/>
          <p:cNvSpPr>
            <a:spLocks noGrp="1"/>
          </p:cNvSpPr>
          <p:nvPr>
            <p:ph type="sldNum" sz="quarter" idx="12"/>
          </p:nvPr>
        </p:nvSpPr>
        <p:spPr/>
        <p:txBody>
          <a:bodyPr/>
          <a:lstStyle/>
          <a:p>
            <a:pPr rtl="0"/>
            <a:fld id="{5A4A7955-6230-48B4-BD8B-A7C460F75945}" type="slidenum">
              <a:rPr lang="pt-BR" noProof="0" smtClean="0"/>
              <a:pPr rtl="0"/>
              <a:t>69</a:t>
            </a:fld>
            <a:endParaRPr lang="pt-BR" noProof="0"/>
          </a:p>
        </p:txBody>
      </p:sp>
    </p:spTree>
    <p:extLst>
      <p:ext uri="{BB962C8B-B14F-4D97-AF65-F5344CB8AC3E}">
        <p14:creationId xmlns:p14="http://schemas.microsoft.com/office/powerpoint/2010/main" xmlns="" val="5929237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1206816" y="6416948"/>
            <a:ext cx="1283236" cy="369332"/>
          </a:xfrm>
          <a:prstGeom prst="rect">
            <a:avLst/>
          </a:prstGeom>
        </p:spPr>
        <p:txBody>
          <a:bodyPr wrap="none">
            <a:spAutoFit/>
          </a:bodyPr>
          <a:lstStyle/>
          <a:p>
            <a:r>
              <a:rPr lang="pt-BR" b="1">
                <a:solidFill>
                  <a:srgbClr val="008080"/>
                </a:solidFill>
                <a:latin typeface="Arial" panose="020B0604020202020204" pitchFamily="34" charset="0"/>
                <a:cs typeface="Arial" panose="020B0604020202020204" pitchFamily="34" charset="0"/>
              </a:rPr>
              <a:t>VALORES</a:t>
            </a:r>
            <a:endParaRPr lang="pt-BR" b="1">
              <a:latin typeface="Arial" panose="020B0604020202020204" pitchFamily="34" charset="0"/>
              <a:cs typeface="Arial" panose="020B0604020202020204" pitchFamily="34" charset="0"/>
            </a:endParaRPr>
          </a:p>
        </p:txBody>
      </p:sp>
      <p:pic>
        <p:nvPicPr>
          <p:cNvPr id="60" name="Imagem 59"/>
          <p:cNvPicPr>
            <a:picLocks noChangeAspect="1"/>
          </p:cNvPicPr>
          <p:nvPr/>
        </p:nvPicPr>
        <p:blipFill rotWithShape="1">
          <a:blip r:embed="rId2" cstate="print">
            <a:duotone>
              <a:prstClr val="black"/>
              <a:schemeClr val="accent3">
                <a:tint val="45000"/>
                <a:satMod val="400000"/>
              </a:schemeClr>
            </a:duotone>
          </a:blip>
          <a:srcRect l="54933" t="25105" r="36418" b="57237"/>
          <a:stretch/>
        </p:blipFill>
        <p:spPr>
          <a:xfrm>
            <a:off x="6897097" y="4481809"/>
            <a:ext cx="528766" cy="747391"/>
          </a:xfrm>
          <a:prstGeom prst="rect">
            <a:avLst/>
          </a:prstGeom>
        </p:spPr>
      </p:pic>
      <p:pic>
        <p:nvPicPr>
          <p:cNvPr id="70" name="Imagem 69"/>
          <p:cNvPicPr>
            <a:picLocks noChangeAspect="1"/>
          </p:cNvPicPr>
          <p:nvPr/>
        </p:nvPicPr>
        <p:blipFill rotWithShape="1">
          <a:blip r:embed="rId3" cstate="print">
            <a:duotone>
              <a:schemeClr val="accent3">
                <a:shade val="45000"/>
                <a:satMod val="135000"/>
              </a:schemeClr>
              <a:prstClr val="white"/>
            </a:duotone>
          </a:blip>
          <a:srcRect l="676" t="51291" r="86892" b="27327"/>
          <a:stretch/>
        </p:blipFill>
        <p:spPr>
          <a:xfrm>
            <a:off x="8715615" y="2881955"/>
            <a:ext cx="544889" cy="648764"/>
          </a:xfrm>
          <a:prstGeom prst="rect">
            <a:avLst/>
          </a:prstGeom>
        </p:spPr>
      </p:pic>
      <p:sp>
        <p:nvSpPr>
          <p:cNvPr id="71" name="Espaço Reservado para Conteúdo 2"/>
          <p:cNvSpPr txBox="1">
            <a:spLocks/>
          </p:cNvSpPr>
          <p:nvPr/>
        </p:nvSpPr>
        <p:spPr>
          <a:xfrm>
            <a:off x="8208761" y="3707708"/>
            <a:ext cx="1558598" cy="7840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1100" b="1">
                <a:solidFill>
                  <a:srgbClr val="008080"/>
                </a:solidFill>
              </a:rPr>
              <a:t>www.caual.gov.br</a:t>
            </a:r>
          </a:p>
        </p:txBody>
      </p:sp>
      <p:pic>
        <p:nvPicPr>
          <p:cNvPr id="75" name="Imagem 74"/>
          <p:cNvPicPr>
            <a:picLocks noChangeAspect="1"/>
          </p:cNvPicPr>
          <p:nvPr/>
        </p:nvPicPr>
        <p:blipFill rotWithShape="1">
          <a:blip r:embed="rId4" cstate="print">
            <a:duotone>
              <a:schemeClr val="accent3">
                <a:shade val="45000"/>
                <a:satMod val="135000"/>
              </a:schemeClr>
              <a:prstClr val="white"/>
            </a:duotone>
          </a:blip>
          <a:srcRect l="31014" t="55976" r="58581" b="25406"/>
          <a:stretch/>
        </p:blipFill>
        <p:spPr>
          <a:xfrm>
            <a:off x="8732367" y="1384467"/>
            <a:ext cx="435832" cy="539891"/>
          </a:xfrm>
          <a:prstGeom prst="rect">
            <a:avLst/>
          </a:prstGeom>
        </p:spPr>
      </p:pic>
      <p:sp>
        <p:nvSpPr>
          <p:cNvPr id="76" name="Espaço Reservado para Conteúdo 2"/>
          <p:cNvSpPr txBox="1">
            <a:spLocks/>
          </p:cNvSpPr>
          <p:nvPr/>
        </p:nvSpPr>
        <p:spPr>
          <a:xfrm>
            <a:off x="8180338" y="2140656"/>
            <a:ext cx="1558598" cy="7840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1100" b="1" dirty="0">
                <a:solidFill>
                  <a:srgbClr val="008080"/>
                </a:solidFill>
              </a:rPr>
              <a:t>(82) </a:t>
            </a:r>
            <a:r>
              <a:rPr lang="pt-BR" sz="1100" b="1" dirty="0" smtClean="0">
                <a:solidFill>
                  <a:srgbClr val="008080"/>
                </a:solidFill>
              </a:rPr>
              <a:t>3315-3508</a:t>
            </a:r>
          </a:p>
          <a:p>
            <a:pPr marL="0" indent="0" algn="ctr">
              <a:lnSpc>
                <a:spcPct val="100000"/>
              </a:lnSpc>
              <a:spcBef>
                <a:spcPts val="0"/>
              </a:spcBef>
              <a:buNone/>
            </a:pPr>
            <a:r>
              <a:rPr lang="pt-BR" sz="1100" b="1" dirty="0" smtClean="0">
                <a:solidFill>
                  <a:srgbClr val="008080"/>
                </a:solidFill>
              </a:rPr>
              <a:t>(82) </a:t>
            </a:r>
            <a:r>
              <a:rPr lang="pt-BR" sz="1100" b="1" dirty="0" smtClean="0">
                <a:solidFill>
                  <a:srgbClr val="008080"/>
                </a:solidFill>
              </a:rPr>
              <a:t>3315-3506</a:t>
            </a:r>
            <a:endParaRPr lang="pt-BR" sz="1100" b="1" dirty="0" smtClean="0">
              <a:solidFill>
                <a:srgbClr val="008080"/>
              </a:solidFill>
            </a:endParaRPr>
          </a:p>
        </p:txBody>
      </p:sp>
      <p:pic>
        <p:nvPicPr>
          <p:cNvPr id="103" name="Imagem 102"/>
          <p:cNvPicPr>
            <a:picLocks noChangeAspect="1"/>
          </p:cNvPicPr>
          <p:nvPr/>
        </p:nvPicPr>
        <p:blipFill rotWithShape="1">
          <a:blip r:embed="rId5" cstate="print">
            <a:duotone>
              <a:prstClr val="black"/>
              <a:schemeClr val="accent3">
                <a:tint val="45000"/>
                <a:satMod val="400000"/>
              </a:schemeClr>
            </a:duotone>
          </a:blip>
          <a:srcRect l="36149" t="27988" r="59189" b="64084"/>
          <a:stretch/>
        </p:blipFill>
        <p:spPr>
          <a:xfrm>
            <a:off x="5228826" y="2814345"/>
            <a:ext cx="800508" cy="942404"/>
          </a:xfrm>
          <a:prstGeom prst="rect">
            <a:avLst/>
          </a:prstGeom>
        </p:spPr>
      </p:pic>
      <p:sp>
        <p:nvSpPr>
          <p:cNvPr id="104" name="Espaço Reservado para Conteúdo 2"/>
          <p:cNvSpPr txBox="1">
            <a:spLocks/>
          </p:cNvSpPr>
          <p:nvPr/>
        </p:nvSpPr>
        <p:spPr>
          <a:xfrm>
            <a:off x="4688537" y="3715614"/>
            <a:ext cx="1892933" cy="5336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1400" b="1">
                <a:solidFill>
                  <a:srgbClr val="008080"/>
                </a:solidFill>
              </a:rPr>
              <a:t>Autarquia Federal</a:t>
            </a:r>
          </a:p>
          <a:p>
            <a:pPr marL="0" indent="0" algn="ctr">
              <a:lnSpc>
                <a:spcPct val="100000"/>
              </a:lnSpc>
              <a:spcBef>
                <a:spcPts val="0"/>
              </a:spcBef>
              <a:buNone/>
            </a:pPr>
            <a:r>
              <a:rPr lang="pt-BR" sz="1000">
                <a:solidFill>
                  <a:schemeClr val="bg1">
                    <a:lumMod val="50000"/>
                  </a:schemeClr>
                </a:solidFill>
              </a:rPr>
              <a:t>Natureza Jurídica</a:t>
            </a:r>
          </a:p>
        </p:txBody>
      </p:sp>
      <p:sp>
        <p:nvSpPr>
          <p:cNvPr id="110" name="Espaço Reservado para Conteúdo 2"/>
          <p:cNvSpPr txBox="1">
            <a:spLocks/>
          </p:cNvSpPr>
          <p:nvPr/>
        </p:nvSpPr>
        <p:spPr>
          <a:xfrm>
            <a:off x="6672676" y="2146996"/>
            <a:ext cx="1558598" cy="7840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1100" b="1">
                <a:solidFill>
                  <a:srgbClr val="008080"/>
                </a:solidFill>
              </a:rPr>
              <a:t>15.148.889/0001-26</a:t>
            </a:r>
          </a:p>
        </p:txBody>
      </p:sp>
      <p:pic>
        <p:nvPicPr>
          <p:cNvPr id="113" name="Imagem 112"/>
          <p:cNvPicPr>
            <a:picLocks noChangeAspect="1"/>
          </p:cNvPicPr>
          <p:nvPr/>
        </p:nvPicPr>
        <p:blipFill rotWithShape="1">
          <a:blip r:embed="rId6" cstate="print">
            <a:duotone>
              <a:schemeClr val="accent3">
                <a:shade val="45000"/>
                <a:satMod val="135000"/>
              </a:schemeClr>
              <a:prstClr val="white"/>
            </a:duotone>
          </a:blip>
          <a:srcRect l="2954" t="27340" r="89167" b="59326"/>
          <a:stretch/>
        </p:blipFill>
        <p:spPr>
          <a:xfrm>
            <a:off x="7071476" y="1150872"/>
            <a:ext cx="780473" cy="914400"/>
          </a:xfrm>
          <a:prstGeom prst="rect">
            <a:avLst/>
          </a:prstGeom>
        </p:spPr>
      </p:pic>
      <p:sp>
        <p:nvSpPr>
          <p:cNvPr id="115" name="Espaço Reservado para Conteúdo 2"/>
          <p:cNvSpPr txBox="1">
            <a:spLocks/>
          </p:cNvSpPr>
          <p:nvPr/>
        </p:nvSpPr>
        <p:spPr>
          <a:xfrm>
            <a:off x="6657180" y="3722931"/>
            <a:ext cx="1558598" cy="7840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1350" b="1">
                <a:solidFill>
                  <a:srgbClr val="008080"/>
                </a:solidFill>
              </a:rPr>
              <a:t>84.11-6-00</a:t>
            </a:r>
          </a:p>
          <a:p>
            <a:pPr marL="0" indent="0" algn="ctr">
              <a:lnSpc>
                <a:spcPct val="100000"/>
              </a:lnSpc>
              <a:spcBef>
                <a:spcPts val="0"/>
              </a:spcBef>
              <a:buNone/>
            </a:pPr>
            <a:r>
              <a:rPr lang="pt-BR" sz="1000">
                <a:solidFill>
                  <a:schemeClr val="bg1">
                    <a:lumMod val="50000"/>
                  </a:schemeClr>
                </a:solidFill>
              </a:rPr>
              <a:t>Código CNAE</a:t>
            </a:r>
          </a:p>
        </p:txBody>
      </p:sp>
      <p:pic>
        <p:nvPicPr>
          <p:cNvPr id="127" name="Imagem 126"/>
          <p:cNvPicPr/>
          <p:nvPr/>
        </p:nvPicPr>
        <p:blipFill rotWithShape="1">
          <a:blip r:embed="rId7" cstate="print">
            <a:duotone>
              <a:prstClr val="black"/>
              <a:schemeClr val="accent3">
                <a:tint val="45000"/>
                <a:satMod val="400000"/>
              </a:schemeClr>
            </a:duotone>
            <a:extLst>
              <a:ext uri="{28A0092B-C50C-407E-A947-70E740481C1C}">
                <a14:useLocalDpi xmlns:a14="http://schemas.microsoft.com/office/drawing/2010/main" xmlns="" val="0"/>
              </a:ext>
            </a:extLst>
          </a:blip>
          <a:srcRect l="68469" t="23922" r="22235" b="63067"/>
          <a:stretch/>
        </p:blipFill>
        <p:spPr>
          <a:xfrm>
            <a:off x="7039824" y="2823123"/>
            <a:ext cx="902220" cy="812339"/>
          </a:xfrm>
          <a:prstGeom prst="rect">
            <a:avLst/>
          </a:prstGeom>
        </p:spPr>
      </p:pic>
      <p:pic>
        <p:nvPicPr>
          <p:cNvPr id="128" name="Imagem 127"/>
          <p:cNvPicPr>
            <a:picLocks noChangeAspect="1"/>
          </p:cNvPicPr>
          <p:nvPr/>
        </p:nvPicPr>
        <p:blipFill rotWithShape="1">
          <a:blip r:embed="rId8" cstate="print">
            <a:duotone>
              <a:schemeClr val="accent3">
                <a:shade val="45000"/>
                <a:satMod val="135000"/>
              </a:schemeClr>
              <a:prstClr val="white"/>
            </a:duotone>
          </a:blip>
          <a:srcRect l="62028" t="71591" r="27432" b="12914"/>
          <a:stretch/>
        </p:blipFill>
        <p:spPr>
          <a:xfrm>
            <a:off x="5412349" y="1447519"/>
            <a:ext cx="486404" cy="495038"/>
          </a:xfrm>
          <a:prstGeom prst="rect">
            <a:avLst/>
          </a:prstGeom>
        </p:spPr>
      </p:pic>
      <p:sp>
        <p:nvSpPr>
          <p:cNvPr id="132" name="Espaço Reservado para Conteúdo 2"/>
          <p:cNvSpPr txBox="1">
            <a:spLocks/>
          </p:cNvSpPr>
          <p:nvPr/>
        </p:nvSpPr>
        <p:spPr>
          <a:xfrm>
            <a:off x="4821148" y="5162925"/>
            <a:ext cx="2840293" cy="3863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pt-BR" sz="900">
              <a:solidFill>
                <a:schemeClr val="bg1">
                  <a:lumMod val="50000"/>
                </a:schemeClr>
              </a:solidFill>
            </a:endParaRPr>
          </a:p>
        </p:txBody>
      </p:sp>
      <p:sp>
        <p:nvSpPr>
          <p:cNvPr id="134" name="Espaço Reservado para Conteúdo 2"/>
          <p:cNvSpPr txBox="1">
            <a:spLocks/>
          </p:cNvSpPr>
          <p:nvPr/>
        </p:nvSpPr>
        <p:spPr>
          <a:xfrm>
            <a:off x="4885760" y="5229200"/>
            <a:ext cx="4545106" cy="7920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1350" b="1" dirty="0">
                <a:solidFill>
                  <a:srgbClr val="008080"/>
                </a:solidFill>
              </a:rPr>
              <a:t>Avenida Comendador Gustavo Paiva, N. 2789, </a:t>
            </a:r>
          </a:p>
          <a:p>
            <a:pPr marL="0" indent="0" algn="ctr">
              <a:lnSpc>
                <a:spcPct val="100000"/>
              </a:lnSpc>
              <a:spcBef>
                <a:spcPts val="0"/>
              </a:spcBef>
              <a:buNone/>
            </a:pPr>
            <a:r>
              <a:rPr lang="pt-BR" sz="1350" b="1" dirty="0">
                <a:solidFill>
                  <a:srgbClr val="008080"/>
                </a:solidFill>
              </a:rPr>
              <a:t>Ed. </a:t>
            </a:r>
            <a:r>
              <a:rPr lang="pt-BR" sz="1350" b="1" dirty="0" err="1">
                <a:solidFill>
                  <a:srgbClr val="008080"/>
                </a:solidFill>
              </a:rPr>
              <a:t>Norcon</a:t>
            </a:r>
            <a:r>
              <a:rPr lang="pt-BR" sz="1350" b="1" dirty="0">
                <a:solidFill>
                  <a:srgbClr val="008080"/>
                </a:solidFill>
              </a:rPr>
              <a:t> Empresarial, Loja 08, </a:t>
            </a:r>
          </a:p>
          <a:p>
            <a:pPr marL="0" indent="0" algn="ctr">
              <a:lnSpc>
                <a:spcPct val="100000"/>
              </a:lnSpc>
              <a:spcBef>
                <a:spcPts val="0"/>
              </a:spcBef>
              <a:buNone/>
            </a:pPr>
            <a:r>
              <a:rPr lang="pt-BR" sz="1350" b="1" dirty="0">
                <a:solidFill>
                  <a:srgbClr val="008080"/>
                </a:solidFill>
              </a:rPr>
              <a:t>Mangabeiras - CEP 57.037-532, </a:t>
            </a:r>
          </a:p>
          <a:p>
            <a:pPr marL="0" indent="0" algn="ctr">
              <a:lnSpc>
                <a:spcPct val="100000"/>
              </a:lnSpc>
              <a:spcBef>
                <a:spcPts val="0"/>
              </a:spcBef>
              <a:buNone/>
            </a:pPr>
            <a:r>
              <a:rPr lang="pt-BR" sz="1350" b="1" dirty="0">
                <a:solidFill>
                  <a:srgbClr val="008080"/>
                </a:solidFill>
              </a:rPr>
              <a:t>Maceió/AL </a:t>
            </a:r>
            <a:endParaRPr lang="pt-BR" sz="900" dirty="0">
              <a:solidFill>
                <a:schemeClr val="bg1">
                  <a:lumMod val="50000"/>
                </a:schemeClr>
              </a:solidFill>
            </a:endParaRPr>
          </a:p>
        </p:txBody>
      </p:sp>
      <p:sp>
        <p:nvSpPr>
          <p:cNvPr id="135" name="Título 1"/>
          <p:cNvSpPr txBox="1">
            <a:spLocks/>
          </p:cNvSpPr>
          <p:nvPr/>
        </p:nvSpPr>
        <p:spPr>
          <a:xfrm>
            <a:off x="804863" y="185836"/>
            <a:ext cx="4210050" cy="6598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kern="1200">
                <a:solidFill>
                  <a:srgbClr val="008080"/>
                </a:solidFill>
                <a:latin typeface="Segoe Script" panose="030B0504020000000003" pitchFamily="66" charset="0"/>
                <a:ea typeface="+mj-ea"/>
                <a:cs typeface="+mj-cs"/>
              </a:defRPr>
            </a:lvl1pPr>
          </a:lstStyle>
          <a:p>
            <a:r>
              <a:rPr lang="pt-BR" b="1">
                <a:latin typeface="Arial" panose="020B0604020202020204" pitchFamily="34" charset="0"/>
                <a:cs typeface="Arial" panose="020B0604020202020204" pitchFamily="34" charset="0"/>
              </a:rPr>
              <a:t>Identidade Organizacional</a:t>
            </a:r>
          </a:p>
        </p:txBody>
      </p:sp>
      <p:grpSp>
        <p:nvGrpSpPr>
          <p:cNvPr id="4" name="Grupo 36"/>
          <p:cNvGrpSpPr/>
          <p:nvPr/>
        </p:nvGrpSpPr>
        <p:grpSpPr>
          <a:xfrm>
            <a:off x="137256" y="3058715"/>
            <a:ext cx="3144015" cy="2767249"/>
            <a:chOff x="-37459" y="3054143"/>
            <a:chExt cx="4481301" cy="3061271"/>
          </a:xfrm>
        </p:grpSpPr>
        <p:sp>
          <p:nvSpPr>
            <p:cNvPr id="73" name="Lágrima 72"/>
            <p:cNvSpPr/>
            <p:nvPr/>
          </p:nvSpPr>
          <p:spPr>
            <a:xfrm rot="7088164">
              <a:off x="1100519" y="2920758"/>
              <a:ext cx="904724" cy="1307350"/>
            </a:xfrm>
            <a:prstGeom prst="teardrop">
              <a:avLst/>
            </a:prstGeom>
            <a:solidFill>
              <a:srgbClr val="008080"/>
            </a:solidFill>
            <a:ln w="317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solidFill>
                  <a:schemeClr val="bg1"/>
                </a:solidFill>
              </a:endParaRPr>
            </a:p>
          </p:txBody>
        </p:sp>
        <p:sp>
          <p:nvSpPr>
            <p:cNvPr id="35" name="Lágrima 34"/>
            <p:cNvSpPr/>
            <p:nvPr/>
          </p:nvSpPr>
          <p:spPr>
            <a:xfrm rot="540341">
              <a:off x="904" y="5020243"/>
              <a:ext cx="1442042" cy="1095171"/>
            </a:xfrm>
            <a:prstGeom prst="teardrop">
              <a:avLst/>
            </a:prstGeom>
            <a:solidFill>
              <a:srgbClr val="008080"/>
            </a:solidFill>
            <a:ln w="317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solidFill>
                  <a:schemeClr val="bg1"/>
                </a:solidFill>
              </a:endParaRPr>
            </a:p>
          </p:txBody>
        </p:sp>
        <p:sp>
          <p:nvSpPr>
            <p:cNvPr id="68" name="Lágrima 67"/>
            <p:cNvSpPr/>
            <p:nvPr/>
          </p:nvSpPr>
          <p:spPr>
            <a:xfrm rot="12836185">
              <a:off x="3177420" y="4035909"/>
              <a:ext cx="1266422" cy="959908"/>
            </a:xfrm>
            <a:prstGeom prst="teardrop">
              <a:avLst/>
            </a:prstGeom>
            <a:solidFill>
              <a:srgbClr val="008080"/>
            </a:solidFill>
            <a:ln w="317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solidFill>
                  <a:schemeClr val="bg1"/>
                </a:solidFill>
              </a:endParaRPr>
            </a:p>
          </p:txBody>
        </p:sp>
        <p:sp>
          <p:nvSpPr>
            <p:cNvPr id="69" name="Elipse 68"/>
            <p:cNvSpPr/>
            <p:nvPr/>
          </p:nvSpPr>
          <p:spPr>
            <a:xfrm>
              <a:off x="1481737" y="4189096"/>
              <a:ext cx="1436490" cy="1209303"/>
            </a:xfrm>
            <a:prstGeom prst="ellipse">
              <a:avLst/>
            </a:prstGeom>
            <a:solidFill>
              <a:srgbClr val="008080"/>
            </a:solidFill>
            <a:ln w="317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solidFill>
                  <a:schemeClr val="bg1"/>
                </a:solidFill>
              </a:endParaRPr>
            </a:p>
          </p:txBody>
        </p:sp>
        <p:sp>
          <p:nvSpPr>
            <p:cNvPr id="72" name="Lágrima 71"/>
            <p:cNvSpPr/>
            <p:nvPr/>
          </p:nvSpPr>
          <p:spPr>
            <a:xfrm rot="3755239">
              <a:off x="214326" y="3832566"/>
              <a:ext cx="937467" cy="1179751"/>
            </a:xfrm>
            <a:prstGeom prst="teardrop">
              <a:avLst/>
            </a:prstGeom>
            <a:solidFill>
              <a:srgbClr val="008080"/>
            </a:solidFill>
            <a:ln w="317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solidFill>
                  <a:schemeClr val="bg1"/>
                </a:solidFill>
              </a:endParaRPr>
            </a:p>
          </p:txBody>
        </p:sp>
        <p:sp>
          <p:nvSpPr>
            <p:cNvPr id="74" name="Lágrima 73"/>
            <p:cNvSpPr/>
            <p:nvPr/>
          </p:nvSpPr>
          <p:spPr>
            <a:xfrm rot="16200000">
              <a:off x="3012779" y="4948093"/>
              <a:ext cx="1021227" cy="1275162"/>
            </a:xfrm>
            <a:prstGeom prst="teardrop">
              <a:avLst/>
            </a:prstGeom>
            <a:solidFill>
              <a:srgbClr val="008080"/>
            </a:solidFill>
            <a:ln w="317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solidFill>
                  <a:schemeClr val="bg1"/>
                </a:solidFill>
              </a:endParaRPr>
            </a:p>
          </p:txBody>
        </p:sp>
        <p:sp>
          <p:nvSpPr>
            <p:cNvPr id="77" name="Lágrima 76"/>
            <p:cNvSpPr/>
            <p:nvPr/>
          </p:nvSpPr>
          <p:spPr>
            <a:xfrm rot="9514834">
              <a:off x="2295678" y="3054143"/>
              <a:ext cx="1445498" cy="1007222"/>
            </a:xfrm>
            <a:prstGeom prst="teardrop">
              <a:avLst/>
            </a:prstGeom>
            <a:solidFill>
              <a:srgbClr val="008080"/>
            </a:solidFill>
            <a:ln w="317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solidFill>
                  <a:schemeClr val="bg1"/>
                </a:solidFill>
              </a:endParaRPr>
            </a:p>
          </p:txBody>
        </p:sp>
        <p:sp>
          <p:nvSpPr>
            <p:cNvPr id="16" name="Espaço Reservado para Conteúdo 2"/>
            <p:cNvSpPr txBox="1">
              <a:spLocks/>
            </p:cNvSpPr>
            <p:nvPr/>
          </p:nvSpPr>
          <p:spPr>
            <a:xfrm rot="20689077">
              <a:off x="120187" y="5133994"/>
              <a:ext cx="1518870" cy="952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pt-BR" sz="700" b="1">
                  <a:solidFill>
                    <a:schemeClr val="bg1"/>
                  </a:solidFill>
                </a:rPr>
                <a:t>DEMOCRATIZAÇÃO DA INFORMAÇÃO E CONHECIMENTO</a:t>
              </a:r>
            </a:p>
          </p:txBody>
        </p:sp>
        <p:sp>
          <p:nvSpPr>
            <p:cNvPr id="17" name="Espaço Reservado para Conteúdo 2"/>
            <p:cNvSpPr txBox="1">
              <a:spLocks/>
            </p:cNvSpPr>
            <p:nvPr/>
          </p:nvSpPr>
          <p:spPr>
            <a:xfrm>
              <a:off x="2736022" y="5279851"/>
              <a:ext cx="1518870" cy="576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pt-BR" sz="700" b="1">
                  <a:solidFill>
                    <a:schemeClr val="bg1"/>
                  </a:solidFill>
                </a:rPr>
                <a:t>UNICIDADE E INTEGRAÇÃO</a:t>
              </a:r>
            </a:p>
          </p:txBody>
        </p:sp>
        <p:sp>
          <p:nvSpPr>
            <p:cNvPr id="18" name="Espaço Reservado para Conteúdo 2"/>
            <p:cNvSpPr txBox="1">
              <a:spLocks/>
            </p:cNvSpPr>
            <p:nvPr/>
          </p:nvSpPr>
          <p:spPr>
            <a:xfrm rot="544982">
              <a:off x="-37459" y="4278688"/>
              <a:ext cx="1518870" cy="2913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pt-BR" sz="700" b="1">
                  <a:solidFill>
                    <a:schemeClr val="bg1"/>
                  </a:solidFill>
                </a:rPr>
                <a:t>TRANSPARÊNCIA</a:t>
              </a:r>
            </a:p>
          </p:txBody>
        </p:sp>
        <p:sp>
          <p:nvSpPr>
            <p:cNvPr id="19" name="Espaço Reservado para Conteúdo 2"/>
            <p:cNvSpPr txBox="1">
              <a:spLocks/>
            </p:cNvSpPr>
            <p:nvPr/>
          </p:nvSpPr>
          <p:spPr>
            <a:xfrm rot="19699719">
              <a:off x="2128881" y="3262321"/>
              <a:ext cx="1859902" cy="6309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0"/>
                </a:spcBef>
                <a:buNone/>
              </a:pPr>
              <a:r>
                <a:rPr lang="pt-BR" sz="700" b="1">
                  <a:solidFill>
                    <a:schemeClr val="bg1"/>
                  </a:solidFill>
                </a:rPr>
                <a:t>COMPROMETIMENTO COM A </a:t>
              </a:r>
            </a:p>
            <a:p>
              <a:pPr marL="0" indent="0" algn="ctr">
                <a:lnSpc>
                  <a:spcPct val="150000"/>
                </a:lnSpc>
                <a:spcBef>
                  <a:spcPts val="0"/>
                </a:spcBef>
                <a:buNone/>
              </a:pPr>
              <a:r>
                <a:rPr lang="pt-BR" sz="700" b="1">
                  <a:solidFill>
                    <a:schemeClr val="bg1"/>
                  </a:solidFill>
                </a:rPr>
                <a:t>INOVAÇÃO</a:t>
              </a:r>
            </a:p>
          </p:txBody>
        </p:sp>
        <p:sp>
          <p:nvSpPr>
            <p:cNvPr id="20" name="Espaço Reservado para Conteúdo 2"/>
            <p:cNvSpPr txBox="1">
              <a:spLocks/>
            </p:cNvSpPr>
            <p:nvPr/>
          </p:nvSpPr>
          <p:spPr>
            <a:xfrm>
              <a:off x="3222591" y="4324591"/>
              <a:ext cx="1028552" cy="35756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pt-BR" sz="700" b="1">
                  <a:solidFill>
                    <a:schemeClr val="bg1"/>
                  </a:solidFill>
                </a:rPr>
                <a:t>ÉTICA</a:t>
              </a:r>
            </a:p>
          </p:txBody>
        </p:sp>
        <p:sp>
          <p:nvSpPr>
            <p:cNvPr id="22" name="Espaço Reservado para Conteúdo 2"/>
            <p:cNvSpPr txBox="1">
              <a:spLocks/>
            </p:cNvSpPr>
            <p:nvPr/>
          </p:nvSpPr>
          <p:spPr>
            <a:xfrm>
              <a:off x="1457285" y="4444007"/>
              <a:ext cx="1518869" cy="7840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pt-BR" sz="700" b="1">
                  <a:solidFill>
                    <a:schemeClr val="bg1"/>
                  </a:solidFill>
                </a:rPr>
                <a:t>INTERLOCUÇÃO DA ARQUITETURA E URBANISMO NA SOCIEDADE</a:t>
              </a:r>
            </a:p>
          </p:txBody>
        </p:sp>
        <p:sp>
          <p:nvSpPr>
            <p:cNvPr id="23" name="Espaço Reservado para Conteúdo 2"/>
            <p:cNvSpPr txBox="1">
              <a:spLocks/>
            </p:cNvSpPr>
            <p:nvPr/>
          </p:nvSpPr>
          <p:spPr>
            <a:xfrm rot="1130199">
              <a:off x="805220" y="3295305"/>
              <a:ext cx="1518870" cy="645763"/>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pt-BR" sz="600" b="1">
                  <a:solidFill>
                    <a:schemeClr val="bg1"/>
                  </a:solidFill>
                </a:rPr>
                <a:t>EXCELÊNCIA ORGANIZACIONAL</a:t>
              </a:r>
            </a:p>
          </p:txBody>
        </p:sp>
      </p:grpSp>
      <p:pic>
        <p:nvPicPr>
          <p:cNvPr id="9" name="Imagem 8"/>
          <p:cNvPicPr>
            <a:picLocks noChangeAspect="1"/>
          </p:cNvPicPr>
          <p:nvPr/>
        </p:nvPicPr>
        <p:blipFill rotWithShape="1">
          <a:blip r:embed="rId9" cstate="print">
            <a:duotone>
              <a:schemeClr val="accent3">
                <a:shade val="45000"/>
                <a:satMod val="135000"/>
              </a:schemeClr>
              <a:prstClr val="white"/>
            </a:duotone>
          </a:blip>
          <a:srcRect l="12092" t="24762" r="74668" b="57823"/>
          <a:stretch/>
        </p:blipFill>
        <p:spPr>
          <a:xfrm>
            <a:off x="3633090" y="825276"/>
            <a:ext cx="952152" cy="867057"/>
          </a:xfrm>
          <a:prstGeom prst="rect">
            <a:avLst/>
          </a:prstGeom>
        </p:spPr>
      </p:pic>
      <p:sp>
        <p:nvSpPr>
          <p:cNvPr id="10" name="Retângulo 9"/>
          <p:cNvSpPr/>
          <p:nvPr/>
        </p:nvSpPr>
        <p:spPr>
          <a:xfrm>
            <a:off x="3338663" y="1800055"/>
            <a:ext cx="1379046" cy="897618"/>
          </a:xfrm>
          <a:prstGeom prst="rect">
            <a:avLst/>
          </a:prstGeom>
        </p:spPr>
        <p:txBody>
          <a:bodyPr wrap="square">
            <a:spAutoFit/>
          </a:bodyPr>
          <a:lstStyle/>
          <a:p>
            <a:pPr algn="ctr">
              <a:lnSpc>
                <a:spcPct val="150000"/>
              </a:lnSpc>
            </a:pPr>
            <a:r>
              <a:rPr lang="pt-BR" sz="900">
                <a:latin typeface="Arial" pitchFamily="34" charset="0"/>
                <a:cs typeface="Arial" pitchFamily="34" charset="0"/>
              </a:rPr>
              <a:t>Promover a arquitetura e urbanismo para todos</a:t>
            </a:r>
          </a:p>
          <a:p>
            <a:pPr algn="ctr">
              <a:lnSpc>
                <a:spcPct val="150000"/>
              </a:lnSpc>
            </a:pPr>
            <a:endParaRPr lang="pt-BR" sz="900">
              <a:latin typeface="Arial" pitchFamily="34" charset="0"/>
              <a:cs typeface="Arial" pitchFamily="34" charset="0"/>
            </a:endParaRPr>
          </a:p>
        </p:txBody>
      </p:sp>
      <p:sp>
        <p:nvSpPr>
          <p:cNvPr id="13" name="Retângulo 12"/>
          <p:cNvSpPr/>
          <p:nvPr/>
        </p:nvSpPr>
        <p:spPr>
          <a:xfrm>
            <a:off x="3657821" y="1584611"/>
            <a:ext cx="796709" cy="276999"/>
          </a:xfrm>
          <a:prstGeom prst="rect">
            <a:avLst/>
          </a:prstGeom>
        </p:spPr>
        <p:txBody>
          <a:bodyPr wrap="square" anchor="t">
            <a:spAutoFit/>
          </a:bodyPr>
          <a:lstStyle/>
          <a:p>
            <a:pPr algn="ctr"/>
            <a:r>
              <a:rPr lang="pt-BR" sz="1200" b="1" dirty="0">
                <a:solidFill>
                  <a:srgbClr val="008080"/>
                </a:solidFill>
                <a:latin typeface="Arial"/>
                <a:cs typeface="Arial"/>
              </a:rPr>
              <a:t>MISSÃO</a:t>
            </a:r>
            <a:endParaRPr lang="pt-BR" sz="1200" b="1" dirty="0">
              <a:latin typeface="Arial"/>
              <a:cs typeface="Arial"/>
            </a:endParaRPr>
          </a:p>
        </p:txBody>
      </p:sp>
      <p:pic>
        <p:nvPicPr>
          <p:cNvPr id="78" name="Imagem 77"/>
          <p:cNvPicPr>
            <a:picLocks noChangeAspect="1"/>
          </p:cNvPicPr>
          <p:nvPr/>
        </p:nvPicPr>
        <p:blipFill rotWithShape="1">
          <a:blip r:embed="rId10" cstate="print">
            <a:duotone>
              <a:schemeClr val="accent3">
                <a:shade val="45000"/>
                <a:satMod val="135000"/>
              </a:schemeClr>
              <a:prstClr val="white"/>
            </a:duotone>
          </a:blip>
          <a:srcRect l="20001" t="43484" r="55472" b="18798"/>
          <a:stretch/>
        </p:blipFill>
        <p:spPr>
          <a:xfrm>
            <a:off x="1265817" y="5085184"/>
            <a:ext cx="878871" cy="1326720"/>
          </a:xfrm>
          <a:prstGeom prst="rect">
            <a:avLst/>
          </a:prstGeom>
        </p:spPr>
      </p:pic>
      <p:cxnSp>
        <p:nvCxnSpPr>
          <p:cNvPr id="57" name="Conector reto 56"/>
          <p:cNvCxnSpPr>
            <a:endCxn id="110" idx="1"/>
          </p:cNvCxnSpPr>
          <p:nvPr/>
        </p:nvCxnSpPr>
        <p:spPr>
          <a:xfrm>
            <a:off x="6672675" y="1277365"/>
            <a:ext cx="0" cy="126168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Conector reto 111"/>
          <p:cNvCxnSpPr/>
          <p:nvPr/>
        </p:nvCxnSpPr>
        <p:spPr>
          <a:xfrm>
            <a:off x="8247416" y="1277365"/>
            <a:ext cx="0" cy="126168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Conector reto 115"/>
          <p:cNvCxnSpPr/>
          <p:nvPr/>
        </p:nvCxnSpPr>
        <p:spPr>
          <a:xfrm>
            <a:off x="6672675" y="3000275"/>
            <a:ext cx="0" cy="126168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Conector reto 116"/>
          <p:cNvCxnSpPr/>
          <p:nvPr/>
        </p:nvCxnSpPr>
        <p:spPr>
          <a:xfrm>
            <a:off x="8247416" y="3000275"/>
            <a:ext cx="0" cy="126168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Conector reto 62"/>
          <p:cNvCxnSpPr/>
          <p:nvPr/>
        </p:nvCxnSpPr>
        <p:spPr>
          <a:xfrm>
            <a:off x="5124118" y="2639031"/>
            <a:ext cx="102667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Conector reto 118"/>
          <p:cNvCxnSpPr/>
          <p:nvPr/>
        </p:nvCxnSpPr>
        <p:spPr>
          <a:xfrm>
            <a:off x="6977596" y="2639031"/>
            <a:ext cx="102667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Conector reto 119"/>
          <p:cNvCxnSpPr/>
          <p:nvPr/>
        </p:nvCxnSpPr>
        <p:spPr>
          <a:xfrm>
            <a:off x="8478229" y="2639031"/>
            <a:ext cx="102667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2" name="Retângulo 121"/>
          <p:cNvSpPr/>
          <p:nvPr/>
        </p:nvSpPr>
        <p:spPr>
          <a:xfrm>
            <a:off x="4823007" y="4387196"/>
            <a:ext cx="4682938" cy="1778108"/>
          </a:xfrm>
          <a:prstGeom prst="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3" name="Retângulo 152"/>
          <p:cNvSpPr/>
          <p:nvPr/>
        </p:nvSpPr>
        <p:spPr>
          <a:xfrm>
            <a:off x="185097" y="863952"/>
            <a:ext cx="3013447" cy="1997497"/>
          </a:xfrm>
          <a:prstGeom prst="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p:cNvSpPr/>
          <p:nvPr/>
        </p:nvSpPr>
        <p:spPr>
          <a:xfrm>
            <a:off x="2529732" y="6577048"/>
            <a:ext cx="4549643" cy="215444"/>
          </a:xfrm>
          <a:prstGeom prst="rect">
            <a:avLst/>
          </a:prstGeom>
        </p:spPr>
        <p:txBody>
          <a:bodyPr wrap="none">
            <a:spAutoFit/>
          </a:bodyPr>
          <a:lstStyle/>
          <a:p>
            <a:r>
              <a:rPr lang="pt-BR" sz="800">
                <a:latin typeface="Arial" panose="020B0604020202020204" pitchFamily="34" charset="0"/>
                <a:cs typeface="Arial" panose="020B0604020202020204" pitchFamily="34" charset="0"/>
              </a:rPr>
              <a:t>Apresentação do Conselho pode ser acessada: https://transparencia.caual.gov.br/?page_id=52</a:t>
            </a:r>
          </a:p>
        </p:txBody>
      </p:sp>
      <p:sp>
        <p:nvSpPr>
          <p:cNvPr id="67" name="Retângulo 66"/>
          <p:cNvSpPr/>
          <p:nvPr/>
        </p:nvSpPr>
        <p:spPr>
          <a:xfrm>
            <a:off x="4953000" y="192305"/>
            <a:ext cx="4953000" cy="861774"/>
          </a:xfrm>
          <a:prstGeom prst="rect">
            <a:avLst/>
          </a:prstGeom>
        </p:spPr>
        <p:txBody>
          <a:bodyPr wrap="square">
            <a:spAutoFit/>
          </a:bodyPr>
          <a:lstStyle/>
          <a:p>
            <a:pPr algn="ctr"/>
            <a:r>
              <a:rPr lang="pt-BR" sz="2500" b="1">
                <a:solidFill>
                  <a:srgbClr val="008080"/>
                </a:solidFill>
                <a:latin typeface="Arial" panose="020B0604020202020204" pitchFamily="34" charset="0"/>
                <a:ea typeface="+mj-ea"/>
                <a:cs typeface="Arial" panose="020B0604020202020204" pitchFamily="34" charset="0"/>
              </a:rPr>
              <a:t>Conselho</a:t>
            </a:r>
            <a:r>
              <a:rPr lang="pt-BR" sz="2500" b="1"/>
              <a:t> </a:t>
            </a:r>
            <a:r>
              <a:rPr lang="pt-BR" sz="2500" b="1">
                <a:solidFill>
                  <a:srgbClr val="008080"/>
                </a:solidFill>
                <a:latin typeface="Arial" panose="020B0604020202020204" pitchFamily="34" charset="0"/>
                <a:ea typeface="+mj-ea"/>
                <a:cs typeface="Arial" panose="020B0604020202020204" pitchFamily="34" charset="0"/>
              </a:rPr>
              <a:t>de Arquitetura e </a:t>
            </a:r>
          </a:p>
          <a:p>
            <a:pPr algn="ctr"/>
            <a:r>
              <a:rPr lang="pt-BR" sz="2500" b="1">
                <a:solidFill>
                  <a:srgbClr val="008080"/>
                </a:solidFill>
                <a:latin typeface="Arial" panose="020B0604020202020204" pitchFamily="34" charset="0"/>
                <a:ea typeface="+mj-ea"/>
                <a:cs typeface="Arial" panose="020B0604020202020204" pitchFamily="34" charset="0"/>
              </a:rPr>
              <a:t>Urbanismo de Alagoas</a:t>
            </a:r>
          </a:p>
        </p:txBody>
      </p:sp>
      <p:sp>
        <p:nvSpPr>
          <p:cNvPr id="80" name="Espaço Reservado para Conteúdo 2"/>
          <p:cNvSpPr txBox="1">
            <a:spLocks/>
          </p:cNvSpPr>
          <p:nvPr/>
        </p:nvSpPr>
        <p:spPr>
          <a:xfrm>
            <a:off x="4688541" y="2146991"/>
            <a:ext cx="1964888" cy="3183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pt-BR" sz="1100" b="1">
                <a:solidFill>
                  <a:srgbClr val="008080"/>
                </a:solidFill>
              </a:rPr>
              <a:t>atendimento@caual.org.br</a:t>
            </a:r>
          </a:p>
        </p:txBody>
      </p:sp>
      <p:sp>
        <p:nvSpPr>
          <p:cNvPr id="58" name="Retângulo 57"/>
          <p:cNvSpPr/>
          <p:nvPr/>
        </p:nvSpPr>
        <p:spPr>
          <a:xfrm>
            <a:off x="3703389" y="3706334"/>
            <a:ext cx="784667" cy="276999"/>
          </a:xfrm>
          <a:prstGeom prst="rect">
            <a:avLst/>
          </a:prstGeom>
        </p:spPr>
        <p:txBody>
          <a:bodyPr wrap="square" anchor="t">
            <a:spAutoFit/>
          </a:bodyPr>
          <a:lstStyle/>
          <a:p>
            <a:pPr algn="ctr"/>
            <a:r>
              <a:rPr lang="pt-BR" sz="1200" b="1" dirty="0">
                <a:solidFill>
                  <a:srgbClr val="008080"/>
                </a:solidFill>
                <a:latin typeface="Arial" pitchFamily="34" charset="0"/>
                <a:cs typeface="Arial" pitchFamily="34" charset="0"/>
              </a:rPr>
              <a:t>VISÃO</a:t>
            </a:r>
            <a:endParaRPr lang="pt-BR" sz="1200" b="1" dirty="0">
              <a:latin typeface="Arial" pitchFamily="34" charset="0"/>
              <a:cs typeface="Arial" pitchFamily="34" charset="0"/>
            </a:endParaRPr>
          </a:p>
        </p:txBody>
      </p:sp>
      <p:pic>
        <p:nvPicPr>
          <p:cNvPr id="59" name="Imagem 58"/>
          <p:cNvPicPr>
            <a:picLocks noChangeAspect="1"/>
          </p:cNvPicPr>
          <p:nvPr/>
        </p:nvPicPr>
        <p:blipFill rotWithShape="1">
          <a:blip r:embed="rId11" cstate="print">
            <a:duotone>
              <a:prstClr val="black"/>
              <a:schemeClr val="accent3">
                <a:tint val="45000"/>
                <a:satMod val="400000"/>
              </a:schemeClr>
            </a:duotone>
          </a:blip>
          <a:srcRect l="32372" t="25170" r="56990" b="60680"/>
          <a:stretch/>
        </p:blipFill>
        <p:spPr>
          <a:xfrm>
            <a:off x="3768640" y="3116647"/>
            <a:ext cx="598285" cy="550940"/>
          </a:xfrm>
          <a:prstGeom prst="rect">
            <a:avLst/>
          </a:prstGeom>
        </p:spPr>
      </p:pic>
      <p:sp>
        <p:nvSpPr>
          <p:cNvPr id="61" name="Espaço Reservado para Conteúdo 2"/>
          <p:cNvSpPr txBox="1">
            <a:spLocks/>
          </p:cNvSpPr>
          <p:nvPr/>
        </p:nvSpPr>
        <p:spPr>
          <a:xfrm>
            <a:off x="3358813" y="4003585"/>
            <a:ext cx="1343974" cy="11654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pt-BR" sz="900"/>
              <a:t>Ser reconhecido como referência na defesa e fomento das boas práticas da arquitetura e urbanismo</a:t>
            </a:r>
          </a:p>
        </p:txBody>
      </p:sp>
      <p:sp>
        <p:nvSpPr>
          <p:cNvPr id="62" name="Retângulo 61"/>
          <p:cNvSpPr/>
          <p:nvPr/>
        </p:nvSpPr>
        <p:spPr>
          <a:xfrm>
            <a:off x="3348023" y="3057470"/>
            <a:ext cx="1360553" cy="2166960"/>
          </a:xfrm>
          <a:prstGeom prst="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a:latin typeface="Arial" pitchFamily="34" charset="0"/>
              <a:cs typeface="Arial" pitchFamily="34" charset="0"/>
            </a:endParaRPr>
          </a:p>
        </p:txBody>
      </p:sp>
      <p:sp>
        <p:nvSpPr>
          <p:cNvPr id="65" name="Retângulo 64"/>
          <p:cNvSpPr/>
          <p:nvPr/>
        </p:nvSpPr>
        <p:spPr>
          <a:xfrm>
            <a:off x="3357157" y="885216"/>
            <a:ext cx="1360553" cy="2015998"/>
          </a:xfrm>
          <a:prstGeom prst="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800">
              <a:latin typeface="Arial" pitchFamily="34" charset="0"/>
              <a:cs typeface="Arial" pitchFamily="34" charset="0"/>
            </a:endParaRPr>
          </a:p>
        </p:txBody>
      </p:sp>
      <p:sp>
        <p:nvSpPr>
          <p:cNvPr id="66" name="Retângulo 65"/>
          <p:cNvSpPr/>
          <p:nvPr/>
        </p:nvSpPr>
        <p:spPr>
          <a:xfrm>
            <a:off x="320912" y="860692"/>
            <a:ext cx="2741640" cy="1938992"/>
          </a:xfrm>
          <a:prstGeom prst="rect">
            <a:avLst/>
          </a:prstGeom>
        </p:spPr>
        <p:txBody>
          <a:bodyPr wrap="square" anchor="t">
            <a:spAutoFit/>
          </a:bodyPr>
          <a:lstStyle/>
          <a:p>
            <a:pPr algn="just"/>
            <a:r>
              <a:rPr lang="pt-BR" sz="1200" dirty="0">
                <a:latin typeface="Arial"/>
                <a:cs typeface="Arial"/>
              </a:rPr>
              <a:t>O CAU, autarquia federal criada pela Lei Federal Nº 12.378, têm como função orientar, disciplinar e fiscalizar o exercício da profissão de arquitetura e urbanismo, zelar pela fiel observância dos princípios de ética e disciplina da classe em todo o território nacional, bem como pugnar pelo aperfeiçoamento do exercício da arquitetura e urbanismo.</a:t>
            </a:r>
          </a:p>
        </p:txBody>
      </p:sp>
      <p:sp>
        <p:nvSpPr>
          <p:cNvPr id="64" name="Espaço Reservado para Número de Slide 63"/>
          <p:cNvSpPr>
            <a:spLocks noGrp="1"/>
          </p:cNvSpPr>
          <p:nvPr>
            <p:ph type="sldNum" sz="quarter" idx="12"/>
          </p:nvPr>
        </p:nvSpPr>
        <p:spPr/>
        <p:txBody>
          <a:bodyPr/>
          <a:lstStyle/>
          <a:p>
            <a:pPr rtl="0"/>
            <a:fld id="{5A4A7955-6230-48B4-BD8B-A7C460F75945}" type="slidenum">
              <a:rPr lang="pt-BR" noProof="0" smtClean="0"/>
              <a:pPr rtl="0"/>
              <a:t>7</a:t>
            </a:fld>
            <a:endParaRPr lang="pt-BR" noProof="0"/>
          </a:p>
        </p:txBody>
      </p:sp>
    </p:spTree>
    <p:extLst>
      <p:ext uri="{BB962C8B-B14F-4D97-AF65-F5344CB8AC3E}">
        <p14:creationId xmlns:p14="http://schemas.microsoft.com/office/powerpoint/2010/main" xmlns="" val="12967641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38289" y="38923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Resultados</a:t>
            </a:r>
          </a:p>
        </p:txBody>
      </p:sp>
      <p:sp>
        <p:nvSpPr>
          <p:cNvPr id="15" name="CaixaDeTexto 14"/>
          <p:cNvSpPr txBox="1"/>
          <p:nvPr/>
        </p:nvSpPr>
        <p:spPr>
          <a:xfrm>
            <a:off x="285750" y="1378860"/>
            <a:ext cx="5149850" cy="3724096"/>
          </a:xfrm>
          <a:prstGeom prst="rect">
            <a:avLst/>
          </a:prstGeom>
          <a:noFill/>
        </p:spPr>
        <p:txBody>
          <a:bodyPr wrap="square" rtlCol="0">
            <a:spAutoFit/>
          </a:bodyPr>
          <a:lstStyle/>
          <a:p>
            <a:pPr algn="just">
              <a:lnSpc>
                <a:spcPct val="150000"/>
              </a:lnSpc>
              <a:defRPr/>
            </a:pPr>
            <a:r>
              <a:rPr lang="pt-BR" b="1" dirty="0">
                <a:solidFill>
                  <a:schemeClr val="accent5">
                    <a:lumMod val="75000"/>
                  </a:schemeClr>
                </a:solidFill>
                <a:latin typeface="Arial"/>
                <a:cs typeface="Arial"/>
              </a:rPr>
              <a:t>ATHIS – PROGRAMA POSSE LEGAL</a:t>
            </a:r>
          </a:p>
          <a:p>
            <a:pPr algn="just"/>
            <a:endParaRPr lang="pt-BR" sz="1400" dirty="0"/>
          </a:p>
          <a:p>
            <a:pPr algn="just">
              <a:lnSpc>
                <a:spcPct val="150000"/>
              </a:lnSpc>
            </a:pPr>
            <a:r>
              <a:rPr lang="pt-BR" sz="1400" b="1" dirty="0">
                <a:latin typeface="Arial" pitchFamily="34" charset="0"/>
                <a:cs typeface="Arial" pitchFamily="34" charset="0"/>
              </a:rPr>
              <a:t>AÇÃO PRÊMIADA</a:t>
            </a:r>
            <a:r>
              <a:rPr lang="pt-BR" sz="1400" dirty="0">
                <a:latin typeface="Arial" pitchFamily="34" charset="0"/>
                <a:cs typeface="Arial" pitchFamily="34" charset="0"/>
              </a:rPr>
              <a:t>: O Projeto “Posse Legal” foi o 2º colocado no Prêmio </a:t>
            </a:r>
            <a:r>
              <a:rPr lang="pt-BR" sz="1400" dirty="0" err="1">
                <a:latin typeface="Arial" pitchFamily="34" charset="0"/>
                <a:cs typeface="Arial" pitchFamily="34" charset="0"/>
              </a:rPr>
              <a:t>Rares-NR</a:t>
            </a:r>
            <a:r>
              <a:rPr lang="pt-BR" sz="1400" dirty="0">
                <a:latin typeface="Arial" pitchFamily="34" charset="0"/>
                <a:cs typeface="Arial" pitchFamily="34" charset="0"/>
              </a:rPr>
              <a:t> deste ano, durante XXI Congresso Brasileiro de Direito Notarial e de Registro, em Aracaju/SE (29/11). .A ação foi desenvolvida pelo Tribunal de Justiça de alagoas TJAL, em parceria com o CAU/AL e ANOREG. O objetivo foi regularizar a posse dos imóveis do bairro do Pinheiro, em Maceió, afetados por rachaduras e com risco de desabamento.</a:t>
            </a:r>
            <a:r>
              <a:rPr lang="pt-BR" sz="1400" dirty="0"/>
              <a:t/>
            </a:r>
            <a:br>
              <a:rPr lang="pt-BR" sz="1400" dirty="0"/>
            </a:br>
            <a:endParaRPr lang="pt-BR" dirty="0">
              <a:latin typeface="Arial" pitchFamily="34" charset="0"/>
              <a:cs typeface="Arial" pitchFamily="34" charset="0"/>
            </a:endParaRPr>
          </a:p>
        </p:txBody>
      </p:sp>
      <p:sp>
        <p:nvSpPr>
          <p:cNvPr id="16"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259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pic>
        <p:nvPicPr>
          <p:cNvPr id="1026" name="Picture 2"/>
          <p:cNvPicPr>
            <a:picLocks noChangeAspect="1" noChangeArrowheads="1"/>
          </p:cNvPicPr>
          <p:nvPr/>
        </p:nvPicPr>
        <p:blipFill>
          <a:blip r:embed="rId3" cstate="print"/>
          <a:srcRect l="32745" t="14063" r="33431" b="9896"/>
          <a:stretch>
            <a:fillRect/>
          </a:stretch>
        </p:blipFill>
        <p:spPr bwMode="auto">
          <a:xfrm>
            <a:off x="5626100" y="2019300"/>
            <a:ext cx="3401165" cy="4318000"/>
          </a:xfrm>
          <a:prstGeom prst="rect">
            <a:avLst/>
          </a:prstGeom>
          <a:noFill/>
          <a:ln w="9525">
            <a:noFill/>
            <a:miter lim="800000"/>
            <a:headEnd/>
            <a:tailEnd/>
          </a:ln>
        </p:spPr>
      </p:pic>
      <p:sp>
        <p:nvSpPr>
          <p:cNvPr id="9" name="Espaço Reservado para Número de Slide 8"/>
          <p:cNvSpPr>
            <a:spLocks noGrp="1"/>
          </p:cNvSpPr>
          <p:nvPr>
            <p:ph type="sldNum" sz="quarter" idx="12"/>
          </p:nvPr>
        </p:nvSpPr>
        <p:spPr/>
        <p:txBody>
          <a:bodyPr/>
          <a:lstStyle/>
          <a:p>
            <a:pPr rtl="0"/>
            <a:fld id="{5A4A7955-6230-48B4-BD8B-A7C460F75945}" type="slidenum">
              <a:rPr lang="pt-BR" noProof="0" smtClean="0"/>
              <a:pPr rtl="0"/>
              <a:t>70</a:t>
            </a:fld>
            <a:endParaRPr lang="pt-BR" noProof="0"/>
          </a:p>
        </p:txBody>
      </p:sp>
    </p:spTree>
    <p:extLst>
      <p:ext uri="{BB962C8B-B14F-4D97-AF65-F5344CB8AC3E}">
        <p14:creationId xmlns:p14="http://schemas.microsoft.com/office/powerpoint/2010/main" xmlns="" val="5929237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a:extLst>
              <a:ext uri="{FF2B5EF4-FFF2-40B4-BE49-F238E27FC236}">
                <a16:creationId xmlns:a16="http://schemas.microsoft.com/office/drawing/2014/main" xmlns="" id="{FFCA3FCF-5904-492E-A1E5-893F75666C8C}"/>
              </a:ext>
            </a:extLst>
          </p:cNvPr>
          <p:cNvSpPr/>
          <p:nvPr/>
        </p:nvSpPr>
        <p:spPr>
          <a:xfrm>
            <a:off x="463522" y="1516044"/>
            <a:ext cx="2604411" cy="922353"/>
          </a:xfrm>
          <a:prstGeom prst="rect">
            <a:avLst/>
          </a:prstGeom>
          <a:solidFill>
            <a:srgbClr val="01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400" b="1" dirty="0">
                <a:latin typeface="Arial" pitchFamily="34" charset="0"/>
                <a:cs typeface="Arial" pitchFamily="34" charset="0"/>
              </a:rPr>
              <a:t>Meta de 01 edital de seleção pública simplificada para contratação de arquitetos.</a:t>
            </a:r>
          </a:p>
        </p:txBody>
      </p:sp>
      <p:sp>
        <p:nvSpPr>
          <p:cNvPr id="29" name="Retângulo 28">
            <a:extLst>
              <a:ext uri="{FF2B5EF4-FFF2-40B4-BE49-F238E27FC236}">
                <a16:creationId xmlns:a16="http://schemas.microsoft.com/office/drawing/2014/main" xmlns="" id="{E6E93418-4E5D-48F1-B281-6EA5E2D30F4E}"/>
              </a:ext>
            </a:extLst>
          </p:cNvPr>
          <p:cNvSpPr/>
          <p:nvPr/>
        </p:nvSpPr>
        <p:spPr>
          <a:xfrm>
            <a:off x="3774256" y="1516044"/>
            <a:ext cx="2604411" cy="922353"/>
          </a:xfrm>
          <a:prstGeom prst="rect">
            <a:avLst/>
          </a:prstGeom>
          <a:solidFill>
            <a:srgbClr val="01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400" b="1" dirty="0">
                <a:latin typeface="Arial" pitchFamily="34" charset="0"/>
                <a:cs typeface="Arial" pitchFamily="34" charset="0"/>
              </a:rPr>
              <a:t>Meta de 30 famílias atendidas</a:t>
            </a:r>
          </a:p>
        </p:txBody>
      </p:sp>
      <p:sp>
        <p:nvSpPr>
          <p:cNvPr id="32" name="Retângulo 31">
            <a:extLst>
              <a:ext uri="{FF2B5EF4-FFF2-40B4-BE49-F238E27FC236}">
                <a16:creationId xmlns:a16="http://schemas.microsoft.com/office/drawing/2014/main" xmlns="" id="{27410C44-4156-46C8-8183-F6CA9F178292}"/>
              </a:ext>
            </a:extLst>
          </p:cNvPr>
          <p:cNvSpPr/>
          <p:nvPr/>
        </p:nvSpPr>
        <p:spPr>
          <a:xfrm>
            <a:off x="508422" y="4351493"/>
            <a:ext cx="2604411" cy="922353"/>
          </a:xfrm>
          <a:prstGeom prst="rect">
            <a:avLst/>
          </a:prstGeom>
          <a:solidFill>
            <a:srgbClr val="01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400" b="1" dirty="0">
                <a:latin typeface="Arial" pitchFamily="34" charset="0"/>
                <a:cs typeface="Arial" pitchFamily="34" charset="0"/>
              </a:rPr>
              <a:t>Meta de contratação de até 2.600m2 de atividades técnicas.</a:t>
            </a:r>
          </a:p>
        </p:txBody>
      </p:sp>
      <p:sp>
        <p:nvSpPr>
          <p:cNvPr id="33" name="Oval 5">
            <a:extLst>
              <a:ext uri="{FF2B5EF4-FFF2-40B4-BE49-F238E27FC236}">
                <a16:creationId xmlns:a16="http://schemas.microsoft.com/office/drawing/2014/main" xmlns="" id="{1E067457-2653-4947-8F8E-31EE56917D1B}"/>
              </a:ext>
              <a:ext uri="{C183D7F6-B498-43B3-948B-1728B52AA6E4}">
                <adec:decorative xmlns:adec="http://schemas.microsoft.com/office/drawing/2017/decorative" xmlns="" val="1"/>
              </a:ext>
            </a:extLst>
          </p:cNvPr>
          <p:cNvSpPr/>
          <p:nvPr/>
        </p:nvSpPr>
        <p:spPr>
          <a:xfrm>
            <a:off x="1558511" y="4116328"/>
            <a:ext cx="469907" cy="329914"/>
          </a:xfrm>
          <a:prstGeom prst="ellipse">
            <a:avLst/>
          </a:prstGeom>
          <a:solidFill>
            <a:srgbClr val="AACBD1"/>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400" dirty="0">
              <a:latin typeface="Arial" pitchFamily="34" charset="0"/>
              <a:cs typeface="Arial" pitchFamily="34" charset="0"/>
            </a:endParaRPr>
          </a:p>
        </p:txBody>
      </p:sp>
      <p:pic>
        <p:nvPicPr>
          <p:cNvPr id="34" name="Gráfico 33" descr="Alvo">
            <a:extLst>
              <a:ext uri="{FF2B5EF4-FFF2-40B4-BE49-F238E27FC236}">
                <a16:creationId xmlns:a16="http://schemas.microsoft.com/office/drawing/2014/main" xmlns="" id="{C72C6D56-7E00-4E5E-9038-9007B8A77671}"/>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565153" y="4133971"/>
            <a:ext cx="449374" cy="326002"/>
          </a:xfrm>
          <a:prstGeom prst="rect">
            <a:avLst/>
          </a:prstGeom>
        </p:spPr>
      </p:pic>
      <p:sp>
        <p:nvSpPr>
          <p:cNvPr id="38" name="Retângulo 37">
            <a:extLst>
              <a:ext uri="{FF2B5EF4-FFF2-40B4-BE49-F238E27FC236}">
                <a16:creationId xmlns:a16="http://schemas.microsoft.com/office/drawing/2014/main" xmlns="" id="{42BCDEDD-99D5-4177-87C7-A4FF4F2EF641}"/>
              </a:ext>
            </a:extLst>
          </p:cNvPr>
          <p:cNvSpPr/>
          <p:nvPr/>
        </p:nvSpPr>
        <p:spPr>
          <a:xfrm>
            <a:off x="3803236" y="4311579"/>
            <a:ext cx="2604411" cy="922353"/>
          </a:xfrm>
          <a:prstGeom prst="rect">
            <a:avLst/>
          </a:prstGeom>
          <a:solidFill>
            <a:srgbClr val="01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400" b="1" dirty="0">
                <a:latin typeface="Arial" pitchFamily="34" charset="0"/>
                <a:cs typeface="Arial" pitchFamily="34" charset="0"/>
              </a:rPr>
              <a:t>Meta de realização de 01seminário sobre o ATHIS para 200 participantes</a:t>
            </a:r>
          </a:p>
        </p:txBody>
      </p:sp>
      <p:sp>
        <p:nvSpPr>
          <p:cNvPr id="39" name="Oval 5">
            <a:extLst>
              <a:ext uri="{FF2B5EF4-FFF2-40B4-BE49-F238E27FC236}">
                <a16:creationId xmlns:a16="http://schemas.microsoft.com/office/drawing/2014/main" xmlns="" id="{251FFC5B-A534-4CB4-9C5E-0996A16AA1C2}"/>
              </a:ext>
              <a:ext uri="{C183D7F6-B498-43B3-948B-1728B52AA6E4}">
                <adec:decorative xmlns:adec="http://schemas.microsoft.com/office/drawing/2017/decorative" xmlns="" val="1"/>
              </a:ext>
            </a:extLst>
          </p:cNvPr>
          <p:cNvSpPr/>
          <p:nvPr/>
        </p:nvSpPr>
        <p:spPr>
          <a:xfrm>
            <a:off x="4867216" y="4115489"/>
            <a:ext cx="469907" cy="329914"/>
          </a:xfrm>
          <a:prstGeom prst="ellipse">
            <a:avLst/>
          </a:prstGeom>
          <a:solidFill>
            <a:srgbClr val="AACBD1"/>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400" dirty="0">
              <a:latin typeface="Arial" pitchFamily="34" charset="0"/>
              <a:cs typeface="Arial" pitchFamily="34" charset="0"/>
            </a:endParaRPr>
          </a:p>
        </p:txBody>
      </p:sp>
      <p:pic>
        <p:nvPicPr>
          <p:cNvPr id="40" name="Gráfico 39" descr="Alvo">
            <a:extLst>
              <a:ext uri="{FF2B5EF4-FFF2-40B4-BE49-F238E27FC236}">
                <a16:creationId xmlns:a16="http://schemas.microsoft.com/office/drawing/2014/main" xmlns="" id="{7D2469DB-4AEE-42C1-85CF-1810A8916453}"/>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873858" y="4133132"/>
            <a:ext cx="449374" cy="326002"/>
          </a:xfrm>
          <a:prstGeom prst="rect">
            <a:avLst/>
          </a:prstGeom>
        </p:spPr>
      </p:pic>
      <p:sp>
        <p:nvSpPr>
          <p:cNvPr id="26" name="Título 4">
            <a:extLst>
              <a:ext uri="{FF2B5EF4-FFF2-40B4-BE49-F238E27FC236}">
                <a16:creationId xmlns:a16="http://schemas.microsoft.com/office/drawing/2014/main" xmlns="" id="{16372197-24F4-4A72-8A24-3C3986A14DAE}"/>
              </a:ext>
            </a:extLst>
          </p:cNvPr>
          <p:cNvSpPr>
            <a:spLocks noGrp="1"/>
          </p:cNvSpPr>
          <p:nvPr>
            <p:ph type="title"/>
          </p:nvPr>
        </p:nvSpPr>
        <p:spPr>
          <a:xfrm>
            <a:off x="538289" y="389237"/>
            <a:ext cx="8312734"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Resultados</a:t>
            </a:r>
          </a:p>
        </p:txBody>
      </p:sp>
      <p:sp>
        <p:nvSpPr>
          <p:cNvPr id="42" name="Retângulo 41">
            <a:extLst>
              <a:ext uri="{FF2B5EF4-FFF2-40B4-BE49-F238E27FC236}">
                <a16:creationId xmlns:a16="http://schemas.microsoft.com/office/drawing/2014/main" xmlns="" id="{E6E93418-4E5D-48F1-B281-6EA5E2D30F4E}"/>
              </a:ext>
            </a:extLst>
          </p:cNvPr>
          <p:cNvSpPr/>
          <p:nvPr/>
        </p:nvSpPr>
        <p:spPr>
          <a:xfrm>
            <a:off x="6771456" y="1537815"/>
            <a:ext cx="2604411" cy="922353"/>
          </a:xfrm>
          <a:prstGeom prst="rect">
            <a:avLst/>
          </a:prstGeom>
          <a:solidFill>
            <a:srgbClr val="015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pt-BR" sz="1400" b="1" dirty="0">
                <a:latin typeface="Arial" pitchFamily="34" charset="0"/>
                <a:cs typeface="Arial" pitchFamily="34" charset="0"/>
              </a:rPr>
              <a:t>Meta de 02 áreas beneficiadas</a:t>
            </a:r>
          </a:p>
        </p:txBody>
      </p:sp>
      <p:sp>
        <p:nvSpPr>
          <p:cNvPr id="43" name="Oval 5">
            <a:extLst>
              <a:ext uri="{FF2B5EF4-FFF2-40B4-BE49-F238E27FC236}">
                <a16:creationId xmlns:a16="http://schemas.microsoft.com/office/drawing/2014/main" xmlns="" id="{1E067457-2653-4947-8F8E-31EE56917D1B}"/>
              </a:ext>
              <a:ext uri="{C183D7F6-B498-43B3-948B-1728B52AA6E4}">
                <adec:decorative xmlns:adec="http://schemas.microsoft.com/office/drawing/2017/decorative" xmlns="" val="1"/>
              </a:ext>
            </a:extLst>
          </p:cNvPr>
          <p:cNvSpPr/>
          <p:nvPr/>
        </p:nvSpPr>
        <p:spPr>
          <a:xfrm>
            <a:off x="1464168" y="1249767"/>
            <a:ext cx="469907" cy="329914"/>
          </a:xfrm>
          <a:prstGeom prst="ellipse">
            <a:avLst/>
          </a:prstGeom>
          <a:solidFill>
            <a:srgbClr val="AACBD1"/>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400" dirty="0">
              <a:latin typeface="Arial" pitchFamily="34" charset="0"/>
              <a:cs typeface="Arial" pitchFamily="34" charset="0"/>
            </a:endParaRPr>
          </a:p>
        </p:txBody>
      </p:sp>
      <p:pic>
        <p:nvPicPr>
          <p:cNvPr id="44" name="Gráfico 33" descr="Alvo">
            <a:extLst>
              <a:ext uri="{FF2B5EF4-FFF2-40B4-BE49-F238E27FC236}">
                <a16:creationId xmlns:a16="http://schemas.microsoft.com/office/drawing/2014/main" xmlns="" id="{C72C6D56-7E00-4E5E-9038-9007B8A77671}"/>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470810" y="1267410"/>
            <a:ext cx="449374" cy="326002"/>
          </a:xfrm>
          <a:prstGeom prst="rect">
            <a:avLst/>
          </a:prstGeom>
        </p:spPr>
      </p:pic>
      <p:sp>
        <p:nvSpPr>
          <p:cNvPr id="45" name="Oval 5">
            <a:extLst>
              <a:ext uri="{FF2B5EF4-FFF2-40B4-BE49-F238E27FC236}">
                <a16:creationId xmlns:a16="http://schemas.microsoft.com/office/drawing/2014/main" xmlns="" id="{9A13CC9F-A48A-4242-B624-B82BB854F042}"/>
              </a:ext>
              <a:ext uri="{C183D7F6-B498-43B3-948B-1728B52AA6E4}">
                <adec:decorative xmlns:adec="http://schemas.microsoft.com/office/drawing/2017/decorative" xmlns="" val="1"/>
              </a:ext>
            </a:extLst>
          </p:cNvPr>
          <p:cNvSpPr/>
          <p:nvPr/>
        </p:nvSpPr>
        <p:spPr>
          <a:xfrm>
            <a:off x="4727837" y="1292470"/>
            <a:ext cx="469907" cy="329914"/>
          </a:xfrm>
          <a:prstGeom prst="ellipse">
            <a:avLst/>
          </a:prstGeom>
          <a:solidFill>
            <a:srgbClr val="AACBD1"/>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400" dirty="0">
              <a:latin typeface="Arial" pitchFamily="34" charset="0"/>
              <a:cs typeface="Arial" pitchFamily="34" charset="0"/>
            </a:endParaRPr>
          </a:p>
        </p:txBody>
      </p:sp>
      <p:pic>
        <p:nvPicPr>
          <p:cNvPr id="46" name="Gráfico 36" descr="Alvo">
            <a:extLst>
              <a:ext uri="{FF2B5EF4-FFF2-40B4-BE49-F238E27FC236}">
                <a16:creationId xmlns:a16="http://schemas.microsoft.com/office/drawing/2014/main" xmlns="" id="{48E504EF-78CA-4957-8974-D938099D63D7}"/>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734479" y="1310113"/>
            <a:ext cx="449374" cy="326002"/>
          </a:xfrm>
          <a:prstGeom prst="rect">
            <a:avLst/>
          </a:prstGeom>
        </p:spPr>
      </p:pic>
      <p:sp>
        <p:nvSpPr>
          <p:cNvPr id="47" name="Oval 5">
            <a:extLst>
              <a:ext uri="{FF2B5EF4-FFF2-40B4-BE49-F238E27FC236}">
                <a16:creationId xmlns:a16="http://schemas.microsoft.com/office/drawing/2014/main" xmlns="" id="{251FFC5B-A534-4CB4-9C5E-0996A16AA1C2}"/>
              </a:ext>
              <a:ext uri="{C183D7F6-B498-43B3-948B-1728B52AA6E4}">
                <adec:decorative xmlns:adec="http://schemas.microsoft.com/office/drawing/2017/decorative" xmlns="" val="1"/>
              </a:ext>
            </a:extLst>
          </p:cNvPr>
          <p:cNvSpPr/>
          <p:nvPr/>
        </p:nvSpPr>
        <p:spPr>
          <a:xfrm>
            <a:off x="7762805" y="1306984"/>
            <a:ext cx="469907" cy="329914"/>
          </a:xfrm>
          <a:prstGeom prst="ellipse">
            <a:avLst/>
          </a:prstGeom>
          <a:solidFill>
            <a:srgbClr val="AACBD1"/>
          </a:solidFill>
          <a:ln w="285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sz="1400" dirty="0">
              <a:latin typeface="Arial" pitchFamily="34" charset="0"/>
              <a:cs typeface="Arial" pitchFamily="34" charset="0"/>
            </a:endParaRPr>
          </a:p>
        </p:txBody>
      </p:sp>
      <p:pic>
        <p:nvPicPr>
          <p:cNvPr id="48" name="Gráfico 39" descr="Alvo">
            <a:extLst>
              <a:ext uri="{FF2B5EF4-FFF2-40B4-BE49-F238E27FC236}">
                <a16:creationId xmlns:a16="http://schemas.microsoft.com/office/drawing/2014/main" xmlns="" id="{7D2469DB-4AEE-42C1-85CF-1810A8916453}"/>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7769447" y="1324627"/>
            <a:ext cx="449374" cy="326002"/>
          </a:xfrm>
          <a:prstGeom prst="rect">
            <a:avLst/>
          </a:prstGeom>
        </p:spPr>
      </p:pic>
      <p:sp>
        <p:nvSpPr>
          <p:cNvPr id="53" name="CaixaDeTexto 52">
            <a:extLst>
              <a:ext uri="{FF2B5EF4-FFF2-40B4-BE49-F238E27FC236}">
                <a16:creationId xmlns:a16="http://schemas.microsoft.com/office/drawing/2014/main" xmlns="" id="{EB2AF909-3BDC-47EC-B16B-F7C6439802AA}"/>
              </a:ext>
            </a:extLst>
          </p:cNvPr>
          <p:cNvSpPr txBox="1"/>
          <p:nvPr/>
        </p:nvSpPr>
        <p:spPr>
          <a:xfrm>
            <a:off x="7679332" y="2452378"/>
            <a:ext cx="2001696" cy="1015663"/>
          </a:xfrm>
          <a:prstGeom prst="rect">
            <a:avLst/>
          </a:prstGeom>
          <a:solidFill>
            <a:schemeClr val="accent6">
              <a:lumMod val="60000"/>
              <a:lumOff val="40000"/>
            </a:schemeClr>
          </a:solidFill>
        </p:spPr>
        <p:txBody>
          <a:bodyPr wrap="square" rtlCol="0">
            <a:spAutoFit/>
          </a:bodyPr>
          <a:lstStyle/>
          <a:p>
            <a:pPr algn="just"/>
            <a:r>
              <a:rPr lang="pt-BR" sz="1000" dirty="0">
                <a:solidFill>
                  <a:schemeClr val="bg1"/>
                </a:solidFill>
                <a:latin typeface="Arial" panose="020B0604020202020204" pitchFamily="34" charset="0"/>
                <a:cs typeface="Arial" panose="020B0604020202020204" pitchFamily="34" charset="0"/>
              </a:rPr>
              <a:t>Meta atingida. Foram trabalhados o Bairro do Pinheiro e  02 grotas, Bananeira e Ouro Preto. </a:t>
            </a:r>
          </a:p>
          <a:p>
            <a:pPr algn="just"/>
            <a:endParaRPr lang="pt-BR" sz="1000" dirty="0">
              <a:solidFill>
                <a:schemeClr val="bg1"/>
              </a:solidFill>
              <a:latin typeface="Arial" panose="020B0604020202020204" pitchFamily="34" charset="0"/>
              <a:cs typeface="Arial" panose="020B0604020202020204" pitchFamily="34" charset="0"/>
            </a:endParaRPr>
          </a:p>
          <a:p>
            <a:pPr algn="just"/>
            <a:endParaRPr lang="pt-BR" sz="1000" dirty="0">
              <a:solidFill>
                <a:schemeClr val="bg1"/>
              </a:solidFill>
              <a:latin typeface="Arial" panose="020B0604020202020204" pitchFamily="34" charset="0"/>
              <a:cs typeface="Arial" panose="020B0604020202020204" pitchFamily="34" charset="0"/>
            </a:endParaRPr>
          </a:p>
        </p:txBody>
      </p:sp>
      <p:sp>
        <p:nvSpPr>
          <p:cNvPr id="54" name="CaixaDeTexto 53">
            <a:extLst>
              <a:ext uri="{FF2B5EF4-FFF2-40B4-BE49-F238E27FC236}">
                <a16:creationId xmlns:a16="http://schemas.microsoft.com/office/drawing/2014/main" xmlns="" id="{EB2AF909-3BDC-47EC-B16B-F7C6439802AA}"/>
              </a:ext>
            </a:extLst>
          </p:cNvPr>
          <p:cNvSpPr txBox="1"/>
          <p:nvPr/>
        </p:nvSpPr>
        <p:spPr>
          <a:xfrm>
            <a:off x="4609561" y="2430607"/>
            <a:ext cx="2001696" cy="1169551"/>
          </a:xfrm>
          <a:prstGeom prst="rect">
            <a:avLst/>
          </a:prstGeom>
          <a:solidFill>
            <a:schemeClr val="accent6">
              <a:lumMod val="60000"/>
              <a:lumOff val="40000"/>
            </a:schemeClr>
          </a:solidFill>
        </p:spPr>
        <p:txBody>
          <a:bodyPr wrap="square" rtlCol="0">
            <a:spAutoFit/>
          </a:bodyPr>
          <a:lstStyle/>
          <a:p>
            <a:pPr algn="ctr"/>
            <a:r>
              <a:rPr lang="pt-BR" sz="1000" b="1" dirty="0">
                <a:solidFill>
                  <a:schemeClr val="bg1"/>
                </a:solidFill>
                <a:latin typeface="Arial" panose="020B0604020202020204" pitchFamily="34" charset="0"/>
                <a:cs typeface="Arial" panose="020B0604020202020204" pitchFamily="34" charset="0"/>
              </a:rPr>
              <a:t>INDICADOR 1</a:t>
            </a:r>
          </a:p>
          <a:p>
            <a:pPr algn="ctr"/>
            <a:r>
              <a:rPr lang="pt-BR" sz="1000" b="1" dirty="0">
                <a:solidFill>
                  <a:schemeClr val="tx2">
                    <a:lumMod val="50000"/>
                  </a:schemeClr>
                </a:solidFill>
                <a:latin typeface="Arial" panose="020B0604020202020204" pitchFamily="34" charset="0"/>
                <a:cs typeface="Arial" panose="020B0604020202020204" pitchFamily="34" charset="0"/>
              </a:rPr>
              <a:t> Índice de famílias atendidas</a:t>
            </a:r>
            <a:r>
              <a:rPr lang="pt-BR" sz="1000" dirty="0">
                <a:solidFill>
                  <a:schemeClr val="tx2">
                    <a:lumMod val="50000"/>
                  </a:schemeClr>
                </a:solidFill>
                <a:latin typeface="Arial" panose="020B0604020202020204" pitchFamily="34" charset="0"/>
                <a:cs typeface="Arial" panose="020B0604020202020204" pitchFamily="34" charset="0"/>
              </a:rPr>
              <a:t>(%)</a:t>
            </a:r>
            <a:endParaRPr lang="pt-BR" sz="1000" dirty="0">
              <a:solidFill>
                <a:schemeClr val="bg1"/>
              </a:solidFill>
              <a:latin typeface="Arial" panose="020B0604020202020204" pitchFamily="34" charset="0"/>
              <a:cs typeface="Arial" panose="020B0604020202020204" pitchFamily="34" charset="0"/>
            </a:endParaRPr>
          </a:p>
          <a:p>
            <a:pPr algn="just"/>
            <a:r>
              <a:rPr lang="pt-BR" sz="1000" dirty="0">
                <a:solidFill>
                  <a:schemeClr val="bg1"/>
                </a:solidFill>
                <a:latin typeface="Arial" panose="020B0604020202020204" pitchFamily="34" charset="0"/>
                <a:cs typeface="Arial" panose="020B0604020202020204" pitchFamily="34" charset="0"/>
              </a:rPr>
              <a:t>Meta atingida. Foram atendidas  178 famílias, considerando o edital  dos Programas Vida Nova nas Grotas e Posse Legal.</a:t>
            </a:r>
          </a:p>
        </p:txBody>
      </p:sp>
      <p:sp>
        <p:nvSpPr>
          <p:cNvPr id="55" name="CaixaDeTexto 54">
            <a:extLst>
              <a:ext uri="{FF2B5EF4-FFF2-40B4-BE49-F238E27FC236}">
                <a16:creationId xmlns:a16="http://schemas.microsoft.com/office/drawing/2014/main" xmlns="" id="{EB2AF909-3BDC-47EC-B16B-F7C6439802AA}"/>
              </a:ext>
            </a:extLst>
          </p:cNvPr>
          <p:cNvSpPr txBox="1"/>
          <p:nvPr/>
        </p:nvSpPr>
        <p:spPr>
          <a:xfrm>
            <a:off x="1394646" y="5268154"/>
            <a:ext cx="2001696" cy="861774"/>
          </a:xfrm>
          <a:prstGeom prst="rect">
            <a:avLst/>
          </a:prstGeom>
          <a:solidFill>
            <a:schemeClr val="accent6">
              <a:lumMod val="60000"/>
              <a:lumOff val="40000"/>
            </a:schemeClr>
          </a:solidFill>
        </p:spPr>
        <p:txBody>
          <a:bodyPr wrap="square" rtlCol="0">
            <a:spAutoFit/>
          </a:bodyPr>
          <a:lstStyle/>
          <a:p>
            <a:pPr algn="ctr"/>
            <a:r>
              <a:rPr lang="pt-BR" sz="1000" b="1" dirty="0">
                <a:solidFill>
                  <a:schemeClr val="bg1"/>
                </a:solidFill>
                <a:latin typeface="Arial" panose="020B0604020202020204" pitchFamily="34" charset="0"/>
                <a:cs typeface="Arial" panose="020B0604020202020204" pitchFamily="34" charset="0"/>
              </a:rPr>
              <a:t>INDICADOR 1</a:t>
            </a:r>
          </a:p>
          <a:p>
            <a:pPr algn="ctr"/>
            <a:r>
              <a:rPr lang="pt-BR" sz="1000" dirty="0">
                <a:solidFill>
                  <a:schemeClr val="tx2">
                    <a:lumMod val="50000"/>
                  </a:schemeClr>
                </a:solidFill>
                <a:latin typeface="Arial" panose="020B0604020202020204" pitchFamily="34" charset="0"/>
                <a:cs typeface="Arial" panose="020B0604020202020204" pitchFamily="34" charset="0"/>
              </a:rPr>
              <a:t>Índice de profissionais e estudantes capacitados (%)</a:t>
            </a:r>
            <a:endParaRPr lang="pt-BR" sz="1000" dirty="0">
              <a:solidFill>
                <a:schemeClr val="bg1"/>
              </a:solidFill>
              <a:latin typeface="Arial" panose="020B0604020202020204" pitchFamily="34" charset="0"/>
              <a:cs typeface="Arial" panose="020B0604020202020204" pitchFamily="34" charset="0"/>
            </a:endParaRPr>
          </a:p>
          <a:p>
            <a:pPr algn="just"/>
            <a:r>
              <a:rPr lang="pt-BR" sz="1000" dirty="0">
                <a:solidFill>
                  <a:schemeClr val="bg1"/>
                </a:solidFill>
                <a:latin typeface="Arial" panose="020B0604020202020204" pitchFamily="34" charset="0"/>
                <a:cs typeface="Arial" panose="020B0604020202020204" pitchFamily="34" charset="0"/>
              </a:rPr>
              <a:t>Meta atingida.  Realizamos XX m2. </a:t>
            </a:r>
          </a:p>
        </p:txBody>
      </p:sp>
      <p:sp>
        <p:nvSpPr>
          <p:cNvPr id="57" name="CaixaDeTexto 56">
            <a:extLst>
              <a:ext uri="{FF2B5EF4-FFF2-40B4-BE49-F238E27FC236}">
                <a16:creationId xmlns:a16="http://schemas.microsoft.com/office/drawing/2014/main" xmlns="" id="{EB2AF909-3BDC-47EC-B16B-F7C6439802AA}"/>
              </a:ext>
            </a:extLst>
          </p:cNvPr>
          <p:cNvSpPr txBox="1"/>
          <p:nvPr/>
        </p:nvSpPr>
        <p:spPr>
          <a:xfrm>
            <a:off x="4631342" y="5224612"/>
            <a:ext cx="2001696" cy="1015663"/>
          </a:xfrm>
          <a:prstGeom prst="rect">
            <a:avLst/>
          </a:prstGeom>
          <a:solidFill>
            <a:srgbClr val="FF0000"/>
          </a:solidFill>
        </p:spPr>
        <p:txBody>
          <a:bodyPr wrap="square" rtlCol="0">
            <a:spAutoFit/>
          </a:bodyPr>
          <a:lstStyle/>
          <a:p>
            <a:pPr algn="just"/>
            <a:r>
              <a:rPr lang="pt-BR" sz="1000" dirty="0">
                <a:solidFill>
                  <a:schemeClr val="bg1"/>
                </a:solidFill>
                <a:latin typeface="Arial" panose="020B0604020202020204" pitchFamily="34" charset="0"/>
                <a:cs typeface="Arial" panose="020B0604020202020204" pitchFamily="34" charset="0"/>
              </a:rPr>
              <a:t>Meta não realizada.</a:t>
            </a:r>
          </a:p>
          <a:p>
            <a:pPr algn="just"/>
            <a:endParaRPr lang="pt-BR" sz="1000" dirty="0">
              <a:solidFill>
                <a:schemeClr val="bg1"/>
              </a:solidFill>
              <a:latin typeface="Arial" panose="020B0604020202020204" pitchFamily="34" charset="0"/>
              <a:cs typeface="Arial" panose="020B0604020202020204" pitchFamily="34" charset="0"/>
            </a:endParaRPr>
          </a:p>
          <a:p>
            <a:pPr algn="just"/>
            <a:endParaRPr lang="pt-BR" sz="1000" dirty="0">
              <a:solidFill>
                <a:schemeClr val="bg1"/>
              </a:solidFill>
              <a:latin typeface="Arial" panose="020B0604020202020204" pitchFamily="34" charset="0"/>
              <a:cs typeface="Arial" panose="020B0604020202020204" pitchFamily="34" charset="0"/>
            </a:endParaRPr>
          </a:p>
          <a:p>
            <a:pPr algn="just"/>
            <a:endParaRPr lang="pt-BR" sz="1000" dirty="0">
              <a:solidFill>
                <a:schemeClr val="bg1"/>
              </a:solidFill>
              <a:latin typeface="Arial" panose="020B0604020202020204" pitchFamily="34" charset="0"/>
              <a:cs typeface="Arial" panose="020B0604020202020204" pitchFamily="34" charset="0"/>
            </a:endParaRPr>
          </a:p>
          <a:p>
            <a:pPr algn="just"/>
            <a:endParaRPr lang="pt-BR" sz="1000" dirty="0">
              <a:solidFill>
                <a:schemeClr val="bg1"/>
              </a:solidFill>
              <a:latin typeface="Arial" panose="020B0604020202020204" pitchFamily="34" charset="0"/>
              <a:cs typeface="Arial" panose="020B0604020202020204" pitchFamily="34" charset="0"/>
            </a:endParaRPr>
          </a:p>
          <a:p>
            <a:pPr algn="just"/>
            <a:endParaRPr lang="pt-BR" sz="1000" dirty="0">
              <a:solidFill>
                <a:schemeClr val="bg1"/>
              </a:solidFill>
              <a:latin typeface="Arial" panose="020B0604020202020204" pitchFamily="34" charset="0"/>
              <a:cs typeface="Arial" panose="020B0604020202020204" pitchFamily="34" charset="0"/>
            </a:endParaRPr>
          </a:p>
        </p:txBody>
      </p:sp>
      <p:sp>
        <p:nvSpPr>
          <p:cNvPr id="58" name="CaixaDeTexto 57">
            <a:extLst>
              <a:ext uri="{FF2B5EF4-FFF2-40B4-BE49-F238E27FC236}">
                <a16:creationId xmlns:a16="http://schemas.microsoft.com/office/drawing/2014/main" xmlns="" id="{EB2AF909-3BDC-47EC-B16B-F7C6439802AA}"/>
              </a:ext>
            </a:extLst>
          </p:cNvPr>
          <p:cNvSpPr txBox="1"/>
          <p:nvPr/>
        </p:nvSpPr>
        <p:spPr>
          <a:xfrm>
            <a:off x="1394645" y="2437864"/>
            <a:ext cx="2001696" cy="1169551"/>
          </a:xfrm>
          <a:prstGeom prst="rect">
            <a:avLst/>
          </a:prstGeom>
          <a:solidFill>
            <a:schemeClr val="accent6">
              <a:lumMod val="60000"/>
              <a:lumOff val="40000"/>
            </a:schemeClr>
          </a:solidFill>
        </p:spPr>
        <p:txBody>
          <a:bodyPr wrap="square" rtlCol="0">
            <a:spAutoFit/>
          </a:bodyPr>
          <a:lstStyle/>
          <a:p>
            <a:pPr algn="just"/>
            <a:r>
              <a:rPr lang="pt-BR" sz="1000" dirty="0">
                <a:solidFill>
                  <a:schemeClr val="bg1"/>
                </a:solidFill>
                <a:latin typeface="Arial" panose="020B0604020202020204" pitchFamily="34" charset="0"/>
                <a:cs typeface="Arial" panose="020B0604020202020204" pitchFamily="34" charset="0"/>
              </a:rPr>
              <a:t>Meta atingida.  Foram realizados 02 editais de seleção pública simplificada, resultando na contratação de 07 arquitetos e urbanistas;</a:t>
            </a:r>
          </a:p>
          <a:p>
            <a:pPr algn="just"/>
            <a:endParaRPr lang="pt-BR" sz="1000" dirty="0">
              <a:solidFill>
                <a:schemeClr val="bg1"/>
              </a:solidFill>
              <a:latin typeface="Arial" panose="020B0604020202020204" pitchFamily="34" charset="0"/>
              <a:cs typeface="Arial" panose="020B0604020202020204" pitchFamily="34" charset="0"/>
            </a:endParaRPr>
          </a:p>
          <a:p>
            <a:pPr algn="just"/>
            <a:endParaRPr lang="pt-BR" sz="1000" dirty="0">
              <a:solidFill>
                <a:schemeClr val="bg1"/>
              </a:solidFill>
              <a:latin typeface="Arial" panose="020B0604020202020204" pitchFamily="34" charset="0"/>
              <a:cs typeface="Arial" panose="020B0604020202020204" pitchFamily="34" charset="0"/>
            </a:endParaRPr>
          </a:p>
        </p:txBody>
      </p:sp>
      <p:sp>
        <p:nvSpPr>
          <p:cNvPr id="49" name="Espaço Reservado para Conteúdo 2"/>
          <p:cNvSpPr txBox="1">
            <a:spLocks/>
          </p:cNvSpPr>
          <p:nvPr/>
        </p:nvSpPr>
        <p:spPr>
          <a:xfrm>
            <a:off x="6874776" y="4245422"/>
            <a:ext cx="2757715" cy="179757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800" b="1" dirty="0">
                <a:solidFill>
                  <a:srgbClr val="008080"/>
                </a:solidFill>
              </a:rPr>
              <a:t>30</a:t>
            </a:r>
          </a:p>
          <a:p>
            <a:pPr marL="0" indent="0">
              <a:lnSpc>
                <a:spcPct val="100000"/>
              </a:lnSpc>
              <a:spcBef>
                <a:spcPts val="0"/>
              </a:spcBef>
              <a:buNone/>
            </a:pPr>
            <a:r>
              <a:rPr lang="pt-BR" b="1" dirty="0">
                <a:solidFill>
                  <a:schemeClr val="bg1">
                    <a:lumMod val="50000"/>
                  </a:schemeClr>
                </a:solidFill>
              </a:rPr>
              <a:t>Família atendidas</a:t>
            </a:r>
          </a:p>
          <a:p>
            <a:pPr marL="0" indent="0">
              <a:lnSpc>
                <a:spcPct val="100000"/>
              </a:lnSpc>
              <a:spcBef>
                <a:spcPts val="0"/>
              </a:spcBef>
              <a:buNone/>
            </a:pPr>
            <a:r>
              <a:rPr lang="pt-BR" sz="1500" b="1" dirty="0">
                <a:solidFill>
                  <a:srgbClr val="008080"/>
                </a:solidFill>
              </a:rPr>
              <a:t>PREVISÃO</a:t>
            </a:r>
          </a:p>
        </p:txBody>
      </p:sp>
      <p:sp>
        <p:nvSpPr>
          <p:cNvPr id="50" name="Espaço Reservado para Conteúdo 2"/>
          <p:cNvSpPr txBox="1">
            <a:spLocks/>
          </p:cNvSpPr>
          <p:nvPr/>
        </p:nvSpPr>
        <p:spPr>
          <a:xfrm>
            <a:off x="8251372" y="5103967"/>
            <a:ext cx="2757715" cy="179757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pt-BR" sz="1800" b="1" dirty="0">
                <a:solidFill>
                  <a:srgbClr val="008080"/>
                </a:solidFill>
              </a:rPr>
              <a:t>178</a:t>
            </a:r>
          </a:p>
          <a:p>
            <a:pPr marL="0" indent="0">
              <a:lnSpc>
                <a:spcPct val="100000"/>
              </a:lnSpc>
              <a:spcBef>
                <a:spcPts val="0"/>
              </a:spcBef>
              <a:buNone/>
            </a:pPr>
            <a:r>
              <a:rPr lang="pt-BR" b="1" dirty="0">
                <a:solidFill>
                  <a:schemeClr val="bg1">
                    <a:lumMod val="50000"/>
                  </a:schemeClr>
                </a:solidFill>
              </a:rPr>
              <a:t>Famílias atendidas</a:t>
            </a:r>
          </a:p>
          <a:p>
            <a:pPr marL="0" indent="0">
              <a:lnSpc>
                <a:spcPct val="100000"/>
              </a:lnSpc>
              <a:spcBef>
                <a:spcPts val="0"/>
              </a:spcBef>
              <a:buNone/>
            </a:pPr>
            <a:r>
              <a:rPr lang="pt-BR" sz="1500" b="1" dirty="0">
                <a:solidFill>
                  <a:srgbClr val="008080"/>
                </a:solidFill>
              </a:rPr>
              <a:t>REALIZADO</a:t>
            </a:r>
          </a:p>
        </p:txBody>
      </p:sp>
      <p:sp>
        <p:nvSpPr>
          <p:cNvPr id="51" name="Elipse 50"/>
          <p:cNvSpPr/>
          <p:nvPr/>
        </p:nvSpPr>
        <p:spPr>
          <a:xfrm>
            <a:off x="7321652" y="5230940"/>
            <a:ext cx="859411" cy="770711"/>
          </a:xfrm>
          <a:prstGeom prst="ellipse">
            <a:avLst/>
          </a:prstGeom>
          <a:solidFill>
            <a:schemeClr val="bg1">
              <a:lumMod val="95000"/>
            </a:schemeClr>
          </a:solidFill>
          <a:ln>
            <a:no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Retângulo 51"/>
          <p:cNvSpPr/>
          <p:nvPr/>
        </p:nvSpPr>
        <p:spPr>
          <a:xfrm>
            <a:off x="7464187" y="5438120"/>
            <a:ext cx="1198090" cy="323165"/>
          </a:xfrm>
          <a:prstGeom prst="rect">
            <a:avLst/>
          </a:prstGeom>
        </p:spPr>
        <p:txBody>
          <a:bodyPr wrap="square">
            <a:spAutoFit/>
          </a:bodyPr>
          <a:lstStyle/>
          <a:p>
            <a:r>
              <a:rPr lang="pt-BR" sz="1500" b="1" dirty="0">
                <a:solidFill>
                  <a:schemeClr val="bg1">
                    <a:lumMod val="50000"/>
                  </a:schemeClr>
                </a:solidFill>
                <a:latin typeface="arial)"/>
              </a:rPr>
              <a:t>593%</a:t>
            </a:r>
          </a:p>
        </p:txBody>
      </p:sp>
      <p:sp>
        <p:nvSpPr>
          <p:cNvPr id="59" name="Seta para cima 58"/>
          <p:cNvSpPr/>
          <p:nvPr/>
        </p:nvSpPr>
        <p:spPr>
          <a:xfrm>
            <a:off x="6824194" y="5342151"/>
            <a:ext cx="427955" cy="557899"/>
          </a:xfrm>
          <a:prstGeom prst="upArrow">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0" name="Imagem 59"/>
          <p:cNvPicPr>
            <a:picLocks noChangeAspect="1"/>
          </p:cNvPicPr>
          <p:nvPr/>
        </p:nvPicPr>
        <p:blipFill rotWithShape="1">
          <a:blip r:embed="rId4" cstate="print">
            <a:duotone>
              <a:schemeClr val="accent3">
                <a:shade val="45000"/>
                <a:satMod val="135000"/>
              </a:schemeClr>
              <a:prstClr val="white"/>
            </a:duotone>
          </a:blip>
          <a:srcRect l="32236" t="53462" r="57668" b="28205"/>
          <a:stretch/>
        </p:blipFill>
        <p:spPr>
          <a:xfrm>
            <a:off x="8663210" y="4369789"/>
            <a:ext cx="647700" cy="6615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1"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2592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31" name="Espaço Reservado para Número de Slide 30"/>
          <p:cNvSpPr>
            <a:spLocks noGrp="1"/>
          </p:cNvSpPr>
          <p:nvPr>
            <p:ph type="sldNum" sz="quarter" idx="12"/>
          </p:nvPr>
        </p:nvSpPr>
        <p:spPr/>
        <p:txBody>
          <a:bodyPr/>
          <a:lstStyle/>
          <a:p>
            <a:pPr rtl="0"/>
            <a:fld id="{5A4A7955-6230-48B4-BD8B-A7C460F75945}" type="slidenum">
              <a:rPr lang="pt-BR" noProof="0" smtClean="0"/>
              <a:pPr rtl="0"/>
              <a:t>71</a:t>
            </a:fld>
            <a:endParaRPr lang="pt-BR" noProof="0"/>
          </a:p>
        </p:txBody>
      </p:sp>
    </p:spTree>
    <p:extLst>
      <p:ext uri="{BB962C8B-B14F-4D97-AF65-F5344CB8AC3E}">
        <p14:creationId xmlns:p14="http://schemas.microsoft.com/office/powerpoint/2010/main" xmlns="" val="22130619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ítulo 4">
            <a:extLst>
              <a:ext uri="{FF2B5EF4-FFF2-40B4-BE49-F238E27FC236}">
                <a16:creationId xmlns:a16="http://schemas.microsoft.com/office/drawing/2014/main" xmlns="" id="{16372197-24F4-4A72-8A24-3C3986A14DAE}"/>
              </a:ext>
            </a:extLst>
          </p:cNvPr>
          <p:cNvSpPr>
            <a:spLocks noGrp="1"/>
          </p:cNvSpPr>
          <p:nvPr>
            <p:ph type="title"/>
          </p:nvPr>
        </p:nvSpPr>
        <p:spPr>
          <a:xfrm>
            <a:off x="577568" y="361674"/>
            <a:ext cx="9328432" cy="782638"/>
          </a:xfrm>
        </p:spPr>
        <p:txBody>
          <a:bodyPr rtlCol="0">
            <a:normAutofit/>
          </a:bodyPr>
          <a:lstStyle/>
          <a:p>
            <a:pPr rtl="0"/>
            <a:r>
              <a:rPr lang="pt-BR" sz="3200" b="1" dirty="0">
                <a:solidFill>
                  <a:schemeClr val="tx2">
                    <a:lumMod val="50000"/>
                  </a:schemeClr>
                </a:solidFill>
                <a:latin typeface="Arial" panose="020B0604020202020204" pitchFamily="34" charset="0"/>
                <a:cs typeface="Arial" panose="020B0604020202020204" pitchFamily="34" charset="0"/>
              </a:rPr>
              <a:t>Desafios e perspectivas</a:t>
            </a:r>
          </a:p>
        </p:txBody>
      </p:sp>
      <p:sp>
        <p:nvSpPr>
          <p:cNvPr id="8" name="Espaço Reservado para Texto 3">
            <a:extLst>
              <a:ext uri="{FF2B5EF4-FFF2-40B4-BE49-F238E27FC236}">
                <a16:creationId xmlns:a16="http://schemas.microsoft.com/office/drawing/2014/main" xmlns="" id="{76F2F1BE-B7EB-47A0-BFCA-7D1DB1429BE1}"/>
              </a:ext>
            </a:extLst>
          </p:cNvPr>
          <p:cNvSpPr txBox="1">
            <a:spLocks/>
          </p:cNvSpPr>
          <p:nvPr/>
        </p:nvSpPr>
        <p:spPr>
          <a:xfrm>
            <a:off x="643144" y="1294410"/>
            <a:ext cx="8685287" cy="4979390"/>
          </a:xfrm>
          <a:prstGeom prst="rect">
            <a:avLst/>
          </a:prstGeom>
        </p:spPr>
        <p:txBody>
          <a:bodyPr numCol="2"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None/>
            </a:pPr>
            <a:r>
              <a:rPr lang="pt-BR" sz="1400" dirty="0">
                <a:solidFill>
                  <a:prstClr val="black"/>
                </a:solidFill>
                <a:latin typeface="Arial" pitchFamily="34" charset="0"/>
                <a:cs typeface="Arial" pitchFamily="34" charset="0"/>
              </a:rPr>
              <a:t>		</a:t>
            </a:r>
            <a:r>
              <a:rPr lang="pt-BR" sz="1400" dirty="0">
                <a:latin typeface="Arial" pitchFamily="34" charset="0"/>
                <a:cs typeface="Arial" pitchFamily="34" charset="0"/>
              </a:rPr>
              <a:t>Sem dúvidas o ATHIS foi um grande sucesso. Conseguimos firmar grandes parcerias e atender a população de forma direta, com resultados concretos e números expressivos, especialmente para um Estado pobre como Alagoas. </a:t>
            </a:r>
          </a:p>
          <a:p>
            <a:pPr algn="just">
              <a:buNone/>
            </a:pPr>
            <a:r>
              <a:rPr lang="pt-BR" sz="1400" dirty="0">
                <a:latin typeface="Arial" pitchFamily="34" charset="0"/>
                <a:cs typeface="Arial" pitchFamily="34" charset="0"/>
              </a:rPr>
              <a:t>		Como perspectivas futuras, o CAU/AL projeta a interiorização o programa Vida Nova nas Grotas, além da manutenção dos serviços já prestados pelos arquitetos. Estamos falando em 200 mil pessoas em 130 grotas, só na cidade de Maceió, dados da </a:t>
            </a:r>
            <a:r>
              <a:rPr lang="pt-BR" sz="1400" dirty="0" err="1">
                <a:latin typeface="Arial" pitchFamily="34" charset="0"/>
                <a:cs typeface="Arial" pitchFamily="34" charset="0"/>
              </a:rPr>
              <a:t>ONU-Habitat</a:t>
            </a:r>
            <a:r>
              <a:rPr lang="pt-BR" sz="1400" dirty="0">
                <a:latin typeface="Arial" pitchFamily="34" charset="0"/>
                <a:cs typeface="Arial" pitchFamily="34" charset="0"/>
              </a:rPr>
              <a:t>. No estado todo, o número é gigantesco. </a:t>
            </a:r>
          </a:p>
          <a:p>
            <a:pPr algn="just">
              <a:buNone/>
            </a:pPr>
            <a:r>
              <a:rPr lang="pt-BR" sz="1400" dirty="0">
                <a:latin typeface="Arial" pitchFamily="34" charset="0"/>
                <a:cs typeface="Arial" pitchFamily="34" charset="0"/>
              </a:rPr>
              <a:t>		Pensando nisso, também estamos amadurecendo a ideia de capacitar e implementar escritórios populares de arquiteturas nas principais áreas deficitárias identificadas pela </a:t>
            </a:r>
            <a:r>
              <a:rPr lang="pt-BR" sz="1400" dirty="0" err="1">
                <a:latin typeface="Arial" pitchFamily="34" charset="0"/>
                <a:cs typeface="Arial" pitchFamily="34" charset="0"/>
              </a:rPr>
              <a:t>ONU-Habitat</a:t>
            </a:r>
            <a:r>
              <a:rPr lang="pt-BR" sz="1400" dirty="0">
                <a:latin typeface="Arial" pitchFamily="34" charset="0"/>
                <a:cs typeface="Arial" pitchFamily="34" charset="0"/>
              </a:rPr>
              <a:t>, especialmente em bairros da classe C, D e E. A capacitação e a absorção do escritório pela comunidade se dariam com o apoio do SEBRAE, no qual o CAU já vem mantendo algum diálogo. </a:t>
            </a:r>
          </a:p>
          <a:p>
            <a:pPr marL="0" indent="0" algn="just">
              <a:lnSpc>
                <a:spcPct val="100000"/>
              </a:lnSpc>
              <a:buNone/>
              <a:defRPr/>
            </a:pPr>
            <a:endParaRPr lang="pt-BR" sz="13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3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3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300" dirty="0">
              <a:solidFill>
                <a:prstClr val="black"/>
              </a:solidFill>
              <a:latin typeface="Arial" panose="020B0604020202020204" pitchFamily="34" charset="0"/>
              <a:cs typeface="Arial" panose="020B0604020202020204" pitchFamily="34" charset="0"/>
            </a:endParaRPr>
          </a:p>
        </p:txBody>
      </p:sp>
      <p:sp>
        <p:nvSpPr>
          <p:cNvPr id="6" name="objeto 7" descr="Retângulo bege">
            <a:extLst>
              <a:ext uri="{FF2B5EF4-FFF2-40B4-BE49-F238E27FC236}">
                <a16:creationId xmlns:a16="http://schemas.microsoft.com/office/drawing/2014/main" xmlns="" id="{1185C7A9-8E52-408E-B19E-E5A1EB33971B}"/>
              </a:ext>
            </a:extLst>
          </p:cNvPr>
          <p:cNvSpPr/>
          <p:nvPr/>
        </p:nvSpPr>
        <p:spPr bwMode="white">
          <a:xfrm flipV="1">
            <a:off x="0" y="991678"/>
            <a:ext cx="9906000" cy="164022"/>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pic>
        <p:nvPicPr>
          <p:cNvPr id="9" name="Imagem 8" descr="24-04-19- Visita Grotas -Seinfra (TS)  (2).JPG"/>
          <p:cNvPicPr>
            <a:picLocks noChangeAspect="1"/>
          </p:cNvPicPr>
          <p:nvPr/>
        </p:nvPicPr>
        <p:blipFill>
          <a:blip r:embed="rId3" cstate="print"/>
          <a:srcRect l="36984" r="15397"/>
          <a:stretch>
            <a:fillRect/>
          </a:stretch>
        </p:blipFill>
        <p:spPr>
          <a:xfrm>
            <a:off x="5313022" y="1382486"/>
            <a:ext cx="3500778" cy="4840514"/>
          </a:xfrm>
          <a:prstGeom prst="rect">
            <a:avLst/>
          </a:prstGeom>
        </p:spPr>
      </p:pic>
      <p:sp>
        <p:nvSpPr>
          <p:cNvPr id="11" name="Espaço Reservado para Número de Slide 10"/>
          <p:cNvSpPr>
            <a:spLocks noGrp="1"/>
          </p:cNvSpPr>
          <p:nvPr>
            <p:ph type="sldNum" sz="quarter" idx="12"/>
          </p:nvPr>
        </p:nvSpPr>
        <p:spPr/>
        <p:txBody>
          <a:bodyPr/>
          <a:lstStyle/>
          <a:p>
            <a:pPr rtl="0"/>
            <a:fld id="{5A4A7955-6230-48B4-BD8B-A7C460F75945}" type="slidenum">
              <a:rPr lang="pt-BR" noProof="0" smtClean="0"/>
              <a:pPr rtl="0"/>
              <a:t>72</a:t>
            </a:fld>
            <a:endParaRPr lang="pt-BR" noProof="0"/>
          </a:p>
        </p:txBody>
      </p:sp>
    </p:spTree>
    <p:extLst>
      <p:ext uri="{BB962C8B-B14F-4D97-AF65-F5344CB8AC3E}">
        <p14:creationId xmlns:p14="http://schemas.microsoft.com/office/powerpoint/2010/main" xmlns="" val="19729369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8" name="Caixa de texto 7">
            <a:extLst>
              <a:ext uri="{FF2B5EF4-FFF2-40B4-BE49-F238E27FC236}">
                <a16:creationId xmlns:a16="http://schemas.microsoft.com/office/drawing/2014/main" xmlns="" id="{3DC4CCBA-12AD-4433-A381-A03661E3D927}"/>
              </a:ext>
            </a:extLst>
          </p:cNvPr>
          <p:cNvSpPr txBox="1"/>
          <p:nvPr/>
        </p:nvSpPr>
        <p:spPr>
          <a:xfrm>
            <a:off x="637102" y="1884515"/>
            <a:ext cx="8651277" cy="1231106"/>
          </a:xfrm>
          <a:prstGeom prst="rect">
            <a:avLst/>
          </a:prstGeom>
          <a:noFill/>
        </p:spPr>
        <p:txBody>
          <a:bodyPr wrap="square" lIns="0" tIns="0" rIns="0" bIns="0" rtlCol="0" anchor="ctr">
            <a:spAutoFit/>
          </a:bodyPr>
          <a:lstStyle/>
          <a:p>
            <a:pPr>
              <a:defRPr/>
            </a:pPr>
            <a:r>
              <a:rPr lang="pt-BR" sz="4000" b="1" dirty="0">
                <a:solidFill>
                  <a:srgbClr val="455F51">
                    <a:lumMod val="50000"/>
                  </a:srgbClr>
                </a:solidFill>
                <a:latin typeface="Arial" panose="020B0604020202020204" pitchFamily="34" charset="0"/>
                <a:cs typeface="Arial" panose="020B0604020202020204" pitchFamily="34" charset="0"/>
              </a:rPr>
              <a:t>5. Alocação de recursos </a:t>
            </a:r>
          </a:p>
          <a:p>
            <a:pPr>
              <a:defRPr/>
            </a:pPr>
            <a:r>
              <a:rPr lang="pt-BR" sz="4000" b="1" dirty="0">
                <a:solidFill>
                  <a:srgbClr val="455F51">
                    <a:lumMod val="50000"/>
                  </a:srgbClr>
                </a:solidFill>
                <a:latin typeface="Arial" panose="020B0604020202020204" pitchFamily="34" charset="0"/>
                <a:cs typeface="Arial" panose="020B0604020202020204" pitchFamily="34" charset="0"/>
              </a:rPr>
              <a:t>e áreas especiais de gestão</a:t>
            </a:r>
            <a:endParaRPr lang="pt-BR" sz="4000" dirty="0">
              <a:solidFill>
                <a:srgbClr val="455F51">
                  <a:lumMod val="50000"/>
                </a:srgbClr>
              </a:solidFill>
              <a:latin typeface="Arial" panose="020B0604020202020204" pitchFamily="34" charset="0"/>
              <a:cs typeface="Arial" panose="020B0604020202020204" pitchFamily="34" charset="0"/>
            </a:endParaRPr>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a:t>
            </a:r>
            <a:r>
              <a:rPr lang="pt-BR" dirty="0" err="1"/>
              <a:t>balanced</a:t>
            </a:r>
            <a:r>
              <a:rPr lang="pt-BR" dirty="0"/>
              <a:t> </a:t>
            </a:r>
            <a:r>
              <a:rPr lang="pt-BR" dirty="0" err="1"/>
              <a:t>scorecard</a:t>
            </a:r>
            <a:r>
              <a:rPr lang="pt-BR" dirty="0"/>
              <a:t> 1</a:t>
            </a:r>
          </a:p>
        </p:txBody>
      </p:sp>
      <p:pic>
        <p:nvPicPr>
          <p:cNvPr id="61442" name="Picture 2" descr="C:\Users\Rodrigo\OneDrive - CONSELHO DE ARQUITETURA E URBANISMO DE ALAGOAS CAU AL(1)\A - CAU-AL - DIVERSOS\PAPELARIA CAU_AL\Logos CAU-AL\CAU-AL-logo-negativo-03.jpg"/>
          <p:cNvPicPr>
            <a:picLocks noChangeAspect="1" noChangeArrowheads="1"/>
          </p:cNvPicPr>
          <p:nvPr/>
        </p:nvPicPr>
        <p:blipFill>
          <a:blip r:embed="rId4" cstate="print"/>
          <a:srcRect/>
          <a:stretch>
            <a:fillRect/>
          </a:stretch>
        </p:blipFill>
        <p:spPr bwMode="auto">
          <a:xfrm>
            <a:off x="6950075" y="0"/>
            <a:ext cx="2955925" cy="1239837"/>
          </a:xfrm>
          <a:prstGeom prst="rect">
            <a:avLst/>
          </a:prstGeom>
          <a:noFill/>
        </p:spPr>
      </p:pic>
      <p:sp>
        <p:nvSpPr>
          <p:cNvPr id="6" name="Espaço Reservado para Número de Slide 5"/>
          <p:cNvSpPr>
            <a:spLocks noGrp="1"/>
          </p:cNvSpPr>
          <p:nvPr>
            <p:ph type="sldNum" sz="quarter" idx="12"/>
          </p:nvPr>
        </p:nvSpPr>
        <p:spPr/>
        <p:txBody>
          <a:bodyPr/>
          <a:lstStyle/>
          <a:p>
            <a:pPr rtl="0"/>
            <a:fld id="{5A4A7955-6230-48B4-BD8B-A7C460F75945}" type="slidenum">
              <a:rPr lang="pt-BR" noProof="0" smtClean="0"/>
              <a:pPr rtl="0"/>
              <a:t>73</a:t>
            </a:fld>
            <a:endParaRPr lang="pt-BR" noProof="0"/>
          </a:p>
        </p:txBody>
      </p:sp>
    </p:spTree>
    <p:extLst>
      <p:ext uri="{BB962C8B-B14F-4D97-AF65-F5344CB8AC3E}">
        <p14:creationId xmlns:p14="http://schemas.microsoft.com/office/powerpoint/2010/main" xmlns="" val="21086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245824" y="1035827"/>
            <a:ext cx="5351781" cy="2516998"/>
          </a:xfrm>
          <a:prstGeom prst="rect">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itchFamily="34" charset="0"/>
              <a:cs typeface="Arial" pitchFamily="34" charset="0"/>
            </a:endParaRPr>
          </a:p>
        </p:txBody>
      </p:sp>
      <p:cxnSp>
        <p:nvCxnSpPr>
          <p:cNvPr id="15" name="Conector reto 278"/>
          <p:cNvCxnSpPr/>
          <p:nvPr/>
        </p:nvCxnSpPr>
        <p:spPr>
          <a:xfrm>
            <a:off x="239311" y="2019797"/>
            <a:ext cx="4571352" cy="0"/>
          </a:xfrm>
          <a:prstGeom prst="line">
            <a:avLst/>
          </a:prstGeom>
          <a:ln w="317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Espaço Reservado para Conteúdo 2"/>
          <p:cNvSpPr txBox="1">
            <a:spLocks/>
          </p:cNvSpPr>
          <p:nvPr/>
        </p:nvSpPr>
        <p:spPr>
          <a:xfrm>
            <a:off x="709028" y="1448795"/>
            <a:ext cx="1932403" cy="33124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rgbClr val="008080"/>
                </a:solidFill>
              </a:rPr>
              <a:t>Pessoal e Encargos (Valores Totais)</a:t>
            </a:r>
          </a:p>
        </p:txBody>
      </p:sp>
      <p:pic>
        <p:nvPicPr>
          <p:cNvPr id="23" name="Imagem 22"/>
          <p:cNvPicPr>
            <a:picLocks noChangeAspect="1"/>
          </p:cNvPicPr>
          <p:nvPr/>
        </p:nvPicPr>
        <p:blipFill rotWithShape="1">
          <a:blip r:embed="rId4" cstate="print">
            <a:duotone>
              <a:prstClr val="black"/>
              <a:schemeClr val="accent3">
                <a:tint val="45000"/>
                <a:satMod val="400000"/>
              </a:schemeClr>
            </a:duotone>
          </a:blip>
          <a:srcRect l="89688" t="25555" r="1328" b="57083"/>
          <a:stretch/>
        </p:blipFill>
        <p:spPr>
          <a:xfrm>
            <a:off x="314419" y="1255974"/>
            <a:ext cx="647605" cy="703918"/>
          </a:xfrm>
          <a:prstGeom prst="rect">
            <a:avLst/>
          </a:prstGeom>
        </p:spPr>
      </p:pic>
      <p:sp>
        <p:nvSpPr>
          <p:cNvPr id="25" name="Retângulo 24"/>
          <p:cNvSpPr/>
          <p:nvPr/>
        </p:nvSpPr>
        <p:spPr>
          <a:xfrm>
            <a:off x="2438328" y="3130780"/>
            <a:ext cx="361950" cy="23812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itchFamily="34" charset="0"/>
              <a:cs typeface="Arial" pitchFamily="34" charset="0"/>
            </a:endParaRPr>
          </a:p>
        </p:txBody>
      </p:sp>
      <p:sp>
        <p:nvSpPr>
          <p:cNvPr id="26" name="Retângulo 25"/>
          <p:cNvSpPr/>
          <p:nvPr/>
        </p:nvSpPr>
        <p:spPr>
          <a:xfrm>
            <a:off x="3920990" y="3130780"/>
            <a:ext cx="361950" cy="23812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itchFamily="34" charset="0"/>
              <a:cs typeface="Arial" pitchFamily="34" charset="0"/>
            </a:endParaRPr>
          </a:p>
        </p:txBody>
      </p:sp>
      <p:sp>
        <p:nvSpPr>
          <p:cNvPr id="27" name="Espaço Reservado para Conteúdo 2"/>
          <p:cNvSpPr txBox="1">
            <a:spLocks/>
          </p:cNvSpPr>
          <p:nvPr/>
        </p:nvSpPr>
        <p:spPr>
          <a:xfrm>
            <a:off x="3793954" y="3127650"/>
            <a:ext cx="1556035" cy="33124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rgbClr val="008080"/>
                </a:solidFill>
              </a:rPr>
              <a:t>2019</a:t>
            </a:r>
          </a:p>
        </p:txBody>
      </p:sp>
      <p:sp>
        <p:nvSpPr>
          <p:cNvPr id="30" name="Espaço Reservado para Conteúdo 2"/>
          <p:cNvSpPr txBox="1">
            <a:spLocks/>
          </p:cNvSpPr>
          <p:nvPr/>
        </p:nvSpPr>
        <p:spPr>
          <a:xfrm>
            <a:off x="2282733" y="3127650"/>
            <a:ext cx="1556035" cy="33124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1">
                    <a:lumMod val="50000"/>
                  </a:schemeClr>
                </a:solidFill>
              </a:rPr>
              <a:t>2018</a:t>
            </a:r>
          </a:p>
        </p:txBody>
      </p:sp>
      <p:sp>
        <p:nvSpPr>
          <p:cNvPr id="34" name="Espaço Reservado para Conteúdo 2"/>
          <p:cNvSpPr txBox="1">
            <a:spLocks/>
          </p:cNvSpPr>
          <p:nvPr/>
        </p:nvSpPr>
        <p:spPr>
          <a:xfrm>
            <a:off x="852184" y="2278702"/>
            <a:ext cx="1682623" cy="33124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rgbClr val="008080"/>
                </a:solidFill>
              </a:rPr>
              <a:t>Capacitação (Mínimo de 2% e máximo de 4%)</a:t>
            </a:r>
          </a:p>
        </p:txBody>
      </p:sp>
      <p:cxnSp>
        <p:nvCxnSpPr>
          <p:cNvPr id="35" name="Conector reto 296"/>
          <p:cNvCxnSpPr/>
          <p:nvPr/>
        </p:nvCxnSpPr>
        <p:spPr>
          <a:xfrm>
            <a:off x="239311" y="2980978"/>
            <a:ext cx="4571352" cy="0"/>
          </a:xfrm>
          <a:prstGeom prst="line">
            <a:avLst/>
          </a:prstGeom>
          <a:ln w="317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37" name="Imagem 36"/>
          <p:cNvPicPr>
            <a:picLocks noChangeAspect="1"/>
          </p:cNvPicPr>
          <p:nvPr/>
        </p:nvPicPr>
        <p:blipFill rotWithShape="1">
          <a:blip r:embed="rId5" cstate="print">
            <a:duotone>
              <a:prstClr val="black"/>
              <a:schemeClr val="accent3">
                <a:tint val="45000"/>
                <a:satMod val="400000"/>
              </a:schemeClr>
            </a:duotone>
          </a:blip>
          <a:srcRect l="30156" t="24584" r="59844" b="57777"/>
          <a:stretch/>
        </p:blipFill>
        <p:spPr>
          <a:xfrm>
            <a:off x="293707" y="2292743"/>
            <a:ext cx="506679" cy="502720"/>
          </a:xfrm>
          <a:prstGeom prst="rect">
            <a:avLst/>
          </a:prstGeom>
          <a:noFill/>
          <a:ln>
            <a:noFill/>
          </a:ln>
        </p:spPr>
      </p:pic>
      <p:sp>
        <p:nvSpPr>
          <p:cNvPr id="38" name="Espaço Reservado para Conteúdo 2"/>
          <p:cNvSpPr txBox="1">
            <a:spLocks/>
          </p:cNvSpPr>
          <p:nvPr/>
        </p:nvSpPr>
        <p:spPr>
          <a:xfrm>
            <a:off x="4105339" y="1278248"/>
            <a:ext cx="1556035" cy="33124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rgbClr val="008080"/>
                </a:solidFill>
              </a:rPr>
              <a:t>R$ 592.996 Mil</a:t>
            </a:r>
          </a:p>
        </p:txBody>
      </p:sp>
      <p:sp>
        <p:nvSpPr>
          <p:cNvPr id="39" name="Espaço Reservado para Conteúdo 2"/>
          <p:cNvSpPr txBox="1">
            <a:spLocks/>
          </p:cNvSpPr>
          <p:nvPr/>
        </p:nvSpPr>
        <p:spPr>
          <a:xfrm>
            <a:off x="4105339" y="1510074"/>
            <a:ext cx="1556035" cy="33124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1">
                    <a:lumMod val="50000"/>
                  </a:schemeClr>
                </a:solidFill>
              </a:rPr>
              <a:t>R$ 553.677 Mil</a:t>
            </a:r>
          </a:p>
        </p:txBody>
      </p:sp>
      <p:sp>
        <p:nvSpPr>
          <p:cNvPr id="44" name="Espaço Reservado para Conteúdo 2"/>
          <p:cNvSpPr txBox="1">
            <a:spLocks/>
          </p:cNvSpPr>
          <p:nvPr/>
        </p:nvSpPr>
        <p:spPr>
          <a:xfrm>
            <a:off x="4105339" y="2299865"/>
            <a:ext cx="1556035" cy="33124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rgbClr val="008080"/>
                </a:solidFill>
              </a:rPr>
              <a:t>R$ 11 Mil</a:t>
            </a:r>
          </a:p>
        </p:txBody>
      </p:sp>
      <p:sp>
        <p:nvSpPr>
          <p:cNvPr id="45" name="Espaço Reservado para Conteúdo 2"/>
          <p:cNvSpPr txBox="1">
            <a:spLocks/>
          </p:cNvSpPr>
          <p:nvPr/>
        </p:nvSpPr>
        <p:spPr>
          <a:xfrm>
            <a:off x="4105339" y="2545030"/>
            <a:ext cx="1556035" cy="33124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b="1" dirty="0">
                <a:solidFill>
                  <a:schemeClr val="bg1">
                    <a:lumMod val="50000"/>
                  </a:schemeClr>
                </a:solidFill>
              </a:rPr>
              <a:t>R$ 10.8 Mil</a:t>
            </a:r>
          </a:p>
        </p:txBody>
      </p:sp>
      <p:graphicFrame>
        <p:nvGraphicFramePr>
          <p:cNvPr id="47" name="Objeto 46"/>
          <p:cNvGraphicFramePr>
            <a:graphicFrameLocks noChangeAspect="1"/>
          </p:cNvGraphicFramePr>
          <p:nvPr>
            <p:extLst>
              <p:ext uri="{D42A27DB-BD31-4B8C-83A1-F6EECF244321}">
                <p14:modId xmlns:p14="http://schemas.microsoft.com/office/powerpoint/2010/main" xmlns="" val="3839615233"/>
              </p:ext>
            </p:extLst>
          </p:nvPr>
        </p:nvGraphicFramePr>
        <p:xfrm>
          <a:off x="2604499" y="1299775"/>
          <a:ext cx="1732568" cy="462500"/>
        </p:xfrm>
        <a:graphic>
          <a:graphicData uri="http://schemas.openxmlformats.org/presentationml/2006/ole">
            <p:oleObj spid="_x0000_s164867" r:id="rId6" imgW="4571429" imgH="939683" progId="">
              <p:embed/>
            </p:oleObj>
          </a:graphicData>
        </a:graphic>
      </p:graphicFrame>
      <p:graphicFrame>
        <p:nvGraphicFramePr>
          <p:cNvPr id="48" name="Objeto 47"/>
          <p:cNvGraphicFramePr>
            <a:graphicFrameLocks noChangeAspect="1"/>
          </p:cNvGraphicFramePr>
          <p:nvPr>
            <p:extLst>
              <p:ext uri="{D42A27DB-BD31-4B8C-83A1-F6EECF244321}">
                <p14:modId xmlns:p14="http://schemas.microsoft.com/office/powerpoint/2010/main" xmlns="" val="3980780960"/>
              </p:ext>
            </p:extLst>
          </p:nvPr>
        </p:nvGraphicFramePr>
        <p:xfrm>
          <a:off x="2602526" y="2327242"/>
          <a:ext cx="447346" cy="450124"/>
        </p:xfrm>
        <a:graphic>
          <a:graphicData uri="http://schemas.openxmlformats.org/presentationml/2006/ole">
            <p:oleObj spid="_x0000_s164868" r:id="rId7" imgW="1079365" imgH="901587" progId="">
              <p:embed/>
            </p:oleObj>
          </a:graphicData>
        </a:graphic>
      </p:graphicFrame>
      <p:sp>
        <p:nvSpPr>
          <p:cNvPr id="51" name="Título 4">
            <a:extLst>
              <a:ext uri="{FF2B5EF4-FFF2-40B4-BE49-F238E27FC236}">
                <a16:creationId xmlns:a16="http://schemas.microsoft.com/office/drawing/2014/main" xmlns="" id="{16372197-24F4-4A72-8A24-3C3986A14DAE}"/>
              </a:ext>
            </a:extLst>
          </p:cNvPr>
          <p:cNvSpPr>
            <a:spLocks noGrp="1"/>
          </p:cNvSpPr>
          <p:nvPr>
            <p:ph type="title"/>
          </p:nvPr>
        </p:nvSpPr>
        <p:spPr>
          <a:xfrm>
            <a:off x="312547" y="217626"/>
            <a:ext cx="8312734" cy="782638"/>
          </a:xfrm>
        </p:spPr>
        <p:txBody>
          <a:bodyPr vert="horz" lIns="91440" tIns="45720" rIns="91440" bIns="45720" rtlCol="0" anchor="ctr">
            <a:normAutofit/>
          </a:bodyPr>
          <a:lstStyle/>
          <a:p>
            <a:r>
              <a:rPr lang="pt-BR" sz="3200" b="1" dirty="0">
                <a:solidFill>
                  <a:schemeClr val="tx2">
                    <a:lumMod val="50000"/>
                  </a:schemeClr>
                </a:solidFill>
                <a:latin typeface="Arial" pitchFamily="34" charset="0"/>
                <a:cs typeface="Arial" pitchFamily="34" charset="0"/>
              </a:rPr>
              <a:t> Gestão de pessoas</a:t>
            </a:r>
          </a:p>
        </p:txBody>
      </p:sp>
      <p:sp>
        <p:nvSpPr>
          <p:cNvPr id="52" name="objeto 7" descr="Retângulo bege">
            <a:extLst>
              <a:ext uri="{FF2B5EF4-FFF2-40B4-BE49-F238E27FC236}">
                <a16:creationId xmlns:a16="http://schemas.microsoft.com/office/drawing/2014/main" xmlns="" id="{1185C7A9-8E52-408E-B19E-E5A1EB33971B}"/>
              </a:ext>
            </a:extLst>
          </p:cNvPr>
          <p:cNvSpPr/>
          <p:nvPr/>
        </p:nvSpPr>
        <p:spPr bwMode="white">
          <a:xfrm flipV="1">
            <a:off x="0" y="661758"/>
            <a:ext cx="9906000" cy="176441"/>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Arial" pitchFamily="34" charset="0"/>
              <a:cs typeface="Arial" pitchFamily="34" charset="0"/>
            </a:endParaRPr>
          </a:p>
        </p:txBody>
      </p:sp>
      <p:pic>
        <p:nvPicPr>
          <p:cNvPr id="55" name="Imagem 54"/>
          <p:cNvPicPr>
            <a:picLocks noChangeAspect="1"/>
          </p:cNvPicPr>
          <p:nvPr/>
        </p:nvPicPr>
        <p:blipFill rotWithShape="1">
          <a:blip r:embed="rId8" cstate="print">
            <a:duotone>
              <a:srgbClr val="A5A5A5">
                <a:shade val="45000"/>
                <a:satMod val="135000"/>
              </a:srgbClr>
              <a:prstClr val="white"/>
            </a:duotone>
          </a:blip>
          <a:srcRect l="74211" t="19445" r="20477" b="64444"/>
          <a:stretch/>
        </p:blipFill>
        <p:spPr>
          <a:xfrm>
            <a:off x="3199569" y="5905500"/>
            <a:ext cx="363784" cy="620571"/>
          </a:xfrm>
          <a:prstGeom prst="rect">
            <a:avLst/>
          </a:prstGeom>
        </p:spPr>
      </p:pic>
      <p:pic>
        <p:nvPicPr>
          <p:cNvPr id="56" name="Imagem 55"/>
          <p:cNvPicPr>
            <a:picLocks noChangeAspect="1"/>
          </p:cNvPicPr>
          <p:nvPr/>
        </p:nvPicPr>
        <p:blipFill rotWithShape="1">
          <a:blip r:embed="rId8" cstate="print">
            <a:duotone>
              <a:srgbClr val="A5A5A5">
                <a:shade val="45000"/>
                <a:satMod val="135000"/>
              </a:srgbClr>
              <a:prstClr val="white"/>
            </a:duotone>
          </a:blip>
          <a:srcRect l="81174" t="19445" r="13358" b="64444"/>
          <a:stretch/>
        </p:blipFill>
        <p:spPr>
          <a:xfrm>
            <a:off x="3162470" y="4788637"/>
            <a:ext cx="380829" cy="631087"/>
          </a:xfrm>
          <a:prstGeom prst="rect">
            <a:avLst/>
          </a:prstGeom>
        </p:spPr>
      </p:pic>
      <p:sp>
        <p:nvSpPr>
          <p:cNvPr id="57" name="Elipse 56"/>
          <p:cNvSpPr/>
          <p:nvPr/>
        </p:nvSpPr>
        <p:spPr>
          <a:xfrm>
            <a:off x="2938486" y="5768148"/>
            <a:ext cx="881040" cy="864558"/>
          </a:xfrm>
          <a:prstGeom prst="ellipse">
            <a:avLst/>
          </a:prstGeom>
          <a:noFill/>
          <a:ln w="101600" cmpd="dbl">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itchFamily="34" charset="0"/>
              <a:cs typeface="Arial" pitchFamily="34" charset="0"/>
            </a:endParaRPr>
          </a:p>
        </p:txBody>
      </p:sp>
      <p:sp>
        <p:nvSpPr>
          <p:cNvPr id="58" name="Elipse 57"/>
          <p:cNvSpPr/>
          <p:nvPr/>
        </p:nvSpPr>
        <p:spPr>
          <a:xfrm>
            <a:off x="2962276" y="4695824"/>
            <a:ext cx="828674" cy="838201"/>
          </a:xfrm>
          <a:prstGeom prst="ellipse">
            <a:avLst/>
          </a:prstGeom>
          <a:noFill/>
          <a:ln w="101600" cmpd="dbl">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itchFamily="34" charset="0"/>
              <a:cs typeface="Arial" pitchFamily="34" charset="0"/>
            </a:endParaRPr>
          </a:p>
        </p:txBody>
      </p:sp>
      <p:sp>
        <p:nvSpPr>
          <p:cNvPr id="59" name="CaixaDeTexto 58"/>
          <p:cNvSpPr txBox="1"/>
          <p:nvPr/>
        </p:nvSpPr>
        <p:spPr>
          <a:xfrm>
            <a:off x="3280354" y="6129264"/>
            <a:ext cx="214554" cy="323165"/>
          </a:xfrm>
          <a:prstGeom prst="rect">
            <a:avLst/>
          </a:prstGeom>
          <a:noFill/>
        </p:spPr>
        <p:txBody>
          <a:bodyPr wrap="square" rtlCol="0">
            <a:spAutoFit/>
          </a:bodyPr>
          <a:lstStyle/>
          <a:p>
            <a:pPr algn="ctr"/>
            <a:r>
              <a:rPr lang="pt-BR" sz="1500" b="1" u="sng" dirty="0">
                <a:latin typeface="Arial" pitchFamily="34" charset="0"/>
                <a:cs typeface="Arial" pitchFamily="34" charset="0"/>
              </a:rPr>
              <a:t>2</a:t>
            </a:r>
          </a:p>
        </p:txBody>
      </p:sp>
      <p:sp>
        <p:nvSpPr>
          <p:cNvPr id="60" name="CaixaDeTexto 59"/>
          <p:cNvSpPr txBox="1"/>
          <p:nvPr/>
        </p:nvSpPr>
        <p:spPr>
          <a:xfrm>
            <a:off x="3232728" y="4991098"/>
            <a:ext cx="272471" cy="323165"/>
          </a:xfrm>
          <a:prstGeom prst="rect">
            <a:avLst/>
          </a:prstGeom>
          <a:noFill/>
        </p:spPr>
        <p:txBody>
          <a:bodyPr wrap="square" rtlCol="0">
            <a:spAutoFit/>
          </a:bodyPr>
          <a:lstStyle/>
          <a:p>
            <a:pPr algn="ctr"/>
            <a:r>
              <a:rPr lang="pt-BR" sz="1500" b="1" u="sng" dirty="0">
                <a:latin typeface="Arial" pitchFamily="34" charset="0"/>
                <a:cs typeface="Arial" pitchFamily="34" charset="0"/>
              </a:rPr>
              <a:t>6</a:t>
            </a:r>
          </a:p>
        </p:txBody>
      </p:sp>
      <p:sp>
        <p:nvSpPr>
          <p:cNvPr id="61" name="Retângulo 60"/>
          <p:cNvSpPr/>
          <p:nvPr/>
        </p:nvSpPr>
        <p:spPr>
          <a:xfrm>
            <a:off x="2744886" y="4084502"/>
            <a:ext cx="1350935" cy="428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pt-BR" sz="1500" b="1" dirty="0">
                <a:solidFill>
                  <a:schemeClr val="bg1">
                    <a:lumMod val="50000"/>
                  </a:schemeClr>
                </a:solidFill>
                <a:latin typeface="Arial" pitchFamily="34" charset="0"/>
                <a:cs typeface="Arial" pitchFamily="34" charset="0"/>
              </a:rPr>
              <a:t>Força de trabalho por sexo</a:t>
            </a:r>
            <a:endParaRPr lang="pt-BR" sz="1500" dirty="0">
              <a:solidFill>
                <a:schemeClr val="bg1">
                  <a:lumMod val="50000"/>
                </a:schemeClr>
              </a:solidFill>
              <a:latin typeface="Arial" pitchFamily="34" charset="0"/>
              <a:cs typeface="Arial" pitchFamily="34" charset="0"/>
            </a:endParaRPr>
          </a:p>
        </p:txBody>
      </p:sp>
      <p:sp>
        <p:nvSpPr>
          <p:cNvPr id="62" name="Retângulo 61"/>
          <p:cNvSpPr/>
          <p:nvPr/>
        </p:nvSpPr>
        <p:spPr>
          <a:xfrm>
            <a:off x="438149" y="5086350"/>
            <a:ext cx="1704975"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pt-BR" sz="1300" b="1" dirty="0">
                <a:solidFill>
                  <a:schemeClr val="bg1">
                    <a:lumMod val="50000"/>
                  </a:schemeClr>
                </a:solidFill>
                <a:latin typeface="Arial" pitchFamily="34" charset="0"/>
                <a:cs typeface="Arial" pitchFamily="34" charset="0"/>
              </a:rPr>
              <a:t>Força de trabalho por Faixa Etária</a:t>
            </a:r>
            <a:endParaRPr lang="pt-BR" sz="1300" dirty="0">
              <a:solidFill>
                <a:schemeClr val="bg1">
                  <a:lumMod val="50000"/>
                </a:schemeClr>
              </a:solidFill>
              <a:latin typeface="Arial" pitchFamily="34" charset="0"/>
              <a:cs typeface="Arial" pitchFamily="34" charset="0"/>
            </a:endParaRPr>
          </a:p>
        </p:txBody>
      </p:sp>
      <p:grpSp>
        <p:nvGrpSpPr>
          <p:cNvPr id="63" name="Grupo 51"/>
          <p:cNvGrpSpPr/>
          <p:nvPr/>
        </p:nvGrpSpPr>
        <p:grpSpPr>
          <a:xfrm>
            <a:off x="1186502" y="4355125"/>
            <a:ext cx="544740" cy="484851"/>
            <a:chOff x="1796401" y="1222300"/>
            <a:chExt cx="562300" cy="554993"/>
          </a:xfrm>
        </p:grpSpPr>
        <p:sp>
          <p:nvSpPr>
            <p:cNvPr id="64" name="Elipse 63"/>
            <p:cNvSpPr/>
            <p:nvPr/>
          </p:nvSpPr>
          <p:spPr bwMode="gray">
            <a:xfrm>
              <a:off x="1796401" y="1222300"/>
              <a:ext cx="533708" cy="554993"/>
            </a:xfrm>
            <a:prstGeom prst="ellipse">
              <a:avLst/>
            </a:prstGeom>
            <a:solidFill>
              <a:schemeClr val="bg1"/>
            </a:solidFill>
            <a:ln w="25400">
              <a:solidFill>
                <a:schemeClr val="bg2"/>
              </a:solid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spcBef>
                  <a:spcPts val="300"/>
                </a:spcBef>
                <a:defRPr/>
              </a:pPr>
              <a:endParaRPr lang="en-US" sz="1200" dirty="0">
                <a:solidFill>
                  <a:schemeClr val="bg1">
                    <a:lumMod val="50000"/>
                  </a:schemeClr>
                </a:solidFill>
                <a:latin typeface="Arial" pitchFamily="34" charset="0"/>
                <a:cs typeface="Arial" pitchFamily="34" charset="0"/>
              </a:endParaRPr>
            </a:p>
          </p:txBody>
        </p:sp>
        <p:sp>
          <p:nvSpPr>
            <p:cNvPr id="65" name="CaixaDeTexto 19"/>
            <p:cNvSpPr txBox="1">
              <a:spLocks noChangeArrowheads="1"/>
            </p:cNvSpPr>
            <p:nvPr/>
          </p:nvSpPr>
          <p:spPr bwMode="auto">
            <a:xfrm>
              <a:off x="1824993" y="1264073"/>
              <a:ext cx="533708" cy="477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ts val="300"/>
                </a:spcBef>
                <a:buFontTx/>
                <a:buNone/>
              </a:pPr>
              <a:r>
                <a:rPr lang="en-US" altLang="pt-BR" sz="1400" dirty="0">
                  <a:solidFill>
                    <a:schemeClr val="bg1">
                      <a:lumMod val="50000"/>
                    </a:schemeClr>
                  </a:solidFill>
                  <a:cs typeface="Arial" pitchFamily="34" charset="0"/>
                </a:rPr>
                <a:t>3</a:t>
              </a:r>
            </a:p>
          </p:txBody>
        </p:sp>
      </p:grpSp>
      <p:grpSp>
        <p:nvGrpSpPr>
          <p:cNvPr id="66" name="Grupo 58"/>
          <p:cNvGrpSpPr/>
          <p:nvPr/>
        </p:nvGrpSpPr>
        <p:grpSpPr>
          <a:xfrm rot="19141964">
            <a:off x="491580" y="4564759"/>
            <a:ext cx="1785233" cy="1595330"/>
            <a:chOff x="1713647" y="1874736"/>
            <a:chExt cx="1979707" cy="1703942"/>
          </a:xfrm>
        </p:grpSpPr>
        <p:sp>
          <p:nvSpPr>
            <p:cNvPr id="67" name="Retângulo de cantos arredondados 66"/>
            <p:cNvSpPr/>
            <p:nvPr/>
          </p:nvSpPr>
          <p:spPr>
            <a:xfrm>
              <a:off x="1714434" y="1874736"/>
              <a:ext cx="709875" cy="68018"/>
            </a:xfrm>
            <a:prstGeom prst="roundRect">
              <a:avLst/>
            </a:prstGeom>
            <a:solidFill>
              <a:schemeClr val="bg1">
                <a:lumMod val="50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itchFamily="34" charset="0"/>
                <a:cs typeface="Arial" pitchFamily="34" charset="0"/>
              </a:endParaRPr>
            </a:p>
          </p:txBody>
        </p:sp>
        <p:sp>
          <p:nvSpPr>
            <p:cNvPr id="68" name="Retângulo de cantos arredondados 67"/>
            <p:cNvSpPr/>
            <p:nvPr/>
          </p:nvSpPr>
          <p:spPr>
            <a:xfrm rot="5400000">
              <a:off x="2090402" y="2143161"/>
              <a:ext cx="597518" cy="80808"/>
            </a:xfrm>
            <a:prstGeom prst="roundRect">
              <a:avLst/>
            </a:prstGeom>
            <a:solidFill>
              <a:schemeClr val="bg1">
                <a:lumMod val="50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itchFamily="34" charset="0"/>
                <a:cs typeface="Arial" pitchFamily="34" charset="0"/>
              </a:endParaRPr>
            </a:p>
          </p:txBody>
        </p:sp>
        <p:sp>
          <p:nvSpPr>
            <p:cNvPr id="69" name="Retângulo de cantos arredondados 68"/>
            <p:cNvSpPr/>
            <p:nvPr/>
          </p:nvSpPr>
          <p:spPr>
            <a:xfrm>
              <a:off x="2348757" y="2414511"/>
              <a:ext cx="709875" cy="68018"/>
            </a:xfrm>
            <a:prstGeom prst="roundRect">
              <a:avLst/>
            </a:prstGeom>
            <a:solidFill>
              <a:schemeClr val="bg1">
                <a:lumMod val="50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itchFamily="34" charset="0"/>
                <a:cs typeface="Arial" pitchFamily="34" charset="0"/>
              </a:endParaRPr>
            </a:p>
          </p:txBody>
        </p:sp>
        <p:sp>
          <p:nvSpPr>
            <p:cNvPr id="70" name="Retângulo de cantos arredondados 69"/>
            <p:cNvSpPr/>
            <p:nvPr/>
          </p:nvSpPr>
          <p:spPr>
            <a:xfrm rot="5400000">
              <a:off x="2722867" y="2672051"/>
              <a:ext cx="597518" cy="80808"/>
            </a:xfrm>
            <a:prstGeom prst="roundRect">
              <a:avLst/>
            </a:prstGeom>
            <a:solidFill>
              <a:schemeClr val="bg1">
                <a:lumMod val="50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itchFamily="34" charset="0"/>
                <a:cs typeface="Arial" pitchFamily="34" charset="0"/>
              </a:endParaRPr>
            </a:p>
          </p:txBody>
        </p:sp>
        <p:sp>
          <p:nvSpPr>
            <p:cNvPr id="71" name="Retângulo de cantos arredondados 70"/>
            <p:cNvSpPr/>
            <p:nvPr/>
          </p:nvSpPr>
          <p:spPr>
            <a:xfrm>
              <a:off x="2981222" y="2945579"/>
              <a:ext cx="709875" cy="68018"/>
            </a:xfrm>
            <a:prstGeom prst="roundRect">
              <a:avLst/>
            </a:prstGeom>
            <a:solidFill>
              <a:schemeClr val="bg1">
                <a:lumMod val="50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itchFamily="34" charset="0"/>
                <a:cs typeface="Arial" pitchFamily="34" charset="0"/>
              </a:endParaRPr>
            </a:p>
          </p:txBody>
        </p:sp>
        <p:sp>
          <p:nvSpPr>
            <p:cNvPr id="72" name="Retângulo de cantos arredondados 71"/>
            <p:cNvSpPr/>
            <p:nvPr/>
          </p:nvSpPr>
          <p:spPr>
            <a:xfrm rot="5400000">
              <a:off x="1172008" y="2457589"/>
              <a:ext cx="1151240" cy="67960"/>
            </a:xfrm>
            <a:prstGeom prst="roundRect">
              <a:avLst/>
            </a:prstGeom>
            <a:solidFill>
              <a:schemeClr val="bg1">
                <a:lumMod val="50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itchFamily="34" charset="0"/>
                <a:cs typeface="Arial" pitchFamily="34" charset="0"/>
              </a:endParaRPr>
            </a:p>
          </p:txBody>
        </p:sp>
        <p:sp>
          <p:nvSpPr>
            <p:cNvPr id="73" name="Retângulo de cantos arredondados 72"/>
            <p:cNvSpPr/>
            <p:nvPr/>
          </p:nvSpPr>
          <p:spPr>
            <a:xfrm>
              <a:off x="1713647" y="3503123"/>
              <a:ext cx="1957543" cy="75555"/>
            </a:xfrm>
            <a:prstGeom prst="roundRect">
              <a:avLst/>
            </a:prstGeom>
            <a:solidFill>
              <a:schemeClr val="bg1">
                <a:lumMod val="50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itchFamily="34" charset="0"/>
                <a:cs typeface="Arial" pitchFamily="34" charset="0"/>
              </a:endParaRPr>
            </a:p>
          </p:txBody>
        </p:sp>
        <p:sp>
          <p:nvSpPr>
            <p:cNvPr id="74" name="Retângulo de cantos arredondados 73"/>
            <p:cNvSpPr/>
            <p:nvPr/>
          </p:nvSpPr>
          <p:spPr>
            <a:xfrm rot="5400000">
              <a:off x="3354191" y="3221724"/>
              <a:ext cx="597518" cy="80808"/>
            </a:xfrm>
            <a:prstGeom prst="roundRect">
              <a:avLst/>
            </a:prstGeom>
            <a:solidFill>
              <a:schemeClr val="bg1">
                <a:lumMod val="50000"/>
              </a:schemeClr>
            </a:solidFill>
            <a:ln w="349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itchFamily="34" charset="0"/>
                <a:cs typeface="Arial" pitchFamily="34" charset="0"/>
              </a:endParaRPr>
            </a:p>
          </p:txBody>
        </p:sp>
      </p:grpSp>
      <p:sp>
        <p:nvSpPr>
          <p:cNvPr id="75" name="Elipse 74"/>
          <p:cNvSpPr/>
          <p:nvPr/>
        </p:nvSpPr>
        <p:spPr bwMode="gray">
          <a:xfrm>
            <a:off x="1895150" y="4358243"/>
            <a:ext cx="517041" cy="484851"/>
          </a:xfrm>
          <a:prstGeom prst="ellipse">
            <a:avLst/>
          </a:prstGeom>
          <a:solidFill>
            <a:schemeClr val="bg1"/>
          </a:solidFill>
          <a:ln w="25400">
            <a:solidFill>
              <a:schemeClr val="bg2"/>
            </a:solid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spcBef>
                <a:spcPts val="300"/>
              </a:spcBef>
              <a:defRPr/>
            </a:pPr>
            <a:r>
              <a:rPr lang="en-US" sz="1400" dirty="0">
                <a:solidFill>
                  <a:schemeClr val="bg1">
                    <a:lumMod val="50000"/>
                  </a:schemeClr>
                </a:solidFill>
                <a:latin typeface="Arial" pitchFamily="34" charset="0"/>
                <a:cs typeface="Arial" pitchFamily="34" charset="0"/>
              </a:rPr>
              <a:t>3</a:t>
            </a:r>
          </a:p>
        </p:txBody>
      </p:sp>
      <p:grpSp>
        <p:nvGrpSpPr>
          <p:cNvPr id="76" name="Grupo 97"/>
          <p:cNvGrpSpPr/>
          <p:nvPr/>
        </p:nvGrpSpPr>
        <p:grpSpPr>
          <a:xfrm>
            <a:off x="449680" y="4361760"/>
            <a:ext cx="530436" cy="484851"/>
            <a:chOff x="3127587" y="2277465"/>
            <a:chExt cx="547535" cy="554993"/>
          </a:xfrm>
        </p:grpSpPr>
        <p:sp>
          <p:nvSpPr>
            <p:cNvPr id="77" name="Elipse 76"/>
            <p:cNvSpPr/>
            <p:nvPr/>
          </p:nvSpPr>
          <p:spPr bwMode="gray">
            <a:xfrm>
              <a:off x="3141414" y="2277465"/>
              <a:ext cx="533708" cy="554993"/>
            </a:xfrm>
            <a:prstGeom prst="ellipse">
              <a:avLst/>
            </a:prstGeom>
            <a:solidFill>
              <a:schemeClr val="bg1"/>
            </a:solidFill>
            <a:ln w="25400">
              <a:solidFill>
                <a:schemeClr val="bg2"/>
              </a:solid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spcBef>
                  <a:spcPts val="300"/>
                </a:spcBef>
                <a:defRPr/>
              </a:pPr>
              <a:endParaRPr lang="en-US" dirty="0">
                <a:solidFill>
                  <a:schemeClr val="bg1">
                    <a:lumMod val="50000"/>
                  </a:schemeClr>
                </a:solidFill>
                <a:latin typeface="Arial" pitchFamily="34" charset="0"/>
                <a:cs typeface="Arial" pitchFamily="34" charset="0"/>
              </a:endParaRPr>
            </a:p>
          </p:txBody>
        </p:sp>
        <p:sp>
          <p:nvSpPr>
            <p:cNvPr id="78" name="CaixaDeTexto 19"/>
            <p:cNvSpPr txBox="1">
              <a:spLocks noChangeArrowheads="1"/>
            </p:cNvSpPr>
            <p:nvPr/>
          </p:nvSpPr>
          <p:spPr bwMode="auto">
            <a:xfrm>
              <a:off x="3127587" y="2319238"/>
              <a:ext cx="533708" cy="477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spcBef>
                  <a:spcPts val="300"/>
                </a:spcBef>
              </a:pPr>
              <a:r>
                <a:rPr lang="en-US" altLang="pt-BR" sz="1400" dirty="0">
                  <a:solidFill>
                    <a:schemeClr val="bg1">
                      <a:lumMod val="50000"/>
                    </a:schemeClr>
                  </a:solidFill>
                  <a:cs typeface="Arial" pitchFamily="34" charset="0"/>
                </a:rPr>
                <a:t>2</a:t>
              </a:r>
            </a:p>
          </p:txBody>
        </p:sp>
      </p:grpSp>
      <p:sp>
        <p:nvSpPr>
          <p:cNvPr id="79" name="CaixaDeTexto 19"/>
          <p:cNvSpPr txBox="1">
            <a:spLocks noChangeArrowheads="1"/>
          </p:cNvSpPr>
          <p:nvPr/>
        </p:nvSpPr>
        <p:spPr bwMode="auto">
          <a:xfrm rot="18985446">
            <a:off x="643244" y="3897032"/>
            <a:ext cx="1029764" cy="417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ts val="300"/>
              </a:spcBef>
              <a:buFontTx/>
              <a:buNone/>
            </a:pPr>
            <a:r>
              <a:rPr lang="en-US" altLang="pt-BR" sz="1000" dirty="0" err="1">
                <a:solidFill>
                  <a:schemeClr val="bg1">
                    <a:lumMod val="50000"/>
                  </a:schemeClr>
                </a:solidFill>
                <a:cs typeface="Arial" pitchFamily="34" charset="0"/>
              </a:rPr>
              <a:t>Até</a:t>
            </a:r>
            <a:r>
              <a:rPr lang="en-US" altLang="pt-BR" sz="1000" dirty="0">
                <a:solidFill>
                  <a:schemeClr val="bg1">
                    <a:lumMod val="50000"/>
                  </a:schemeClr>
                </a:solidFill>
                <a:cs typeface="Arial" pitchFamily="34" charset="0"/>
              </a:rPr>
              <a:t> 30 anos</a:t>
            </a:r>
          </a:p>
        </p:txBody>
      </p:sp>
      <p:sp>
        <p:nvSpPr>
          <p:cNvPr id="80" name="CaixaDeTexto 19"/>
          <p:cNvSpPr txBox="1">
            <a:spLocks noChangeArrowheads="1"/>
          </p:cNvSpPr>
          <p:nvPr/>
        </p:nvSpPr>
        <p:spPr bwMode="auto">
          <a:xfrm rot="18658120">
            <a:off x="1418940" y="3748101"/>
            <a:ext cx="1029764" cy="417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ts val="300"/>
              </a:spcBef>
              <a:buFontTx/>
              <a:buNone/>
            </a:pPr>
            <a:r>
              <a:rPr lang="en-US" altLang="pt-BR" sz="1000" dirty="0">
                <a:solidFill>
                  <a:schemeClr val="bg1">
                    <a:lumMod val="50000"/>
                  </a:schemeClr>
                </a:solidFill>
                <a:cs typeface="Arial" pitchFamily="34" charset="0"/>
              </a:rPr>
              <a:t>De 30 a 40 anos</a:t>
            </a:r>
          </a:p>
        </p:txBody>
      </p:sp>
      <p:sp>
        <p:nvSpPr>
          <p:cNvPr id="81" name="CaixaDeTexto 19"/>
          <p:cNvSpPr txBox="1">
            <a:spLocks noChangeArrowheads="1"/>
          </p:cNvSpPr>
          <p:nvPr/>
        </p:nvSpPr>
        <p:spPr bwMode="auto">
          <a:xfrm rot="18560810">
            <a:off x="2092854" y="3848515"/>
            <a:ext cx="1029764" cy="417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ts val="300"/>
              </a:spcBef>
              <a:buFontTx/>
              <a:buNone/>
            </a:pPr>
            <a:r>
              <a:rPr lang="en-US" altLang="pt-BR" sz="1000" dirty="0" err="1">
                <a:solidFill>
                  <a:schemeClr val="bg1">
                    <a:lumMod val="50000"/>
                  </a:schemeClr>
                </a:solidFill>
                <a:cs typeface="Arial" pitchFamily="34" charset="0"/>
              </a:rPr>
              <a:t>Acima</a:t>
            </a:r>
            <a:r>
              <a:rPr lang="en-US" altLang="pt-BR" sz="1000" dirty="0">
                <a:solidFill>
                  <a:schemeClr val="bg1">
                    <a:lumMod val="50000"/>
                  </a:schemeClr>
                </a:solidFill>
                <a:cs typeface="Arial" pitchFamily="34" charset="0"/>
              </a:rPr>
              <a:t> 40 anos</a:t>
            </a:r>
          </a:p>
        </p:txBody>
      </p:sp>
      <p:sp>
        <p:nvSpPr>
          <p:cNvPr id="84" name="Espaço Reservado para Texto 3">
            <a:extLst>
              <a:ext uri="{FF2B5EF4-FFF2-40B4-BE49-F238E27FC236}">
                <a16:creationId xmlns:a16="http://schemas.microsoft.com/office/drawing/2014/main" xmlns="" id="{A5D173E8-C2DF-46D4-99DF-87A962AA4BF5}"/>
              </a:ext>
            </a:extLst>
          </p:cNvPr>
          <p:cNvSpPr txBox="1">
            <a:spLocks/>
          </p:cNvSpPr>
          <p:nvPr/>
        </p:nvSpPr>
        <p:spPr>
          <a:xfrm>
            <a:off x="5829300" y="952500"/>
            <a:ext cx="3911267" cy="5638800"/>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defRPr/>
            </a:pPr>
            <a:r>
              <a:rPr lang="pt-BR" sz="1100" dirty="0">
                <a:latin typeface="Arial" pitchFamily="34" charset="0"/>
                <a:cs typeface="Arial" pitchFamily="34" charset="0"/>
              </a:rPr>
              <a:t>​Em 2019, o Conselho contava com 06 funcionários sob o regime celetista, sendo 02  concursados, contratados a partir do Concurso Público n° 1/2013 CAU/BR, e 04 de livre provimento e demissão; bem como 02 estagiárias contratada através de agende de integração.</a:t>
            </a:r>
          </a:p>
          <a:p>
            <a:pPr marL="0" indent="0" algn="just">
              <a:lnSpc>
                <a:spcPct val="100000"/>
              </a:lnSpc>
              <a:spcBef>
                <a:spcPts val="0"/>
              </a:spcBef>
              <a:buNone/>
              <a:defRPr/>
            </a:pPr>
            <a:endParaRPr lang="pt-BR" sz="1100" dirty="0">
              <a:latin typeface="Arial" pitchFamily="34" charset="0"/>
              <a:cs typeface="Arial" pitchFamily="34" charset="0"/>
            </a:endParaRPr>
          </a:p>
          <a:p>
            <a:pPr marL="0" indent="0" algn="just">
              <a:lnSpc>
                <a:spcPct val="100000"/>
              </a:lnSpc>
              <a:spcBef>
                <a:spcPts val="0"/>
              </a:spcBef>
              <a:buNone/>
              <a:defRPr/>
            </a:pPr>
            <a:r>
              <a:rPr lang="pt-BR" sz="1100" dirty="0">
                <a:latin typeface="Arial" pitchFamily="34" charset="0"/>
                <a:cs typeface="Arial" pitchFamily="34" charset="0"/>
              </a:rPr>
              <a:t>Do total da força de trabalho, 75% atua na área de fiscalização e na área técnica e 25% na área administrativa e financeira.​</a:t>
            </a:r>
          </a:p>
          <a:p>
            <a:pPr marL="0" indent="0" algn="just">
              <a:lnSpc>
                <a:spcPct val="100000"/>
              </a:lnSpc>
              <a:spcBef>
                <a:spcPts val="0"/>
              </a:spcBef>
              <a:buNone/>
              <a:defRPr/>
            </a:pPr>
            <a:endParaRPr lang="pt-BR" sz="1100" dirty="0">
              <a:latin typeface="Arial" pitchFamily="34" charset="0"/>
              <a:cs typeface="Arial" pitchFamily="34" charset="0"/>
            </a:endParaRPr>
          </a:p>
          <a:p>
            <a:pPr marL="0" indent="0" algn="just">
              <a:lnSpc>
                <a:spcPct val="100000"/>
              </a:lnSpc>
              <a:spcBef>
                <a:spcPts val="0"/>
              </a:spcBef>
              <a:buNone/>
              <a:defRPr/>
            </a:pPr>
            <a:r>
              <a:rPr lang="pt-BR" sz="1100" dirty="0">
                <a:latin typeface="Arial" pitchFamily="34" charset="0"/>
                <a:cs typeface="Arial" pitchFamily="34" charset="0"/>
              </a:rPr>
              <a:t>O CAU/AL conta ainda com 09 conselheiros efetivos e 09 suplentes eleitos para a gestão 2018-2020. Os mesmos atuam nas comissões ordinárias do CAU/AL, conforme composição anual.​</a:t>
            </a:r>
          </a:p>
          <a:p>
            <a:pPr marL="0" indent="0" algn="just">
              <a:lnSpc>
                <a:spcPct val="100000"/>
              </a:lnSpc>
              <a:spcBef>
                <a:spcPts val="0"/>
              </a:spcBef>
              <a:buNone/>
              <a:defRPr/>
            </a:pPr>
            <a:endParaRPr lang="pt-BR" sz="1100" dirty="0">
              <a:latin typeface="Arial" pitchFamily="34" charset="0"/>
              <a:cs typeface="Arial" pitchFamily="34" charset="0"/>
            </a:endParaRPr>
          </a:p>
          <a:p>
            <a:pPr marL="0" indent="0" algn="just">
              <a:lnSpc>
                <a:spcPct val="100000"/>
              </a:lnSpc>
              <a:spcBef>
                <a:spcPts val="0"/>
              </a:spcBef>
              <a:buNone/>
              <a:defRPr/>
            </a:pPr>
            <a:r>
              <a:rPr lang="pt-BR" sz="1100" dirty="0">
                <a:latin typeface="Arial" pitchFamily="34" charset="0"/>
                <a:cs typeface="Arial" pitchFamily="34" charset="0"/>
              </a:rPr>
              <a:t>O corpo funcional do CAU/AL é composto por 05 profissionais com formação superior, sendo 03 (três) em arquitetura e urbanismo, 01 (um) em Ciências Contábeis, 01 (três) em Administração, e 01 (um) funcionário com ensino médio. </a:t>
            </a:r>
          </a:p>
          <a:p>
            <a:pPr marL="0" indent="0" algn="just">
              <a:lnSpc>
                <a:spcPct val="100000"/>
              </a:lnSpc>
              <a:spcBef>
                <a:spcPts val="0"/>
              </a:spcBef>
              <a:buNone/>
              <a:defRPr/>
            </a:pPr>
            <a:endParaRPr lang="pt-BR" sz="1100" dirty="0">
              <a:latin typeface="Arial" pitchFamily="34" charset="0"/>
              <a:cs typeface="Arial" pitchFamily="34" charset="0"/>
            </a:endParaRPr>
          </a:p>
          <a:p>
            <a:pPr marL="0" indent="0" algn="just">
              <a:lnSpc>
                <a:spcPct val="100000"/>
              </a:lnSpc>
              <a:spcBef>
                <a:spcPts val="0"/>
              </a:spcBef>
              <a:buNone/>
              <a:defRPr/>
            </a:pPr>
            <a:r>
              <a:rPr lang="pt-BR" sz="1100" dirty="0">
                <a:latin typeface="Arial" pitchFamily="34" charset="0"/>
                <a:cs typeface="Arial" pitchFamily="34" charset="0"/>
              </a:rPr>
              <a:t>Tais dados denotam a preocupação do Conselho em preenchimento de seus cargos com profissionais com capacidade técnica e humana para a função exercida, garantindo efetividade no cumprimento da função institucional desse Conselho.</a:t>
            </a:r>
            <a:endParaRPr lang="pt-BR" sz="1100" dirty="0">
              <a:solidFill>
                <a:prstClr val="black"/>
              </a:solidFill>
              <a:latin typeface="Arial" pitchFamily="34" charset="0"/>
              <a:cs typeface="Arial" pitchFamily="34" charset="0"/>
            </a:endParaRPr>
          </a:p>
          <a:p>
            <a:pPr marL="0" indent="0" algn="just">
              <a:lnSpc>
                <a:spcPct val="100000"/>
              </a:lnSpc>
              <a:spcBef>
                <a:spcPts val="0"/>
              </a:spcBef>
              <a:buNone/>
              <a:defRPr/>
            </a:pPr>
            <a:endParaRPr lang="pt-BR" sz="1100" dirty="0">
              <a:latin typeface="Arial" pitchFamily="34" charset="0"/>
              <a:cs typeface="Arial" pitchFamily="34" charset="0"/>
            </a:endParaRPr>
          </a:p>
          <a:p>
            <a:pPr marL="0" indent="0" algn="just">
              <a:lnSpc>
                <a:spcPct val="100000"/>
              </a:lnSpc>
              <a:spcBef>
                <a:spcPts val="0"/>
              </a:spcBef>
              <a:buNone/>
              <a:defRPr/>
            </a:pPr>
            <a:r>
              <a:rPr lang="pt-BR" sz="1100" dirty="0">
                <a:latin typeface="Arial" pitchFamily="34" charset="0"/>
                <a:cs typeface="Arial" pitchFamily="34" charset="0"/>
              </a:rPr>
              <a:t>​</a:t>
            </a:r>
          </a:p>
        </p:txBody>
      </p:sp>
      <p:sp>
        <p:nvSpPr>
          <p:cNvPr id="85" name="Cubo 84">
            <a:extLst>
              <a:ext uri="{FF2B5EF4-FFF2-40B4-BE49-F238E27FC236}">
                <a16:creationId xmlns:a16="http://schemas.microsoft.com/office/drawing/2014/main" xmlns="" id="{23E4E9C8-CAC9-415A-8019-2AA94C40C4ED}"/>
              </a:ext>
            </a:extLst>
          </p:cNvPr>
          <p:cNvSpPr/>
          <p:nvPr/>
        </p:nvSpPr>
        <p:spPr>
          <a:xfrm>
            <a:off x="4005399" y="5295900"/>
            <a:ext cx="502376" cy="1438445"/>
          </a:xfrm>
          <a:prstGeom prst="cube">
            <a:avLst/>
          </a:prstGeom>
          <a:solidFill>
            <a:srgbClr val="92D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itchFamily="34" charset="0"/>
              <a:cs typeface="Arial" pitchFamily="34" charset="0"/>
            </a:endParaRPr>
          </a:p>
        </p:txBody>
      </p:sp>
      <p:sp>
        <p:nvSpPr>
          <p:cNvPr id="86" name="Cubo 85">
            <a:extLst>
              <a:ext uri="{FF2B5EF4-FFF2-40B4-BE49-F238E27FC236}">
                <a16:creationId xmlns:a16="http://schemas.microsoft.com/office/drawing/2014/main" xmlns="" id="{5B8417A9-057E-4574-A480-CEDC198510B4}"/>
              </a:ext>
            </a:extLst>
          </p:cNvPr>
          <p:cNvSpPr/>
          <p:nvPr/>
        </p:nvSpPr>
        <p:spPr>
          <a:xfrm>
            <a:off x="4637587" y="4600575"/>
            <a:ext cx="502376" cy="2047220"/>
          </a:xfrm>
          <a:prstGeom prst="cube">
            <a:avLst/>
          </a:prstGeom>
          <a:solidFill>
            <a:srgbClr val="3FA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itchFamily="34" charset="0"/>
              <a:cs typeface="Arial" pitchFamily="34" charset="0"/>
            </a:endParaRPr>
          </a:p>
        </p:txBody>
      </p:sp>
      <p:sp>
        <p:nvSpPr>
          <p:cNvPr id="87" name="Cubo 86">
            <a:extLst>
              <a:ext uri="{FF2B5EF4-FFF2-40B4-BE49-F238E27FC236}">
                <a16:creationId xmlns:a16="http://schemas.microsoft.com/office/drawing/2014/main" xmlns="" id="{4DB238F4-92A5-4FAC-AA7D-ADF44DB82F4E}"/>
              </a:ext>
            </a:extLst>
          </p:cNvPr>
          <p:cNvSpPr/>
          <p:nvPr/>
        </p:nvSpPr>
        <p:spPr>
          <a:xfrm>
            <a:off x="5250725" y="4133850"/>
            <a:ext cx="502376" cy="2514152"/>
          </a:xfrm>
          <a:prstGeom prst="cube">
            <a:avLst/>
          </a:prstGeom>
          <a:solidFill>
            <a:srgbClr val="64B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Arial" pitchFamily="34" charset="0"/>
              <a:cs typeface="Arial" pitchFamily="34" charset="0"/>
            </a:endParaRPr>
          </a:p>
        </p:txBody>
      </p:sp>
      <p:sp>
        <p:nvSpPr>
          <p:cNvPr id="88" name="CaixaDeTexto 87">
            <a:extLst>
              <a:ext uri="{FF2B5EF4-FFF2-40B4-BE49-F238E27FC236}">
                <a16:creationId xmlns:a16="http://schemas.microsoft.com/office/drawing/2014/main" xmlns="" id="{5ABD6415-78C4-40D6-A27F-EC321F060389}"/>
              </a:ext>
            </a:extLst>
          </p:cNvPr>
          <p:cNvSpPr txBox="1"/>
          <p:nvPr/>
        </p:nvSpPr>
        <p:spPr>
          <a:xfrm>
            <a:off x="5257073" y="4649975"/>
            <a:ext cx="447383" cy="307777"/>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Arial" pitchFamily="34" charset="0"/>
                <a:cs typeface="Arial" pitchFamily="34" charset="0"/>
              </a:rPr>
              <a:t>09</a:t>
            </a:r>
          </a:p>
        </p:txBody>
      </p:sp>
      <p:sp>
        <p:nvSpPr>
          <p:cNvPr id="89" name="CaixaDeTexto 88">
            <a:extLst>
              <a:ext uri="{FF2B5EF4-FFF2-40B4-BE49-F238E27FC236}">
                <a16:creationId xmlns:a16="http://schemas.microsoft.com/office/drawing/2014/main" xmlns="" id="{9B8AEC28-D31D-4B7D-B3F0-421CE4B6B2A0}"/>
              </a:ext>
            </a:extLst>
          </p:cNvPr>
          <p:cNvSpPr txBox="1"/>
          <p:nvPr/>
        </p:nvSpPr>
        <p:spPr>
          <a:xfrm>
            <a:off x="4603023" y="5046850"/>
            <a:ext cx="447383" cy="307777"/>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Arial" pitchFamily="34" charset="0"/>
                <a:cs typeface="Arial" pitchFamily="34" charset="0"/>
              </a:rPr>
              <a:t>06</a:t>
            </a:r>
          </a:p>
        </p:txBody>
      </p:sp>
      <p:sp>
        <p:nvSpPr>
          <p:cNvPr id="90" name="CaixaDeTexto 89">
            <a:extLst>
              <a:ext uri="{FF2B5EF4-FFF2-40B4-BE49-F238E27FC236}">
                <a16:creationId xmlns:a16="http://schemas.microsoft.com/office/drawing/2014/main" xmlns="" id="{E3F8E03D-E9F1-496A-A17C-AB388F6013A8}"/>
              </a:ext>
            </a:extLst>
          </p:cNvPr>
          <p:cNvSpPr txBox="1"/>
          <p:nvPr/>
        </p:nvSpPr>
        <p:spPr>
          <a:xfrm>
            <a:off x="3990248" y="5492529"/>
            <a:ext cx="447383" cy="307777"/>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Arial" pitchFamily="34" charset="0"/>
                <a:cs typeface="Arial" pitchFamily="34" charset="0"/>
              </a:rPr>
              <a:t>02</a:t>
            </a:r>
          </a:p>
        </p:txBody>
      </p:sp>
      <p:sp>
        <p:nvSpPr>
          <p:cNvPr id="93" name="CaixaDeTexto 92">
            <a:extLst>
              <a:ext uri="{FF2B5EF4-FFF2-40B4-BE49-F238E27FC236}">
                <a16:creationId xmlns:a16="http://schemas.microsoft.com/office/drawing/2014/main" xmlns="" id="{B7B80FC6-860A-4E26-BEEE-9FD33F9A8DD0}"/>
              </a:ext>
            </a:extLst>
          </p:cNvPr>
          <p:cNvSpPr txBox="1"/>
          <p:nvPr/>
        </p:nvSpPr>
        <p:spPr>
          <a:xfrm>
            <a:off x="4104548" y="5694950"/>
            <a:ext cx="335476" cy="1030009"/>
          </a:xfrm>
          <a:prstGeom prst="rect">
            <a:avLst/>
          </a:prstGeom>
          <a:noFill/>
        </p:spPr>
        <p:txBody>
          <a:bodyPr vert="vert270" wrap="square" rtlCol="0">
            <a:spAutoFit/>
          </a:bodyPr>
          <a:lstStyle/>
          <a:p>
            <a:pPr>
              <a:lnSpc>
                <a:spcPct val="70000"/>
              </a:lnSpc>
              <a:defRPr/>
            </a:pPr>
            <a:r>
              <a:rPr lang="pt-BR" sz="1400" kern="0" dirty="0">
                <a:solidFill>
                  <a:schemeClr val="bg1"/>
                </a:solidFill>
                <a:latin typeface="Arial" pitchFamily="34" charset="0"/>
                <a:cs typeface="Arial" pitchFamily="34" charset="0"/>
              </a:rPr>
              <a:t>Estagiários</a:t>
            </a:r>
          </a:p>
        </p:txBody>
      </p:sp>
      <p:sp>
        <p:nvSpPr>
          <p:cNvPr id="94" name="CaixaDeTexto 93">
            <a:extLst>
              <a:ext uri="{FF2B5EF4-FFF2-40B4-BE49-F238E27FC236}">
                <a16:creationId xmlns:a16="http://schemas.microsoft.com/office/drawing/2014/main" xmlns="" id="{44F5D927-1083-4BBC-A974-CC5AB306A3D8}"/>
              </a:ext>
            </a:extLst>
          </p:cNvPr>
          <p:cNvSpPr txBox="1"/>
          <p:nvPr/>
        </p:nvSpPr>
        <p:spPr>
          <a:xfrm>
            <a:off x="4695098" y="5238749"/>
            <a:ext cx="335476" cy="1362385"/>
          </a:xfrm>
          <a:prstGeom prst="rect">
            <a:avLst/>
          </a:prstGeom>
          <a:noFill/>
        </p:spPr>
        <p:txBody>
          <a:bodyPr vert="vert270" wrap="square" rtlCol="0">
            <a:spAutoFit/>
          </a:bodyPr>
          <a:lstStyle/>
          <a:p>
            <a:pPr>
              <a:lnSpc>
                <a:spcPct val="70000"/>
              </a:lnSpc>
              <a:defRPr/>
            </a:pPr>
            <a:r>
              <a:rPr lang="pt-BR" sz="1400" kern="0" dirty="0">
                <a:solidFill>
                  <a:schemeClr val="bg1"/>
                </a:solidFill>
                <a:latin typeface="Arial" pitchFamily="34" charset="0"/>
                <a:cs typeface="Arial" pitchFamily="34" charset="0"/>
              </a:rPr>
              <a:t>Empregados</a:t>
            </a:r>
          </a:p>
        </p:txBody>
      </p:sp>
      <p:sp>
        <p:nvSpPr>
          <p:cNvPr id="95" name="CaixaDeTexto 94">
            <a:extLst>
              <a:ext uri="{FF2B5EF4-FFF2-40B4-BE49-F238E27FC236}">
                <a16:creationId xmlns:a16="http://schemas.microsoft.com/office/drawing/2014/main" xmlns="" id="{0FE796D5-4D68-4A61-A00B-F53CFC96FA07}"/>
              </a:ext>
            </a:extLst>
          </p:cNvPr>
          <p:cNvSpPr txBox="1"/>
          <p:nvPr/>
        </p:nvSpPr>
        <p:spPr>
          <a:xfrm>
            <a:off x="5295173" y="5067300"/>
            <a:ext cx="335476" cy="1462311"/>
          </a:xfrm>
          <a:prstGeom prst="rect">
            <a:avLst/>
          </a:prstGeom>
          <a:noFill/>
        </p:spPr>
        <p:txBody>
          <a:bodyPr vert="vert270" wrap="square" rtlCol="0">
            <a:spAutoFit/>
          </a:bodyPr>
          <a:lstStyle/>
          <a:p>
            <a:pPr>
              <a:lnSpc>
                <a:spcPct val="70000"/>
              </a:lnSpc>
              <a:defRPr/>
            </a:pPr>
            <a:r>
              <a:rPr lang="pt-BR" sz="1400" kern="0" dirty="0">
                <a:solidFill>
                  <a:schemeClr val="bg1"/>
                </a:solidFill>
                <a:latin typeface="Arial" pitchFamily="34" charset="0"/>
                <a:cs typeface="Arial" pitchFamily="34" charset="0"/>
              </a:rPr>
              <a:t>Conselheiros</a:t>
            </a:r>
          </a:p>
        </p:txBody>
      </p:sp>
      <p:sp>
        <p:nvSpPr>
          <p:cNvPr id="83" name="Espaço Reservado para Número de Slide 82"/>
          <p:cNvSpPr>
            <a:spLocks noGrp="1"/>
          </p:cNvSpPr>
          <p:nvPr>
            <p:ph type="sldNum" sz="quarter" idx="12"/>
          </p:nvPr>
        </p:nvSpPr>
        <p:spPr/>
        <p:txBody>
          <a:bodyPr/>
          <a:lstStyle/>
          <a:p>
            <a:pPr rtl="0"/>
            <a:fld id="{5A4A7955-6230-48B4-BD8B-A7C460F75945}" type="slidenum">
              <a:rPr lang="pt-BR" noProof="0" smtClean="0"/>
              <a:pPr rtl="0"/>
              <a:t>74</a:t>
            </a:fld>
            <a:endParaRPr lang="pt-BR" noProof="0"/>
          </a:p>
        </p:txBody>
      </p:sp>
    </p:spTree>
    <p:extLst>
      <p:ext uri="{BB962C8B-B14F-4D97-AF65-F5344CB8AC3E}">
        <p14:creationId xmlns:p14="http://schemas.microsoft.com/office/powerpoint/2010/main" xmlns="" val="4450216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ço Reservado para Texto 3">
            <a:extLst>
              <a:ext uri="{FF2B5EF4-FFF2-40B4-BE49-F238E27FC236}">
                <a16:creationId xmlns:a16="http://schemas.microsoft.com/office/drawing/2014/main" xmlns="" id="{A5D173E8-C2DF-46D4-99DF-87A962AA4BF5}"/>
              </a:ext>
            </a:extLst>
          </p:cNvPr>
          <p:cNvSpPr txBox="1">
            <a:spLocks/>
          </p:cNvSpPr>
          <p:nvPr/>
        </p:nvSpPr>
        <p:spPr>
          <a:xfrm>
            <a:off x="544025" y="1223785"/>
            <a:ext cx="4180375" cy="4979390"/>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300" dirty="0">
                <a:solidFill>
                  <a:prstClr val="black"/>
                </a:solidFill>
                <a:latin typeface="Arial" pitchFamily="34" charset="0"/>
                <a:cs typeface="Arial" pitchFamily="34" charset="0"/>
              </a:rPr>
              <a:t>As Diretrizes para elaboração do Plano de Ação e Orçamento 2019, aprovado em Plenária pelo CAU/BR, são as responsáveis pela apresentação dos valores previstos de receitas nos CAU/</a:t>
            </a:r>
            <a:r>
              <a:rPr lang="pt-BR" sz="1300" dirty="0" err="1">
                <a:solidFill>
                  <a:prstClr val="black"/>
                </a:solidFill>
                <a:latin typeface="Arial" pitchFamily="34" charset="0"/>
                <a:cs typeface="Arial" pitchFamily="34" charset="0"/>
              </a:rPr>
              <a:t>UFs</a:t>
            </a:r>
            <a:r>
              <a:rPr lang="pt-BR" sz="1300" dirty="0">
                <a:solidFill>
                  <a:prstClr val="black"/>
                </a:solidFill>
                <a:latin typeface="Arial" pitchFamily="34" charset="0"/>
                <a:cs typeface="Arial" pitchFamily="34" charset="0"/>
              </a:rPr>
              <a:t>.</a:t>
            </a:r>
          </a:p>
          <a:p>
            <a:pPr marL="0" indent="0" algn="just">
              <a:lnSpc>
                <a:spcPct val="100000"/>
              </a:lnSpc>
              <a:buNone/>
              <a:defRPr/>
            </a:pPr>
            <a:r>
              <a:rPr lang="pt-BR" sz="1300" dirty="0">
                <a:solidFill>
                  <a:prstClr val="black"/>
                </a:solidFill>
                <a:latin typeface="Arial" pitchFamily="34" charset="0"/>
                <a:cs typeface="Arial" pitchFamily="34" charset="0"/>
              </a:rPr>
              <a:t>As receitas do CAU/AL são dividas em receitas correntes e receitas de capital. As correntes são compostas pela arrecadação das anuidades do exercício e de exercício anteriores de Pessoa Física e Pessoa Jurídica, Registro de Responsabilidade Técnica (RRT), Taxas e multas, aplicações financeiras e fundo de apoio.</a:t>
            </a:r>
          </a:p>
          <a:p>
            <a:pPr marL="0" indent="0" algn="just">
              <a:lnSpc>
                <a:spcPct val="100000"/>
              </a:lnSpc>
              <a:buNone/>
              <a:defRPr/>
            </a:pPr>
            <a:r>
              <a:rPr lang="pt-BR" sz="1300" dirty="0">
                <a:solidFill>
                  <a:prstClr val="black"/>
                </a:solidFill>
                <a:latin typeface="Arial" pitchFamily="34" charset="0"/>
                <a:cs typeface="Arial" pitchFamily="34" charset="0"/>
              </a:rPr>
              <a:t>Inicialmente o valor de arrecadação de receitas correntes (anuidades, </a:t>
            </a:r>
            <a:r>
              <a:rPr lang="pt-BR" sz="1300" dirty="0" err="1">
                <a:solidFill>
                  <a:prstClr val="black"/>
                </a:solidFill>
                <a:latin typeface="Arial" pitchFamily="34" charset="0"/>
                <a:cs typeface="Arial" pitchFamily="34" charset="0"/>
              </a:rPr>
              <a:t>RRTs</a:t>
            </a:r>
            <a:r>
              <a:rPr lang="pt-BR" sz="1300" dirty="0">
                <a:solidFill>
                  <a:prstClr val="black"/>
                </a:solidFill>
                <a:latin typeface="Arial" pitchFamily="34" charset="0"/>
                <a:cs typeface="Arial" pitchFamily="34" charset="0"/>
              </a:rPr>
              <a:t> e demais taxas) previsto para o exercício de 2019 era na ordem de R$ 1.41 milhão uma variação negativa de 2,4% em comparação a 2018.</a:t>
            </a:r>
          </a:p>
        </p:txBody>
      </p:sp>
      <p:sp>
        <p:nvSpPr>
          <p:cNvPr id="16" name="Título 4">
            <a:extLst>
              <a:ext uri="{FF2B5EF4-FFF2-40B4-BE49-F238E27FC236}">
                <a16:creationId xmlns:a16="http://schemas.microsoft.com/office/drawing/2014/main" xmlns="" id="{C50B32B4-5F78-4F4F-88A0-A18C07B317D5}"/>
              </a:ext>
            </a:extLst>
          </p:cNvPr>
          <p:cNvSpPr>
            <a:spLocks noGrp="1"/>
          </p:cNvSpPr>
          <p:nvPr/>
        </p:nvSpPr>
        <p:spPr>
          <a:xfrm>
            <a:off x="483997" y="395426"/>
            <a:ext cx="8312734" cy="7826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dirty="0">
                <a:solidFill>
                  <a:schemeClr val="tx2">
                    <a:lumMod val="50000"/>
                  </a:schemeClr>
                </a:solidFill>
                <a:latin typeface="Arial" pitchFamily="34" charset="0"/>
                <a:cs typeface="Arial" pitchFamily="34" charset="0"/>
              </a:rPr>
              <a:t> Gestão orçamentária e financeira</a:t>
            </a:r>
          </a:p>
        </p:txBody>
      </p:sp>
      <p:sp>
        <p:nvSpPr>
          <p:cNvPr id="18" name="objeto 7" descr="Retângulo bege">
            <a:extLst>
              <a:ext uri="{FF2B5EF4-FFF2-40B4-BE49-F238E27FC236}">
                <a16:creationId xmlns:a16="http://schemas.microsoft.com/office/drawing/2014/main" xmlns="" id="{D3DA7EF3-454D-467F-96E3-CF76BC9C332A}"/>
              </a:ext>
            </a:extLst>
          </p:cNvPr>
          <p:cNvSpPr/>
          <p:nvPr/>
        </p:nvSpPr>
        <p:spPr bwMode="white">
          <a:xfrm flipV="1">
            <a:off x="0" y="899884"/>
            <a:ext cx="9906000" cy="103415"/>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pt-BR">
              <a:solidFill>
                <a:srgbClr val="455F51">
                  <a:lumMod val="50000"/>
                </a:srgbClr>
              </a:solidFill>
              <a:latin typeface="Arial" pitchFamily="34" charset="0"/>
              <a:cs typeface="Arial" pitchFamily="34" charset="0"/>
            </a:endParaRPr>
          </a:p>
        </p:txBody>
      </p:sp>
      <p:grpSp>
        <p:nvGrpSpPr>
          <p:cNvPr id="22" name="Agrupar 3">
            <a:extLst>
              <a:ext uri="{FF2B5EF4-FFF2-40B4-BE49-F238E27FC236}">
                <a16:creationId xmlns:a16="http://schemas.microsoft.com/office/drawing/2014/main" xmlns="" id="{7405DBDB-84B2-419F-96CE-9EBCCCA1C66F}"/>
              </a:ext>
            </a:extLst>
          </p:cNvPr>
          <p:cNvGrpSpPr/>
          <p:nvPr/>
        </p:nvGrpSpPr>
        <p:grpSpPr>
          <a:xfrm>
            <a:off x="4853941" y="1348740"/>
            <a:ext cx="4871326" cy="4699634"/>
            <a:chOff x="8516554" y="2781720"/>
            <a:chExt cx="3744542" cy="3725814"/>
          </a:xfrm>
        </p:grpSpPr>
        <p:graphicFrame>
          <p:nvGraphicFramePr>
            <p:cNvPr id="26" name="Gráfico 25">
              <a:extLst>
                <a:ext uri="{FF2B5EF4-FFF2-40B4-BE49-F238E27FC236}">
                  <a16:creationId xmlns:a16="http://schemas.microsoft.com/office/drawing/2014/main" xmlns="" id="{938E2AFE-ED5A-454E-B9B7-206EB7C1FA2C}"/>
                </a:ext>
              </a:extLst>
            </p:cNvPr>
            <p:cNvGraphicFramePr/>
            <p:nvPr>
              <p:extLst>
                <p:ext uri="{D42A27DB-BD31-4B8C-83A1-F6EECF244321}">
                  <p14:modId xmlns:p14="http://schemas.microsoft.com/office/powerpoint/2010/main" xmlns="" val="295430185"/>
                </p:ext>
              </p:extLst>
            </p:nvPr>
          </p:nvGraphicFramePr>
          <p:xfrm>
            <a:off x="10023356" y="3188482"/>
            <a:ext cx="2237740" cy="1422538"/>
          </p:xfrm>
          <a:graphic>
            <a:graphicData uri="http://schemas.openxmlformats.org/drawingml/2006/chart">
              <c:chart xmlns:c="http://schemas.openxmlformats.org/drawingml/2006/chart" xmlns:r="http://schemas.openxmlformats.org/officeDocument/2006/relationships" r:id="rId3"/>
            </a:graphicData>
          </a:graphic>
        </p:graphicFrame>
        <p:sp>
          <p:nvSpPr>
            <p:cNvPr id="27" name="Retângulo 26">
              <a:extLst>
                <a:ext uri="{FF2B5EF4-FFF2-40B4-BE49-F238E27FC236}">
                  <a16:creationId xmlns:a16="http://schemas.microsoft.com/office/drawing/2014/main" xmlns="" id="{33639E5B-F380-4CD6-9241-FA948C5149E6}"/>
                </a:ext>
              </a:extLst>
            </p:cNvPr>
            <p:cNvSpPr/>
            <p:nvPr/>
          </p:nvSpPr>
          <p:spPr>
            <a:xfrm>
              <a:off x="10764303" y="2980088"/>
              <a:ext cx="600007" cy="327172"/>
            </a:xfrm>
            <a:prstGeom prst="rect">
              <a:avLst/>
            </a:prstGeom>
          </p:spPr>
          <p:txBody>
            <a:bodyPr wrap="none">
              <a:spAutoFit/>
            </a:bodyPr>
            <a:lstStyle/>
            <a:p>
              <a:r>
                <a:rPr lang="pt-BR" sz="2000" b="1" dirty="0">
                  <a:solidFill>
                    <a:srgbClr val="008080"/>
                  </a:solidFill>
                  <a:latin typeface="Arial" pitchFamily="34" charset="0"/>
                  <a:cs typeface="Arial" pitchFamily="34" charset="0"/>
                </a:rPr>
                <a:t>2019</a:t>
              </a:r>
            </a:p>
          </p:txBody>
        </p:sp>
        <p:sp>
          <p:nvSpPr>
            <p:cNvPr id="28" name="Retângulo 27">
              <a:extLst>
                <a:ext uri="{FF2B5EF4-FFF2-40B4-BE49-F238E27FC236}">
                  <a16:creationId xmlns:a16="http://schemas.microsoft.com/office/drawing/2014/main" xmlns="" id="{80DA663F-FC22-4743-BF96-A5D511DEB92C}"/>
                </a:ext>
              </a:extLst>
            </p:cNvPr>
            <p:cNvSpPr/>
            <p:nvPr/>
          </p:nvSpPr>
          <p:spPr>
            <a:xfrm>
              <a:off x="9884707" y="2781720"/>
              <a:ext cx="965448" cy="302004"/>
            </a:xfrm>
            <a:prstGeom prst="rect">
              <a:avLst/>
            </a:prstGeom>
          </p:spPr>
          <p:txBody>
            <a:bodyPr wrap="square">
              <a:spAutoFit/>
            </a:bodyPr>
            <a:lstStyle/>
            <a:p>
              <a:r>
                <a:rPr lang="pt-BR" b="1" dirty="0">
                  <a:solidFill>
                    <a:schemeClr val="bg1">
                      <a:lumMod val="50000"/>
                    </a:schemeClr>
                  </a:solidFill>
                  <a:latin typeface="Arial" pitchFamily="34" charset="0"/>
                  <a:cs typeface="Arial" pitchFamily="34" charset="0"/>
                </a:rPr>
                <a:t>RECEITA</a:t>
              </a:r>
            </a:p>
          </p:txBody>
        </p:sp>
        <p:graphicFrame>
          <p:nvGraphicFramePr>
            <p:cNvPr id="29" name="Gráfico 28">
              <a:extLst>
                <a:ext uri="{FF2B5EF4-FFF2-40B4-BE49-F238E27FC236}">
                  <a16:creationId xmlns:a16="http://schemas.microsoft.com/office/drawing/2014/main" xmlns="" id="{46D10BBB-8B00-4D3D-8EFB-BFCCBC788D5B}"/>
                </a:ext>
              </a:extLst>
            </p:cNvPr>
            <p:cNvGraphicFramePr/>
            <p:nvPr>
              <p:extLst>
                <p:ext uri="{D42A27DB-BD31-4B8C-83A1-F6EECF244321}">
                  <p14:modId xmlns:p14="http://schemas.microsoft.com/office/powerpoint/2010/main" xmlns="" val="3392161323"/>
                </p:ext>
              </p:extLst>
            </p:nvPr>
          </p:nvGraphicFramePr>
          <p:xfrm>
            <a:off x="8516554" y="3164317"/>
            <a:ext cx="2237740" cy="1422538"/>
          </p:xfrm>
          <a:graphic>
            <a:graphicData uri="http://schemas.openxmlformats.org/drawingml/2006/chart">
              <c:chart xmlns:c="http://schemas.openxmlformats.org/drawingml/2006/chart" xmlns:r="http://schemas.openxmlformats.org/officeDocument/2006/relationships" r:id="rId4"/>
            </a:graphicData>
          </a:graphic>
        </p:graphicFrame>
        <p:sp>
          <p:nvSpPr>
            <p:cNvPr id="34" name="Retângulo 33">
              <a:extLst>
                <a:ext uri="{FF2B5EF4-FFF2-40B4-BE49-F238E27FC236}">
                  <a16:creationId xmlns:a16="http://schemas.microsoft.com/office/drawing/2014/main" xmlns="" id="{DFDD3B62-238C-4685-A4B0-2B3AEC2E5368}"/>
                </a:ext>
              </a:extLst>
            </p:cNvPr>
            <p:cNvSpPr/>
            <p:nvPr/>
          </p:nvSpPr>
          <p:spPr>
            <a:xfrm>
              <a:off x="9342296" y="2955924"/>
              <a:ext cx="600007" cy="327172"/>
            </a:xfrm>
            <a:prstGeom prst="rect">
              <a:avLst/>
            </a:prstGeom>
          </p:spPr>
          <p:txBody>
            <a:bodyPr wrap="none">
              <a:spAutoFit/>
            </a:bodyPr>
            <a:lstStyle/>
            <a:p>
              <a:r>
                <a:rPr lang="pt-BR" sz="2000" b="1" dirty="0">
                  <a:solidFill>
                    <a:srgbClr val="008080"/>
                  </a:solidFill>
                  <a:latin typeface="Arial" pitchFamily="34" charset="0"/>
                  <a:cs typeface="Arial" pitchFamily="34" charset="0"/>
                </a:rPr>
                <a:t>2018</a:t>
              </a:r>
            </a:p>
          </p:txBody>
        </p:sp>
        <p:graphicFrame>
          <p:nvGraphicFramePr>
            <p:cNvPr id="36" name="Gráfico 35">
              <a:extLst>
                <a:ext uri="{FF2B5EF4-FFF2-40B4-BE49-F238E27FC236}">
                  <a16:creationId xmlns:a16="http://schemas.microsoft.com/office/drawing/2014/main" xmlns="" id="{916F16FE-0516-4F6D-AEED-3D81A8940C21}"/>
                </a:ext>
              </a:extLst>
            </p:cNvPr>
            <p:cNvGraphicFramePr/>
            <p:nvPr>
              <p:extLst>
                <p:ext uri="{D42A27DB-BD31-4B8C-83A1-F6EECF244321}">
                  <p14:modId xmlns:p14="http://schemas.microsoft.com/office/powerpoint/2010/main" xmlns="" val="2856076225"/>
                </p:ext>
              </p:extLst>
            </p:nvPr>
          </p:nvGraphicFramePr>
          <p:xfrm>
            <a:off x="9935311" y="5084996"/>
            <a:ext cx="2237740" cy="1422538"/>
          </p:xfrm>
          <a:graphic>
            <a:graphicData uri="http://schemas.openxmlformats.org/drawingml/2006/chart">
              <c:chart xmlns:c="http://schemas.openxmlformats.org/drawingml/2006/chart" xmlns:r="http://schemas.openxmlformats.org/officeDocument/2006/relationships" r:id="rId5"/>
            </a:graphicData>
          </a:graphic>
        </p:graphicFrame>
        <p:sp>
          <p:nvSpPr>
            <p:cNvPr id="37" name="Retângulo 36">
              <a:extLst>
                <a:ext uri="{FF2B5EF4-FFF2-40B4-BE49-F238E27FC236}">
                  <a16:creationId xmlns:a16="http://schemas.microsoft.com/office/drawing/2014/main" xmlns="" id="{D9E87140-1D8D-4459-B1D1-39535F34C267}"/>
                </a:ext>
              </a:extLst>
            </p:cNvPr>
            <p:cNvSpPr/>
            <p:nvPr/>
          </p:nvSpPr>
          <p:spPr>
            <a:xfrm>
              <a:off x="10799939" y="4937504"/>
              <a:ext cx="600007" cy="327172"/>
            </a:xfrm>
            <a:prstGeom prst="rect">
              <a:avLst/>
            </a:prstGeom>
          </p:spPr>
          <p:txBody>
            <a:bodyPr wrap="none">
              <a:spAutoFit/>
            </a:bodyPr>
            <a:lstStyle/>
            <a:p>
              <a:r>
                <a:rPr lang="pt-BR" sz="2000" b="1" dirty="0">
                  <a:solidFill>
                    <a:srgbClr val="008080"/>
                  </a:solidFill>
                  <a:latin typeface="Arial" pitchFamily="34" charset="0"/>
                  <a:cs typeface="Arial" pitchFamily="34" charset="0"/>
                </a:rPr>
                <a:t>2019</a:t>
              </a:r>
            </a:p>
          </p:txBody>
        </p:sp>
        <p:sp>
          <p:nvSpPr>
            <p:cNvPr id="38" name="Retângulo 37">
              <a:extLst>
                <a:ext uri="{FF2B5EF4-FFF2-40B4-BE49-F238E27FC236}">
                  <a16:creationId xmlns:a16="http://schemas.microsoft.com/office/drawing/2014/main" xmlns="" id="{C32F6E18-2911-4A85-B925-511BF808C411}"/>
                </a:ext>
              </a:extLst>
            </p:cNvPr>
            <p:cNvSpPr/>
            <p:nvPr/>
          </p:nvSpPr>
          <p:spPr>
            <a:xfrm>
              <a:off x="9938599" y="4659001"/>
              <a:ext cx="1022763" cy="302004"/>
            </a:xfrm>
            <a:prstGeom prst="rect">
              <a:avLst/>
            </a:prstGeom>
          </p:spPr>
          <p:txBody>
            <a:bodyPr wrap="none">
              <a:spAutoFit/>
            </a:bodyPr>
            <a:lstStyle/>
            <a:p>
              <a:r>
                <a:rPr lang="pt-BR" b="1" dirty="0">
                  <a:solidFill>
                    <a:schemeClr val="bg1">
                      <a:lumMod val="50000"/>
                    </a:schemeClr>
                  </a:solidFill>
                  <a:latin typeface="Arial" pitchFamily="34" charset="0"/>
                  <a:cs typeface="Arial" pitchFamily="34" charset="0"/>
                </a:rPr>
                <a:t>DESPESA</a:t>
              </a:r>
            </a:p>
          </p:txBody>
        </p:sp>
        <p:sp>
          <p:nvSpPr>
            <p:cNvPr id="40" name="Retângulo 39">
              <a:extLst>
                <a:ext uri="{FF2B5EF4-FFF2-40B4-BE49-F238E27FC236}">
                  <a16:creationId xmlns:a16="http://schemas.microsoft.com/office/drawing/2014/main" xmlns="" id="{AD3D624C-2268-4CAF-BEB2-A0FFF34803C9}"/>
                </a:ext>
              </a:extLst>
            </p:cNvPr>
            <p:cNvSpPr/>
            <p:nvPr/>
          </p:nvSpPr>
          <p:spPr>
            <a:xfrm>
              <a:off x="9470928" y="4895217"/>
              <a:ext cx="600007" cy="327172"/>
            </a:xfrm>
            <a:prstGeom prst="rect">
              <a:avLst/>
            </a:prstGeom>
          </p:spPr>
          <p:txBody>
            <a:bodyPr wrap="none">
              <a:spAutoFit/>
            </a:bodyPr>
            <a:lstStyle/>
            <a:p>
              <a:r>
                <a:rPr lang="pt-BR" sz="2000" b="1" dirty="0">
                  <a:solidFill>
                    <a:srgbClr val="008080"/>
                  </a:solidFill>
                  <a:latin typeface="Arial" pitchFamily="34" charset="0"/>
                  <a:cs typeface="Arial" pitchFamily="34" charset="0"/>
                </a:rPr>
                <a:t>2018</a:t>
              </a:r>
            </a:p>
          </p:txBody>
        </p:sp>
      </p:grpSp>
      <p:graphicFrame>
        <p:nvGraphicFramePr>
          <p:cNvPr id="41" name="Gráfico 40">
            <a:extLst>
              <a:ext uri="{FF2B5EF4-FFF2-40B4-BE49-F238E27FC236}">
                <a16:creationId xmlns:a16="http://schemas.microsoft.com/office/drawing/2014/main" xmlns="" id="{916F16FE-0516-4F6D-AEED-3D81A8940C21}"/>
              </a:ext>
            </a:extLst>
          </p:cNvPr>
          <p:cNvGraphicFramePr/>
          <p:nvPr>
            <p:extLst>
              <p:ext uri="{D42A27DB-BD31-4B8C-83A1-F6EECF244321}">
                <p14:modId xmlns:p14="http://schemas.microsoft.com/office/powerpoint/2010/main" xmlns="" val="2856076225"/>
              </p:ext>
            </p:extLst>
          </p:nvPr>
        </p:nvGraphicFramePr>
        <p:xfrm>
          <a:off x="5036820" y="4244340"/>
          <a:ext cx="2874647" cy="1767840"/>
        </p:xfrm>
        <a:graphic>
          <a:graphicData uri="http://schemas.openxmlformats.org/drawingml/2006/chart">
            <c:chart xmlns:c="http://schemas.openxmlformats.org/drawingml/2006/chart" xmlns:r="http://schemas.openxmlformats.org/officeDocument/2006/relationships" r:id="rId6"/>
          </a:graphicData>
        </a:graphic>
      </p:graphicFrame>
      <p:sp>
        <p:nvSpPr>
          <p:cNvPr id="17" name="Espaço Reservado para Número de Slide 16"/>
          <p:cNvSpPr>
            <a:spLocks noGrp="1"/>
          </p:cNvSpPr>
          <p:nvPr>
            <p:ph type="sldNum" sz="quarter" idx="12"/>
          </p:nvPr>
        </p:nvSpPr>
        <p:spPr/>
        <p:txBody>
          <a:bodyPr/>
          <a:lstStyle/>
          <a:p>
            <a:pPr rtl="0"/>
            <a:fld id="{5A4A7955-6230-48B4-BD8B-A7C460F75945}" type="slidenum">
              <a:rPr lang="pt-BR" noProof="0" smtClean="0"/>
              <a:pPr rtl="0"/>
              <a:t>75</a:t>
            </a:fld>
            <a:endParaRPr lang="pt-BR" noProof="0"/>
          </a:p>
        </p:txBody>
      </p:sp>
    </p:spTree>
    <p:extLst>
      <p:ext uri="{BB962C8B-B14F-4D97-AF65-F5344CB8AC3E}">
        <p14:creationId xmlns:p14="http://schemas.microsoft.com/office/powerpoint/2010/main" xmlns="" val="39181402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Gráfico 32">
            <a:extLst>
              <a:ext uri="{FF2B5EF4-FFF2-40B4-BE49-F238E27FC236}">
                <a16:creationId xmlns:a16="http://schemas.microsoft.com/office/drawing/2014/main" xmlns="" id="{76CE3026-E6C2-46DD-A019-56E6912EAE72}"/>
              </a:ext>
            </a:extLst>
          </p:cNvPr>
          <p:cNvGraphicFramePr/>
          <p:nvPr>
            <p:extLst>
              <p:ext uri="{D42A27DB-BD31-4B8C-83A1-F6EECF244321}">
                <p14:modId xmlns:p14="http://schemas.microsoft.com/office/powerpoint/2010/main" xmlns="" val="366996807"/>
              </p:ext>
            </p:extLst>
          </p:nvPr>
        </p:nvGraphicFramePr>
        <p:xfrm>
          <a:off x="5119601" y="2662210"/>
          <a:ext cx="1746339" cy="9953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6" name="Gráfico 35">
            <a:extLst>
              <a:ext uri="{FF2B5EF4-FFF2-40B4-BE49-F238E27FC236}">
                <a16:creationId xmlns:a16="http://schemas.microsoft.com/office/drawing/2014/main" xmlns="" id="{BC84F471-314A-4F01-9A7A-03DF1C569B94}"/>
              </a:ext>
            </a:extLst>
          </p:cNvPr>
          <p:cNvGraphicFramePr/>
          <p:nvPr>
            <p:extLst>
              <p:ext uri="{D42A27DB-BD31-4B8C-83A1-F6EECF244321}">
                <p14:modId xmlns:p14="http://schemas.microsoft.com/office/powerpoint/2010/main" xmlns="" val="205299420"/>
              </p:ext>
            </p:extLst>
          </p:nvPr>
        </p:nvGraphicFramePr>
        <p:xfrm>
          <a:off x="6645160" y="2662210"/>
          <a:ext cx="1746339" cy="9953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9" name="Gráfico 38">
            <a:extLst>
              <a:ext uri="{FF2B5EF4-FFF2-40B4-BE49-F238E27FC236}">
                <a16:creationId xmlns:a16="http://schemas.microsoft.com/office/drawing/2014/main" xmlns="" id="{458812D3-3A2A-4AA9-B455-6F0659894CE6}"/>
              </a:ext>
            </a:extLst>
          </p:cNvPr>
          <p:cNvGraphicFramePr/>
          <p:nvPr>
            <p:extLst>
              <p:ext uri="{D42A27DB-BD31-4B8C-83A1-F6EECF244321}">
                <p14:modId xmlns:p14="http://schemas.microsoft.com/office/powerpoint/2010/main" xmlns="" val="1367772597"/>
              </p:ext>
            </p:extLst>
          </p:nvPr>
        </p:nvGraphicFramePr>
        <p:xfrm>
          <a:off x="8191610" y="2662210"/>
          <a:ext cx="1746339" cy="9953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0" name="Gráfico 59">
            <a:extLst>
              <a:ext uri="{FF2B5EF4-FFF2-40B4-BE49-F238E27FC236}">
                <a16:creationId xmlns:a16="http://schemas.microsoft.com/office/drawing/2014/main" xmlns="" id="{B518ED99-6123-4B6B-B90A-1C4781EA2162}"/>
              </a:ext>
            </a:extLst>
          </p:cNvPr>
          <p:cNvGraphicFramePr/>
          <p:nvPr>
            <p:extLst>
              <p:ext uri="{D42A27DB-BD31-4B8C-83A1-F6EECF244321}">
                <p14:modId xmlns:p14="http://schemas.microsoft.com/office/powerpoint/2010/main" xmlns="" val="1590027085"/>
              </p:ext>
            </p:extLst>
          </p:nvPr>
        </p:nvGraphicFramePr>
        <p:xfrm>
          <a:off x="2379222" y="2662210"/>
          <a:ext cx="1746339" cy="99539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1" name="Gráfico 60">
            <a:extLst>
              <a:ext uri="{FF2B5EF4-FFF2-40B4-BE49-F238E27FC236}">
                <a16:creationId xmlns:a16="http://schemas.microsoft.com/office/drawing/2014/main" xmlns="" id="{B9399800-4A5C-4033-AD29-28B9AB2ABE73}"/>
              </a:ext>
            </a:extLst>
          </p:cNvPr>
          <p:cNvGraphicFramePr/>
          <p:nvPr>
            <p:extLst>
              <p:ext uri="{D42A27DB-BD31-4B8C-83A1-F6EECF244321}">
                <p14:modId xmlns:p14="http://schemas.microsoft.com/office/powerpoint/2010/main" xmlns="" val="2779925231"/>
              </p:ext>
            </p:extLst>
          </p:nvPr>
        </p:nvGraphicFramePr>
        <p:xfrm>
          <a:off x="3641649" y="2662210"/>
          <a:ext cx="1746339" cy="9953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9" name="Gráfico 58"/>
          <p:cNvGraphicFramePr/>
          <p:nvPr>
            <p:extLst>
              <p:ext uri="{D42A27DB-BD31-4B8C-83A1-F6EECF244321}">
                <p14:modId xmlns:p14="http://schemas.microsoft.com/office/powerpoint/2010/main" xmlns="" val="2085249089"/>
              </p:ext>
            </p:extLst>
          </p:nvPr>
        </p:nvGraphicFramePr>
        <p:xfrm>
          <a:off x="-189998" y="2536166"/>
          <a:ext cx="1754593" cy="104168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 name="Gráfico 14">
            <a:extLst>
              <a:ext uri="{FF2B5EF4-FFF2-40B4-BE49-F238E27FC236}">
                <a16:creationId xmlns:a16="http://schemas.microsoft.com/office/drawing/2014/main" xmlns="" id="{979B4EA3-D2DA-408E-AA37-B8ED01E89B74}"/>
              </a:ext>
            </a:extLst>
          </p:cNvPr>
          <p:cNvGraphicFramePr/>
          <p:nvPr>
            <p:extLst>
              <p:ext uri="{D42A27DB-BD31-4B8C-83A1-F6EECF244321}">
                <p14:modId xmlns:p14="http://schemas.microsoft.com/office/powerpoint/2010/main" xmlns="" val="1729823779"/>
              </p:ext>
            </p:extLst>
          </p:nvPr>
        </p:nvGraphicFramePr>
        <p:xfrm>
          <a:off x="969243" y="2662210"/>
          <a:ext cx="1746339" cy="995390"/>
        </p:xfrm>
        <a:graphic>
          <a:graphicData uri="http://schemas.openxmlformats.org/drawingml/2006/chart">
            <c:chart xmlns:c="http://schemas.openxmlformats.org/drawingml/2006/chart" xmlns:r="http://schemas.openxmlformats.org/officeDocument/2006/relationships" r:id="rId8"/>
          </a:graphicData>
        </a:graphic>
      </p:graphicFrame>
      <p:sp>
        <p:nvSpPr>
          <p:cNvPr id="6" name="Retângulo de cantos arredondados 69">
            <a:extLst>
              <a:ext uri="{FF2B5EF4-FFF2-40B4-BE49-F238E27FC236}">
                <a16:creationId xmlns:a16="http://schemas.microsoft.com/office/drawing/2014/main" xmlns="" id="{D7BA1440-F27C-4449-AC84-01BFA917E8DA}"/>
              </a:ext>
            </a:extLst>
          </p:cNvPr>
          <p:cNvSpPr/>
          <p:nvPr/>
        </p:nvSpPr>
        <p:spPr>
          <a:xfrm>
            <a:off x="6059332" y="298679"/>
            <a:ext cx="2243143" cy="624045"/>
          </a:xfrm>
          <a:prstGeom prst="roundRect">
            <a:avLst/>
          </a:prstGeom>
          <a:solidFill>
            <a:schemeClr val="bg1">
              <a:lumMod val="65000"/>
            </a:schemeClr>
          </a:solidFill>
          <a:ln w="317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rtl="0">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pt-BR" sz="3200" b="1">
                <a:latin typeface="Arial"/>
                <a:cs typeface="Calibri Light"/>
              </a:rPr>
              <a:t>2019</a:t>
            </a:r>
            <a:endParaRPr lang="pt-BR" sz="3200" b="1">
              <a:latin typeface="Arial"/>
              <a:cs typeface="arial"/>
            </a:endParaRPr>
          </a:p>
        </p:txBody>
      </p:sp>
      <p:sp>
        <p:nvSpPr>
          <p:cNvPr id="7" name="Título 1">
            <a:extLst>
              <a:ext uri="{FF2B5EF4-FFF2-40B4-BE49-F238E27FC236}">
                <a16:creationId xmlns:a16="http://schemas.microsoft.com/office/drawing/2014/main" xmlns="" id="{C22B8183-CB9A-4488-81BA-C3F2ED6A43CF}"/>
              </a:ext>
            </a:extLst>
          </p:cNvPr>
          <p:cNvSpPr>
            <a:spLocks noGrp="1"/>
          </p:cNvSpPr>
          <p:nvPr/>
        </p:nvSpPr>
        <p:spPr>
          <a:xfrm>
            <a:off x="681038" y="243713"/>
            <a:ext cx="5338762" cy="536093"/>
          </a:xfrm>
          <a:prstGeom prst="rect">
            <a:avLst/>
          </a:prstGeom>
        </p:spPr>
        <p:txBody>
          <a:bodyPr vert="horz" lIns="91440" tIns="45720" rIns="91440" bIns="45720" rtlCol="0" anchor="ctr">
            <a:normAutofit fontScale="97500"/>
          </a:bodyPr>
          <a:lstStyle>
            <a:lvl1pPr algn="l" defTabSz="742950" rtl="0" eaLnBrk="1" latinLnBrk="0" hangingPunct="1">
              <a:lnSpc>
                <a:spcPct val="90000"/>
              </a:lnSpc>
              <a:spcBef>
                <a:spcPct val="0"/>
              </a:spcBef>
              <a:buNone/>
              <a:defRPr sz="2000" b="1" kern="1200">
                <a:solidFill>
                  <a:srgbClr val="008080"/>
                </a:solidFill>
                <a:latin typeface="Arial" panose="020B0604020202020204" pitchFamily="34" charset="0"/>
                <a:ea typeface="+mj-ea"/>
                <a:cs typeface="Arial" panose="020B0604020202020204" pitchFamily="34" charset="0"/>
              </a:defRPr>
            </a:lvl1pPr>
          </a:lstStyle>
          <a:p>
            <a:r>
              <a:rPr lang="pt-BR" dirty="0"/>
              <a:t>Resultado da Gestão Financeira</a:t>
            </a:r>
          </a:p>
        </p:txBody>
      </p:sp>
      <p:sp>
        <p:nvSpPr>
          <p:cNvPr id="8" name="Retângulo 7">
            <a:extLst>
              <a:ext uri="{FF2B5EF4-FFF2-40B4-BE49-F238E27FC236}">
                <a16:creationId xmlns:a16="http://schemas.microsoft.com/office/drawing/2014/main" xmlns="" id="{AE6C92A0-9608-4A6C-8860-B0128062F521}"/>
              </a:ext>
            </a:extLst>
          </p:cNvPr>
          <p:cNvSpPr/>
          <p:nvPr/>
        </p:nvSpPr>
        <p:spPr>
          <a:xfrm>
            <a:off x="917764" y="784712"/>
            <a:ext cx="2079415" cy="677108"/>
          </a:xfrm>
          <a:prstGeom prst="rect">
            <a:avLst/>
          </a:prstGeom>
        </p:spPr>
        <p:txBody>
          <a:bodyPr wrap="none" anchor="t">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b="1">
                <a:solidFill>
                  <a:srgbClr val="008080"/>
                </a:solidFill>
                <a:latin typeface="arial)"/>
              </a:rPr>
              <a:t>R$ 1.166.357,24</a:t>
            </a:r>
          </a:p>
          <a:p>
            <a:pPr algn="ctr"/>
            <a:r>
              <a:rPr lang="pt-BR">
                <a:solidFill>
                  <a:schemeClr val="bg1">
                    <a:lumMod val="50000"/>
                  </a:schemeClr>
                </a:solidFill>
                <a:latin typeface="arial)"/>
              </a:rPr>
              <a:t>Receita Total</a:t>
            </a:r>
          </a:p>
        </p:txBody>
      </p:sp>
      <p:sp>
        <p:nvSpPr>
          <p:cNvPr id="9" name="Retângulo 8">
            <a:extLst>
              <a:ext uri="{FF2B5EF4-FFF2-40B4-BE49-F238E27FC236}">
                <a16:creationId xmlns:a16="http://schemas.microsoft.com/office/drawing/2014/main" xmlns="" id="{1887C14C-2009-4901-B028-4C1324FC0ACC}"/>
              </a:ext>
            </a:extLst>
          </p:cNvPr>
          <p:cNvSpPr/>
          <p:nvPr/>
        </p:nvSpPr>
        <p:spPr>
          <a:xfrm>
            <a:off x="6067589" y="5554581"/>
            <a:ext cx="2149948" cy="677108"/>
          </a:xfrm>
          <a:prstGeom prst="rect">
            <a:avLst/>
          </a:prstGeom>
        </p:spPr>
        <p:txBody>
          <a:bodyPr wrap="none" anchor="t">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000" b="1">
                <a:solidFill>
                  <a:srgbClr val="008080"/>
                </a:solidFill>
                <a:latin typeface="arial)"/>
              </a:rPr>
              <a:t>R$ 1.145.393,04 </a:t>
            </a:r>
          </a:p>
          <a:p>
            <a:pPr algn="ctr"/>
            <a:r>
              <a:rPr lang="pt-BR">
                <a:solidFill>
                  <a:schemeClr val="bg1">
                    <a:lumMod val="50000"/>
                  </a:schemeClr>
                </a:solidFill>
                <a:latin typeface="arial)"/>
              </a:rPr>
              <a:t>Despesa Total</a:t>
            </a:r>
          </a:p>
        </p:txBody>
      </p:sp>
      <p:pic>
        <p:nvPicPr>
          <p:cNvPr id="10" name="Imagem 9">
            <a:extLst>
              <a:ext uri="{FF2B5EF4-FFF2-40B4-BE49-F238E27FC236}">
                <a16:creationId xmlns:a16="http://schemas.microsoft.com/office/drawing/2014/main" xmlns="" id="{316D4DB6-2A25-4A4B-9B41-2DF8641B0E1A}"/>
              </a:ext>
            </a:extLst>
          </p:cNvPr>
          <p:cNvPicPr>
            <a:picLocks noChangeAspect="1"/>
          </p:cNvPicPr>
          <p:nvPr/>
        </p:nvPicPr>
        <p:blipFill rotWithShape="1">
          <a:blip r:embed="rId9" cstate="print">
            <a:duotone>
              <a:schemeClr val="accent3">
                <a:shade val="45000"/>
                <a:satMod val="135000"/>
              </a:schemeClr>
              <a:prstClr val="white"/>
            </a:duotone>
          </a:blip>
          <a:srcRect l="27571" t="55746" r="62429" b="27111"/>
          <a:stretch/>
        </p:blipFill>
        <p:spPr>
          <a:xfrm>
            <a:off x="8389913" y="5530167"/>
            <a:ext cx="619150" cy="597038"/>
          </a:xfrm>
          <a:prstGeom prst="rect">
            <a:avLst/>
          </a:prstGeom>
        </p:spPr>
      </p:pic>
      <p:pic>
        <p:nvPicPr>
          <p:cNvPr id="11" name="Imagem 10">
            <a:extLst>
              <a:ext uri="{FF2B5EF4-FFF2-40B4-BE49-F238E27FC236}">
                <a16:creationId xmlns:a16="http://schemas.microsoft.com/office/drawing/2014/main" xmlns="" id="{40161F28-555E-4871-A4AD-243492F6498B}"/>
              </a:ext>
            </a:extLst>
          </p:cNvPr>
          <p:cNvPicPr>
            <a:picLocks noChangeAspect="1"/>
          </p:cNvPicPr>
          <p:nvPr/>
        </p:nvPicPr>
        <p:blipFill rotWithShape="1">
          <a:blip r:embed="rId10" cstate="print">
            <a:duotone>
              <a:schemeClr val="accent3">
                <a:shade val="45000"/>
                <a:satMod val="135000"/>
              </a:schemeClr>
              <a:prstClr val="white"/>
            </a:duotone>
          </a:blip>
          <a:srcRect l="1072" t="29460" r="89500" b="54667"/>
          <a:stretch/>
        </p:blipFill>
        <p:spPr>
          <a:xfrm>
            <a:off x="3218936" y="783252"/>
            <a:ext cx="650059" cy="615587"/>
          </a:xfrm>
          <a:prstGeom prst="rect">
            <a:avLst/>
          </a:prstGeom>
        </p:spPr>
      </p:pic>
      <p:graphicFrame>
        <p:nvGraphicFramePr>
          <p:cNvPr id="12" name="Gráfico 11">
            <a:extLst>
              <a:ext uri="{FF2B5EF4-FFF2-40B4-BE49-F238E27FC236}">
                <a16:creationId xmlns:a16="http://schemas.microsoft.com/office/drawing/2014/main" xmlns="" id="{B5EF8E2C-CC90-4D84-B4A5-C931B0F6234E}"/>
              </a:ext>
            </a:extLst>
          </p:cNvPr>
          <p:cNvGraphicFramePr/>
          <p:nvPr>
            <p:extLst>
              <p:ext uri="{D42A27DB-BD31-4B8C-83A1-F6EECF244321}">
                <p14:modId xmlns:p14="http://schemas.microsoft.com/office/powerpoint/2010/main" xmlns="" val="1492091970"/>
              </p:ext>
            </p:extLst>
          </p:nvPr>
        </p:nvGraphicFramePr>
        <p:xfrm>
          <a:off x="-41790" y="2640224"/>
          <a:ext cx="1746339" cy="995390"/>
        </p:xfrm>
        <a:graphic>
          <a:graphicData uri="http://schemas.openxmlformats.org/drawingml/2006/chart">
            <c:chart xmlns:c="http://schemas.openxmlformats.org/drawingml/2006/chart" xmlns:r="http://schemas.openxmlformats.org/officeDocument/2006/relationships" r:id="rId11"/>
          </a:graphicData>
        </a:graphic>
      </p:graphicFrame>
      <p:sp>
        <p:nvSpPr>
          <p:cNvPr id="13" name="Retângulo 12">
            <a:extLst>
              <a:ext uri="{FF2B5EF4-FFF2-40B4-BE49-F238E27FC236}">
                <a16:creationId xmlns:a16="http://schemas.microsoft.com/office/drawing/2014/main" xmlns="" id="{D8430A15-3E52-4FCC-8E60-C8E66BB5B5BD}"/>
              </a:ext>
            </a:extLst>
          </p:cNvPr>
          <p:cNvSpPr/>
          <p:nvPr/>
        </p:nvSpPr>
        <p:spPr>
          <a:xfrm>
            <a:off x="417931" y="2295106"/>
            <a:ext cx="654988" cy="369332"/>
          </a:xfrm>
          <a:prstGeom prst="rect">
            <a:avLst/>
          </a:prstGeom>
        </p:spPr>
        <p:txBody>
          <a:bodyPr wrap="non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dirty="0">
                <a:solidFill>
                  <a:schemeClr val="bg1">
                    <a:lumMod val="50000"/>
                  </a:schemeClr>
                </a:solidFill>
                <a:latin typeface="arial)"/>
              </a:rPr>
              <a:t>RRT</a:t>
            </a:r>
          </a:p>
        </p:txBody>
      </p:sp>
      <p:sp>
        <p:nvSpPr>
          <p:cNvPr id="14" name="Retângulo 13">
            <a:extLst>
              <a:ext uri="{FF2B5EF4-FFF2-40B4-BE49-F238E27FC236}">
                <a16:creationId xmlns:a16="http://schemas.microsoft.com/office/drawing/2014/main" xmlns="" id="{B75DBD4D-1ADF-4A11-A2B2-4A2F2D7EA8E4}"/>
              </a:ext>
            </a:extLst>
          </p:cNvPr>
          <p:cNvSpPr/>
          <p:nvPr/>
        </p:nvSpPr>
        <p:spPr>
          <a:xfrm>
            <a:off x="357446" y="2978361"/>
            <a:ext cx="595035" cy="338554"/>
          </a:xfrm>
          <a:prstGeom prst="rect">
            <a:avLst/>
          </a:prstGeom>
        </p:spPr>
        <p:txBody>
          <a:bodyPr wrap="none" anchor="t">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dirty="0">
                <a:solidFill>
                  <a:srgbClr val="008080"/>
                </a:solidFill>
                <a:latin typeface="arial)"/>
              </a:rPr>
              <a:t>47%</a:t>
            </a:r>
          </a:p>
        </p:txBody>
      </p:sp>
      <p:sp>
        <p:nvSpPr>
          <p:cNvPr id="16" name="Retângulo 15">
            <a:extLst>
              <a:ext uri="{FF2B5EF4-FFF2-40B4-BE49-F238E27FC236}">
                <a16:creationId xmlns:a16="http://schemas.microsoft.com/office/drawing/2014/main" xmlns="" id="{2344B4FF-7469-4065-AC22-5F51307DCF4A}"/>
              </a:ext>
            </a:extLst>
          </p:cNvPr>
          <p:cNvSpPr/>
          <p:nvPr/>
        </p:nvSpPr>
        <p:spPr>
          <a:xfrm>
            <a:off x="994036" y="2156607"/>
            <a:ext cx="1633781" cy="646331"/>
          </a:xfrm>
          <a:prstGeom prst="rect">
            <a:avLst/>
          </a:prstGeom>
        </p:spPr>
        <p:txBody>
          <a:bodyPr wrap="non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dirty="0">
                <a:solidFill>
                  <a:schemeClr val="bg1">
                    <a:lumMod val="50000"/>
                  </a:schemeClr>
                </a:solidFill>
                <a:latin typeface="arial)"/>
              </a:rPr>
              <a:t>Anuidade </a:t>
            </a:r>
          </a:p>
          <a:p>
            <a:pPr algn="ctr"/>
            <a:r>
              <a:rPr lang="pt-BR" dirty="0">
                <a:solidFill>
                  <a:schemeClr val="bg1">
                    <a:lumMod val="50000"/>
                  </a:schemeClr>
                </a:solidFill>
                <a:latin typeface="arial)"/>
              </a:rPr>
              <a:t>Pessoa Física</a:t>
            </a:r>
          </a:p>
        </p:txBody>
      </p:sp>
      <p:sp>
        <p:nvSpPr>
          <p:cNvPr id="17" name="Retângulo 16">
            <a:extLst>
              <a:ext uri="{FF2B5EF4-FFF2-40B4-BE49-F238E27FC236}">
                <a16:creationId xmlns:a16="http://schemas.microsoft.com/office/drawing/2014/main" xmlns="" id="{47592780-FCFE-4222-AA07-D0645C480F43}"/>
              </a:ext>
            </a:extLst>
          </p:cNvPr>
          <p:cNvSpPr/>
          <p:nvPr/>
        </p:nvSpPr>
        <p:spPr>
          <a:xfrm>
            <a:off x="1559635" y="2978361"/>
            <a:ext cx="595035" cy="338554"/>
          </a:xfrm>
          <a:prstGeom prst="rect">
            <a:avLst/>
          </a:prstGeom>
        </p:spPr>
        <p:txBody>
          <a:bodyPr wrap="none" anchor="t">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dirty="0">
                <a:solidFill>
                  <a:srgbClr val="008080"/>
                </a:solidFill>
                <a:latin typeface="arial)"/>
              </a:rPr>
              <a:t>34%</a:t>
            </a:r>
          </a:p>
        </p:txBody>
      </p:sp>
      <p:sp>
        <p:nvSpPr>
          <p:cNvPr id="19" name="Retângulo 18">
            <a:extLst>
              <a:ext uri="{FF2B5EF4-FFF2-40B4-BE49-F238E27FC236}">
                <a16:creationId xmlns:a16="http://schemas.microsoft.com/office/drawing/2014/main" xmlns="" id="{87E7DD3F-2A07-4104-9C51-44D65F4BB346}"/>
              </a:ext>
            </a:extLst>
          </p:cNvPr>
          <p:cNvSpPr/>
          <p:nvPr/>
        </p:nvSpPr>
        <p:spPr>
          <a:xfrm>
            <a:off x="2526675" y="2156607"/>
            <a:ext cx="1261885" cy="646331"/>
          </a:xfrm>
          <a:prstGeom prst="rect">
            <a:avLst/>
          </a:prstGeom>
        </p:spPr>
        <p:txBody>
          <a:bodyPr wrap="non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a:solidFill>
                  <a:schemeClr val="bg1">
                    <a:lumMod val="50000"/>
                  </a:schemeClr>
                </a:solidFill>
                <a:latin typeface="arial)"/>
              </a:rPr>
              <a:t>Aplicação </a:t>
            </a:r>
          </a:p>
          <a:p>
            <a:pPr algn="ctr"/>
            <a:r>
              <a:rPr lang="pt-BR">
                <a:solidFill>
                  <a:schemeClr val="bg1">
                    <a:lumMod val="50000"/>
                  </a:schemeClr>
                </a:solidFill>
                <a:latin typeface="arial)"/>
              </a:rPr>
              <a:t>Financeira</a:t>
            </a:r>
          </a:p>
        </p:txBody>
      </p:sp>
      <p:sp>
        <p:nvSpPr>
          <p:cNvPr id="20" name="Retângulo 19">
            <a:extLst>
              <a:ext uri="{FF2B5EF4-FFF2-40B4-BE49-F238E27FC236}">
                <a16:creationId xmlns:a16="http://schemas.microsoft.com/office/drawing/2014/main" xmlns="" id="{E18CFB88-64AB-4766-94F3-9F09188AB054}"/>
              </a:ext>
            </a:extLst>
          </p:cNvPr>
          <p:cNvSpPr/>
          <p:nvPr/>
        </p:nvSpPr>
        <p:spPr>
          <a:xfrm>
            <a:off x="3013496" y="2978361"/>
            <a:ext cx="481222" cy="338554"/>
          </a:xfrm>
          <a:prstGeom prst="rect">
            <a:avLst/>
          </a:prstGeom>
        </p:spPr>
        <p:txBody>
          <a:bodyPr wrap="none" anchor="t">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a:solidFill>
                  <a:srgbClr val="008080"/>
                </a:solidFill>
                <a:latin typeface="arial)"/>
              </a:rPr>
              <a:t>2%</a:t>
            </a:r>
          </a:p>
        </p:txBody>
      </p:sp>
      <p:sp>
        <p:nvSpPr>
          <p:cNvPr id="22" name="Retângulo 21">
            <a:extLst>
              <a:ext uri="{FF2B5EF4-FFF2-40B4-BE49-F238E27FC236}">
                <a16:creationId xmlns:a16="http://schemas.microsoft.com/office/drawing/2014/main" xmlns="" id="{F672A78C-4BA9-4BDB-BFA5-377DB04F0333}"/>
              </a:ext>
            </a:extLst>
          </p:cNvPr>
          <p:cNvSpPr/>
          <p:nvPr/>
        </p:nvSpPr>
        <p:spPr>
          <a:xfrm>
            <a:off x="3599921" y="2156607"/>
            <a:ext cx="1826141" cy="646331"/>
          </a:xfrm>
          <a:prstGeom prst="rect">
            <a:avLst/>
          </a:prstGeom>
        </p:spPr>
        <p:txBody>
          <a:bodyPr wrap="non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a:solidFill>
                  <a:schemeClr val="bg1">
                    <a:lumMod val="50000"/>
                  </a:schemeClr>
                </a:solidFill>
                <a:latin typeface="arial)"/>
              </a:rPr>
              <a:t>Anuidade</a:t>
            </a:r>
          </a:p>
          <a:p>
            <a:pPr algn="ctr"/>
            <a:r>
              <a:rPr lang="pt-BR">
                <a:solidFill>
                  <a:schemeClr val="bg1">
                    <a:lumMod val="50000"/>
                  </a:schemeClr>
                </a:solidFill>
                <a:latin typeface="arial)"/>
              </a:rPr>
              <a:t>Pessoa Jurídica</a:t>
            </a:r>
          </a:p>
        </p:txBody>
      </p:sp>
      <p:sp>
        <p:nvSpPr>
          <p:cNvPr id="23" name="Retângulo 22">
            <a:extLst>
              <a:ext uri="{FF2B5EF4-FFF2-40B4-BE49-F238E27FC236}">
                <a16:creationId xmlns:a16="http://schemas.microsoft.com/office/drawing/2014/main" xmlns="" id="{3E76FEBF-7F10-408C-8A4E-FACF71B76C65}"/>
              </a:ext>
            </a:extLst>
          </p:cNvPr>
          <p:cNvSpPr/>
          <p:nvPr/>
        </p:nvSpPr>
        <p:spPr>
          <a:xfrm>
            <a:off x="4270575" y="2978361"/>
            <a:ext cx="481222" cy="338554"/>
          </a:xfrm>
          <a:prstGeom prst="rect">
            <a:avLst/>
          </a:prstGeom>
        </p:spPr>
        <p:txBody>
          <a:bodyPr wrap="none" anchor="t">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a:solidFill>
                  <a:srgbClr val="008080"/>
                </a:solidFill>
                <a:latin typeface="arial)"/>
              </a:rPr>
              <a:t>2%</a:t>
            </a:r>
          </a:p>
        </p:txBody>
      </p:sp>
      <p:graphicFrame>
        <p:nvGraphicFramePr>
          <p:cNvPr id="24" name="Gráfico 23">
            <a:extLst>
              <a:ext uri="{FF2B5EF4-FFF2-40B4-BE49-F238E27FC236}">
                <a16:creationId xmlns:a16="http://schemas.microsoft.com/office/drawing/2014/main" xmlns="" id="{98B36481-11C3-4ABD-806E-12A87874299B}"/>
              </a:ext>
            </a:extLst>
          </p:cNvPr>
          <p:cNvGraphicFramePr/>
          <p:nvPr/>
        </p:nvGraphicFramePr>
        <p:xfrm>
          <a:off x="-41790" y="4614122"/>
          <a:ext cx="1746339" cy="995390"/>
        </p:xfrm>
        <a:graphic>
          <a:graphicData uri="http://schemas.openxmlformats.org/drawingml/2006/chart">
            <c:chart xmlns:c="http://schemas.openxmlformats.org/drawingml/2006/chart" xmlns:r="http://schemas.openxmlformats.org/officeDocument/2006/relationships" r:id="rId12"/>
          </a:graphicData>
        </a:graphic>
      </p:graphicFrame>
      <p:sp>
        <p:nvSpPr>
          <p:cNvPr id="25" name="Retângulo 24">
            <a:extLst>
              <a:ext uri="{FF2B5EF4-FFF2-40B4-BE49-F238E27FC236}">
                <a16:creationId xmlns:a16="http://schemas.microsoft.com/office/drawing/2014/main" xmlns="" id="{34DE947F-2940-4675-8B50-575B6A4DCA12}"/>
              </a:ext>
            </a:extLst>
          </p:cNvPr>
          <p:cNvSpPr/>
          <p:nvPr/>
        </p:nvSpPr>
        <p:spPr>
          <a:xfrm>
            <a:off x="173481" y="3871878"/>
            <a:ext cx="1305004" cy="923330"/>
          </a:xfrm>
          <a:prstGeom prst="rect">
            <a:avLst/>
          </a:prstGeom>
        </p:spPr>
        <p:txBody>
          <a:bodyPr wrap="squar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dirty="0">
                <a:solidFill>
                  <a:schemeClr val="bg1">
                    <a:lumMod val="50000"/>
                  </a:schemeClr>
                </a:solidFill>
                <a:latin typeface="arial)"/>
              </a:rPr>
              <a:t>Anuidade </a:t>
            </a:r>
          </a:p>
          <a:p>
            <a:pPr algn="ctr"/>
            <a:r>
              <a:rPr lang="pt-BR" dirty="0">
                <a:solidFill>
                  <a:schemeClr val="bg1">
                    <a:lumMod val="50000"/>
                  </a:schemeClr>
                </a:solidFill>
                <a:latin typeface="arial)"/>
              </a:rPr>
              <a:t>Pessoa Física </a:t>
            </a:r>
            <a:r>
              <a:rPr lang="pt-BR" dirty="0" err="1">
                <a:solidFill>
                  <a:schemeClr val="bg1">
                    <a:lumMod val="50000"/>
                  </a:schemeClr>
                </a:solidFill>
                <a:latin typeface="arial)"/>
              </a:rPr>
              <a:t>A.A.</a:t>
            </a:r>
            <a:endParaRPr lang="pt-BR" dirty="0">
              <a:solidFill>
                <a:schemeClr val="bg1">
                  <a:lumMod val="50000"/>
                </a:schemeClr>
              </a:solidFill>
              <a:latin typeface="arial)"/>
            </a:endParaRPr>
          </a:p>
        </p:txBody>
      </p:sp>
      <p:sp>
        <p:nvSpPr>
          <p:cNvPr id="26" name="Retângulo 25">
            <a:extLst>
              <a:ext uri="{FF2B5EF4-FFF2-40B4-BE49-F238E27FC236}">
                <a16:creationId xmlns:a16="http://schemas.microsoft.com/office/drawing/2014/main" xmlns="" id="{A0E5E8F3-63AB-4518-940C-0AB148C0CDAB}"/>
              </a:ext>
            </a:extLst>
          </p:cNvPr>
          <p:cNvSpPr/>
          <p:nvPr/>
        </p:nvSpPr>
        <p:spPr>
          <a:xfrm>
            <a:off x="621822" y="4921706"/>
            <a:ext cx="481222" cy="338554"/>
          </a:xfrm>
          <a:prstGeom prst="rect">
            <a:avLst/>
          </a:prstGeom>
        </p:spPr>
        <p:txBody>
          <a:bodyPr wrap="none" anchor="t">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a:solidFill>
                  <a:srgbClr val="008080"/>
                </a:solidFill>
                <a:latin typeface="arial)"/>
              </a:rPr>
              <a:t>9%</a:t>
            </a:r>
          </a:p>
        </p:txBody>
      </p:sp>
      <p:graphicFrame>
        <p:nvGraphicFramePr>
          <p:cNvPr id="27" name="Gráfico 26">
            <a:extLst>
              <a:ext uri="{FF2B5EF4-FFF2-40B4-BE49-F238E27FC236}">
                <a16:creationId xmlns:a16="http://schemas.microsoft.com/office/drawing/2014/main" xmlns="" id="{80FCA370-8998-4064-9CDE-4B52EE25CFE7}"/>
              </a:ext>
            </a:extLst>
          </p:cNvPr>
          <p:cNvGraphicFramePr/>
          <p:nvPr/>
        </p:nvGraphicFramePr>
        <p:xfrm>
          <a:off x="1102805" y="4614122"/>
          <a:ext cx="1746339" cy="995390"/>
        </p:xfrm>
        <a:graphic>
          <a:graphicData uri="http://schemas.openxmlformats.org/drawingml/2006/chart">
            <c:chart xmlns:c="http://schemas.openxmlformats.org/drawingml/2006/chart" xmlns:r="http://schemas.openxmlformats.org/officeDocument/2006/relationships" r:id="rId13"/>
          </a:graphicData>
        </a:graphic>
      </p:graphicFrame>
      <p:sp>
        <p:nvSpPr>
          <p:cNvPr id="28" name="Retângulo 27">
            <a:extLst>
              <a:ext uri="{FF2B5EF4-FFF2-40B4-BE49-F238E27FC236}">
                <a16:creationId xmlns:a16="http://schemas.microsoft.com/office/drawing/2014/main" xmlns="" id="{09FF13D3-F27B-4E0E-97AB-A373C17174DB}"/>
              </a:ext>
            </a:extLst>
          </p:cNvPr>
          <p:cNvSpPr/>
          <p:nvPr/>
        </p:nvSpPr>
        <p:spPr>
          <a:xfrm>
            <a:off x="1436360" y="4010378"/>
            <a:ext cx="1120821" cy="646331"/>
          </a:xfrm>
          <a:prstGeom prst="rect">
            <a:avLst/>
          </a:prstGeom>
        </p:spPr>
        <p:txBody>
          <a:bodyPr wrap="non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a:solidFill>
                  <a:schemeClr val="bg1">
                    <a:lumMod val="50000"/>
                  </a:schemeClr>
                </a:solidFill>
                <a:latin typeface="arial)"/>
              </a:rPr>
              <a:t>Multas e </a:t>
            </a:r>
          </a:p>
          <a:p>
            <a:pPr algn="ctr"/>
            <a:r>
              <a:rPr lang="pt-BR">
                <a:solidFill>
                  <a:schemeClr val="bg1">
                    <a:lumMod val="50000"/>
                  </a:schemeClr>
                </a:solidFill>
                <a:latin typeface="arial)"/>
              </a:rPr>
              <a:t>Juros</a:t>
            </a:r>
          </a:p>
        </p:txBody>
      </p:sp>
      <p:sp>
        <p:nvSpPr>
          <p:cNvPr id="29" name="Retângulo 28">
            <a:extLst>
              <a:ext uri="{FF2B5EF4-FFF2-40B4-BE49-F238E27FC236}">
                <a16:creationId xmlns:a16="http://schemas.microsoft.com/office/drawing/2014/main" xmlns="" id="{60F892E0-94C7-4532-98BE-5FD19D30A69D}"/>
              </a:ext>
            </a:extLst>
          </p:cNvPr>
          <p:cNvSpPr/>
          <p:nvPr/>
        </p:nvSpPr>
        <p:spPr>
          <a:xfrm>
            <a:off x="1794438" y="4921706"/>
            <a:ext cx="481222" cy="338554"/>
          </a:xfrm>
          <a:prstGeom prst="rect">
            <a:avLst/>
          </a:prstGeom>
        </p:spPr>
        <p:txBody>
          <a:bodyPr wrap="none" anchor="t">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a:solidFill>
                  <a:srgbClr val="008080"/>
                </a:solidFill>
                <a:latin typeface="arial)"/>
              </a:rPr>
              <a:t>4%</a:t>
            </a:r>
          </a:p>
        </p:txBody>
      </p:sp>
      <p:graphicFrame>
        <p:nvGraphicFramePr>
          <p:cNvPr id="30" name="Gráfico 29">
            <a:extLst>
              <a:ext uri="{FF2B5EF4-FFF2-40B4-BE49-F238E27FC236}">
                <a16:creationId xmlns:a16="http://schemas.microsoft.com/office/drawing/2014/main" xmlns="" id="{9B7C5096-7F18-4914-BC0F-34D5CEDE08CA}"/>
              </a:ext>
            </a:extLst>
          </p:cNvPr>
          <p:cNvGraphicFramePr/>
          <p:nvPr/>
        </p:nvGraphicFramePr>
        <p:xfrm>
          <a:off x="2344499" y="4614122"/>
          <a:ext cx="1746339" cy="995390"/>
        </p:xfrm>
        <a:graphic>
          <a:graphicData uri="http://schemas.openxmlformats.org/drawingml/2006/chart">
            <c:chart xmlns:c="http://schemas.openxmlformats.org/drawingml/2006/chart" xmlns:r="http://schemas.openxmlformats.org/officeDocument/2006/relationships" r:id="rId14"/>
          </a:graphicData>
        </a:graphic>
      </p:graphicFrame>
      <p:sp>
        <p:nvSpPr>
          <p:cNvPr id="31" name="Retângulo 30">
            <a:extLst>
              <a:ext uri="{FF2B5EF4-FFF2-40B4-BE49-F238E27FC236}">
                <a16:creationId xmlns:a16="http://schemas.microsoft.com/office/drawing/2014/main" xmlns="" id="{8311A6FA-9136-4C30-A3F2-EB717832A0E9}"/>
              </a:ext>
            </a:extLst>
          </p:cNvPr>
          <p:cNvSpPr/>
          <p:nvPr/>
        </p:nvSpPr>
        <p:spPr>
          <a:xfrm>
            <a:off x="2427721" y="3866487"/>
            <a:ext cx="1656909" cy="934113"/>
          </a:xfrm>
          <a:prstGeom prst="rect">
            <a:avLst/>
          </a:prstGeom>
        </p:spPr>
        <p:txBody>
          <a:bodyPr wrap="squar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a:solidFill>
                  <a:schemeClr val="bg1">
                    <a:lumMod val="50000"/>
                  </a:schemeClr>
                </a:solidFill>
                <a:latin typeface="arial)"/>
              </a:rPr>
              <a:t>Anuidade</a:t>
            </a:r>
          </a:p>
          <a:p>
            <a:pPr algn="ctr"/>
            <a:r>
              <a:rPr lang="pt-BR">
                <a:solidFill>
                  <a:schemeClr val="bg1">
                    <a:lumMod val="50000"/>
                  </a:schemeClr>
                </a:solidFill>
                <a:latin typeface="arial)"/>
              </a:rPr>
              <a:t>Pessoa Jurídica A.A.</a:t>
            </a:r>
          </a:p>
        </p:txBody>
      </p:sp>
      <p:sp>
        <p:nvSpPr>
          <p:cNvPr id="32" name="Retângulo 31">
            <a:extLst>
              <a:ext uri="{FF2B5EF4-FFF2-40B4-BE49-F238E27FC236}">
                <a16:creationId xmlns:a16="http://schemas.microsoft.com/office/drawing/2014/main" xmlns="" id="{E1D088F2-3412-4C29-9F6F-267844DC3A1B}"/>
              </a:ext>
            </a:extLst>
          </p:cNvPr>
          <p:cNvSpPr/>
          <p:nvPr/>
        </p:nvSpPr>
        <p:spPr>
          <a:xfrm>
            <a:off x="2984825" y="4921706"/>
            <a:ext cx="481222" cy="338554"/>
          </a:xfrm>
          <a:prstGeom prst="rect">
            <a:avLst/>
          </a:prstGeom>
        </p:spPr>
        <p:txBody>
          <a:bodyPr wrap="none" anchor="t">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a:solidFill>
                  <a:srgbClr val="008080"/>
                </a:solidFill>
                <a:latin typeface="arial)"/>
              </a:rPr>
              <a:t>1%</a:t>
            </a:r>
          </a:p>
        </p:txBody>
      </p:sp>
      <p:sp>
        <p:nvSpPr>
          <p:cNvPr id="34" name="Retângulo 33">
            <a:extLst>
              <a:ext uri="{FF2B5EF4-FFF2-40B4-BE49-F238E27FC236}">
                <a16:creationId xmlns:a16="http://schemas.microsoft.com/office/drawing/2014/main" xmlns="" id="{553A2A39-2DB7-4E55-81B2-0F54EFAA67AF}"/>
              </a:ext>
            </a:extLst>
          </p:cNvPr>
          <p:cNvSpPr/>
          <p:nvPr/>
        </p:nvSpPr>
        <p:spPr>
          <a:xfrm>
            <a:off x="5461600" y="2156607"/>
            <a:ext cx="1274708" cy="646331"/>
          </a:xfrm>
          <a:prstGeom prst="rect">
            <a:avLst/>
          </a:prstGeom>
        </p:spPr>
        <p:txBody>
          <a:bodyPr wrap="non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solidFill>
                  <a:schemeClr val="bg1">
                    <a:lumMod val="50000"/>
                  </a:schemeClr>
                </a:solidFill>
                <a:latin typeface="arial)"/>
              </a:rPr>
              <a:t>Salários e </a:t>
            </a:r>
          </a:p>
          <a:p>
            <a:r>
              <a:rPr lang="pt-BR">
                <a:solidFill>
                  <a:schemeClr val="bg1">
                    <a:lumMod val="50000"/>
                  </a:schemeClr>
                </a:solidFill>
                <a:latin typeface="arial)"/>
              </a:rPr>
              <a:t>Encargos</a:t>
            </a:r>
          </a:p>
        </p:txBody>
      </p:sp>
      <p:sp>
        <p:nvSpPr>
          <p:cNvPr id="35" name="Retângulo 34">
            <a:extLst>
              <a:ext uri="{FF2B5EF4-FFF2-40B4-BE49-F238E27FC236}">
                <a16:creationId xmlns:a16="http://schemas.microsoft.com/office/drawing/2014/main" xmlns="" id="{C74B5DA9-CC8B-4420-8D4C-0C4095AAB9FE}"/>
              </a:ext>
            </a:extLst>
          </p:cNvPr>
          <p:cNvSpPr/>
          <p:nvPr/>
        </p:nvSpPr>
        <p:spPr>
          <a:xfrm>
            <a:off x="5730056" y="2978361"/>
            <a:ext cx="595035" cy="338554"/>
          </a:xfrm>
          <a:prstGeom prst="rect">
            <a:avLst/>
          </a:prstGeom>
        </p:spPr>
        <p:txBody>
          <a:bodyPr wrap="none" anchor="t">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a:solidFill>
                  <a:srgbClr val="008080"/>
                </a:solidFill>
                <a:latin typeface="arial)"/>
              </a:rPr>
              <a:t>51%</a:t>
            </a:r>
          </a:p>
        </p:txBody>
      </p:sp>
      <p:sp>
        <p:nvSpPr>
          <p:cNvPr id="37" name="Retângulo 36">
            <a:extLst>
              <a:ext uri="{FF2B5EF4-FFF2-40B4-BE49-F238E27FC236}">
                <a16:creationId xmlns:a16="http://schemas.microsoft.com/office/drawing/2014/main" xmlns="" id="{D7829348-D076-45A4-B2F0-1F16DAF16BD3}"/>
              </a:ext>
            </a:extLst>
          </p:cNvPr>
          <p:cNvSpPr/>
          <p:nvPr/>
        </p:nvSpPr>
        <p:spPr>
          <a:xfrm>
            <a:off x="6604372" y="2156607"/>
            <a:ext cx="1826141" cy="646331"/>
          </a:xfrm>
          <a:prstGeom prst="rect">
            <a:avLst/>
          </a:prstGeom>
        </p:spPr>
        <p:txBody>
          <a:bodyPr wrap="non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a:solidFill>
                  <a:schemeClr val="bg1">
                    <a:lumMod val="50000"/>
                  </a:schemeClr>
                </a:solidFill>
                <a:latin typeface="arial)"/>
              </a:rPr>
              <a:t>Desp. Serv.</a:t>
            </a:r>
          </a:p>
          <a:p>
            <a:pPr algn="ctr"/>
            <a:r>
              <a:rPr lang="pt-BR">
                <a:solidFill>
                  <a:schemeClr val="bg1">
                    <a:lumMod val="50000"/>
                  </a:schemeClr>
                </a:solidFill>
                <a:latin typeface="arial)"/>
              </a:rPr>
              <a:t>Pessoa Jurídica</a:t>
            </a:r>
          </a:p>
        </p:txBody>
      </p:sp>
      <p:sp>
        <p:nvSpPr>
          <p:cNvPr id="38" name="Retângulo 37">
            <a:extLst>
              <a:ext uri="{FF2B5EF4-FFF2-40B4-BE49-F238E27FC236}">
                <a16:creationId xmlns:a16="http://schemas.microsoft.com/office/drawing/2014/main" xmlns="" id="{1C5712A4-8284-4D0A-9F08-2E0D89825808}"/>
              </a:ext>
            </a:extLst>
          </p:cNvPr>
          <p:cNvSpPr/>
          <p:nvPr/>
        </p:nvSpPr>
        <p:spPr>
          <a:xfrm>
            <a:off x="7234221" y="2978361"/>
            <a:ext cx="595035" cy="338554"/>
          </a:xfrm>
          <a:prstGeom prst="rect">
            <a:avLst/>
          </a:prstGeom>
        </p:spPr>
        <p:txBody>
          <a:bodyPr wrap="none" anchor="t">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dirty="0">
                <a:solidFill>
                  <a:srgbClr val="008080"/>
                </a:solidFill>
                <a:latin typeface="arial)"/>
              </a:rPr>
              <a:t>33%</a:t>
            </a:r>
          </a:p>
        </p:txBody>
      </p:sp>
      <p:sp>
        <p:nvSpPr>
          <p:cNvPr id="40" name="Retângulo 39">
            <a:extLst>
              <a:ext uri="{FF2B5EF4-FFF2-40B4-BE49-F238E27FC236}">
                <a16:creationId xmlns:a16="http://schemas.microsoft.com/office/drawing/2014/main" xmlns="" id="{5AAD0BEF-337B-480B-8054-0D7878F177B5}"/>
              </a:ext>
            </a:extLst>
          </p:cNvPr>
          <p:cNvSpPr/>
          <p:nvPr/>
        </p:nvSpPr>
        <p:spPr>
          <a:xfrm>
            <a:off x="8681643" y="2295106"/>
            <a:ext cx="902811" cy="369332"/>
          </a:xfrm>
          <a:prstGeom prst="rect">
            <a:avLst/>
          </a:prstGeom>
        </p:spPr>
        <p:txBody>
          <a:bodyPr wrap="non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a:solidFill>
                  <a:schemeClr val="bg1">
                    <a:lumMod val="50000"/>
                  </a:schemeClr>
                </a:solidFill>
                <a:latin typeface="arial)"/>
              </a:rPr>
              <a:t>Diárias</a:t>
            </a:r>
          </a:p>
        </p:txBody>
      </p:sp>
      <p:sp>
        <p:nvSpPr>
          <p:cNvPr id="41" name="Retângulo 40">
            <a:extLst>
              <a:ext uri="{FF2B5EF4-FFF2-40B4-BE49-F238E27FC236}">
                <a16:creationId xmlns:a16="http://schemas.microsoft.com/office/drawing/2014/main" xmlns="" id="{810998B4-EFC4-4F00-A528-317831D5290C}"/>
              </a:ext>
            </a:extLst>
          </p:cNvPr>
          <p:cNvSpPr/>
          <p:nvPr/>
        </p:nvSpPr>
        <p:spPr>
          <a:xfrm>
            <a:off x="8823645" y="2978361"/>
            <a:ext cx="481222" cy="338554"/>
          </a:xfrm>
          <a:prstGeom prst="rect">
            <a:avLst/>
          </a:prstGeom>
        </p:spPr>
        <p:txBody>
          <a:bodyPr wrap="none" anchor="t">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dirty="0">
                <a:solidFill>
                  <a:srgbClr val="008080"/>
                </a:solidFill>
                <a:latin typeface="arial)"/>
              </a:rPr>
              <a:t>5%</a:t>
            </a:r>
          </a:p>
        </p:txBody>
      </p:sp>
      <p:sp>
        <p:nvSpPr>
          <p:cNvPr id="42" name="Retângulo 41">
            <a:extLst>
              <a:ext uri="{FF2B5EF4-FFF2-40B4-BE49-F238E27FC236}">
                <a16:creationId xmlns:a16="http://schemas.microsoft.com/office/drawing/2014/main" xmlns="" id="{62D01F83-222A-4712-B3BB-89D12694B9B4}"/>
              </a:ext>
            </a:extLst>
          </p:cNvPr>
          <p:cNvSpPr/>
          <p:nvPr/>
        </p:nvSpPr>
        <p:spPr>
          <a:xfrm>
            <a:off x="5201685" y="4010378"/>
            <a:ext cx="1586716" cy="646331"/>
          </a:xfrm>
          <a:prstGeom prst="rect">
            <a:avLst/>
          </a:prstGeom>
        </p:spPr>
        <p:txBody>
          <a:bodyPr wrap="non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a:solidFill>
                  <a:schemeClr val="bg1">
                    <a:lumMod val="50000"/>
                  </a:schemeClr>
                </a:solidFill>
                <a:latin typeface="Arial"/>
                <a:cs typeface="Arial"/>
              </a:rPr>
              <a:t>Transferência</a:t>
            </a:r>
          </a:p>
          <a:p>
            <a:pPr algn="ctr"/>
            <a:r>
              <a:rPr lang="pt-BR">
                <a:solidFill>
                  <a:schemeClr val="bg1">
                    <a:lumMod val="50000"/>
                  </a:schemeClr>
                </a:solidFill>
                <a:latin typeface="Arial"/>
                <a:cs typeface="Arial"/>
              </a:rPr>
              <a:t>Corrente</a:t>
            </a:r>
          </a:p>
        </p:txBody>
      </p:sp>
      <p:sp>
        <p:nvSpPr>
          <p:cNvPr id="43" name="Retângulo 42">
            <a:extLst>
              <a:ext uri="{FF2B5EF4-FFF2-40B4-BE49-F238E27FC236}">
                <a16:creationId xmlns:a16="http://schemas.microsoft.com/office/drawing/2014/main" xmlns="" id="{98445E2B-D457-428A-87C3-1BDB5C70700F}"/>
              </a:ext>
            </a:extLst>
          </p:cNvPr>
          <p:cNvSpPr/>
          <p:nvPr/>
        </p:nvSpPr>
        <p:spPr>
          <a:xfrm>
            <a:off x="6993167" y="4010378"/>
            <a:ext cx="1223413" cy="646331"/>
          </a:xfrm>
          <a:prstGeom prst="rect">
            <a:avLst/>
          </a:prstGeom>
        </p:spPr>
        <p:txBody>
          <a:bodyPr wrap="non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a:solidFill>
                  <a:schemeClr val="bg1">
                    <a:lumMod val="50000"/>
                  </a:schemeClr>
                </a:solidFill>
                <a:latin typeface="Arial"/>
                <a:cs typeface="Arial"/>
              </a:rPr>
              <a:t>Encargos </a:t>
            </a:r>
          </a:p>
          <a:p>
            <a:pPr algn="ctr"/>
            <a:r>
              <a:rPr lang="pt-BR">
                <a:solidFill>
                  <a:schemeClr val="bg1">
                    <a:lumMod val="50000"/>
                  </a:schemeClr>
                </a:solidFill>
                <a:latin typeface="Arial"/>
                <a:cs typeface="Arial"/>
              </a:rPr>
              <a:t>Diversos</a:t>
            </a:r>
          </a:p>
        </p:txBody>
      </p:sp>
      <p:sp>
        <p:nvSpPr>
          <p:cNvPr id="44" name="Retângulo 43">
            <a:extLst>
              <a:ext uri="{FF2B5EF4-FFF2-40B4-BE49-F238E27FC236}">
                <a16:creationId xmlns:a16="http://schemas.microsoft.com/office/drawing/2014/main" xmlns="" id="{98F5D1B0-EA19-4DF5-8C9B-B2A91462BE8F}"/>
              </a:ext>
            </a:extLst>
          </p:cNvPr>
          <p:cNvSpPr/>
          <p:nvPr/>
        </p:nvSpPr>
        <p:spPr>
          <a:xfrm>
            <a:off x="8444054" y="4010378"/>
            <a:ext cx="1326005" cy="646331"/>
          </a:xfrm>
          <a:prstGeom prst="rect">
            <a:avLst/>
          </a:prstGeom>
        </p:spPr>
        <p:txBody>
          <a:bodyPr wrap="non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a:solidFill>
                  <a:schemeClr val="bg1">
                    <a:lumMod val="50000"/>
                  </a:schemeClr>
                </a:solidFill>
                <a:latin typeface="Arial"/>
                <a:cs typeface="Arial"/>
              </a:rPr>
              <a:t>Material de</a:t>
            </a:r>
          </a:p>
          <a:p>
            <a:pPr algn="ctr"/>
            <a:r>
              <a:rPr lang="pt-BR">
                <a:solidFill>
                  <a:schemeClr val="bg1">
                    <a:lumMod val="50000"/>
                  </a:schemeClr>
                </a:solidFill>
                <a:latin typeface="Arial"/>
                <a:cs typeface="Arial"/>
              </a:rPr>
              <a:t>Consumo</a:t>
            </a:r>
          </a:p>
        </p:txBody>
      </p:sp>
      <p:cxnSp>
        <p:nvCxnSpPr>
          <p:cNvPr id="45" name="Conector reto 44">
            <a:extLst>
              <a:ext uri="{FF2B5EF4-FFF2-40B4-BE49-F238E27FC236}">
                <a16:creationId xmlns:a16="http://schemas.microsoft.com/office/drawing/2014/main" xmlns="" id="{E9438733-6030-405E-B26A-5547D9F0DFD1}"/>
              </a:ext>
            </a:extLst>
          </p:cNvPr>
          <p:cNvCxnSpPr/>
          <p:nvPr/>
        </p:nvCxnSpPr>
        <p:spPr>
          <a:xfrm>
            <a:off x="5193128" y="2857211"/>
            <a:ext cx="0" cy="2750182"/>
          </a:xfrm>
          <a:prstGeom prst="line">
            <a:avLst/>
          </a:prstGeom>
          <a:ln w="28575">
            <a:solidFill>
              <a:srgbClr val="008080"/>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47" name="Gráfico 46">
            <a:extLst>
              <a:ext uri="{FF2B5EF4-FFF2-40B4-BE49-F238E27FC236}">
                <a16:creationId xmlns:a16="http://schemas.microsoft.com/office/drawing/2014/main" xmlns="" id="{29057C03-258C-4D5B-84F5-049AB8F94CFD}"/>
              </a:ext>
            </a:extLst>
          </p:cNvPr>
          <p:cNvGraphicFramePr/>
          <p:nvPr>
            <p:extLst>
              <p:ext uri="{D42A27DB-BD31-4B8C-83A1-F6EECF244321}">
                <p14:modId xmlns:p14="http://schemas.microsoft.com/office/powerpoint/2010/main" xmlns="" val="1517762039"/>
              </p:ext>
            </p:extLst>
          </p:nvPr>
        </p:nvGraphicFramePr>
        <p:xfrm>
          <a:off x="5146908" y="4614122"/>
          <a:ext cx="1746339" cy="995390"/>
        </p:xfrm>
        <a:graphic>
          <a:graphicData uri="http://schemas.openxmlformats.org/drawingml/2006/chart">
            <c:chart xmlns:c="http://schemas.openxmlformats.org/drawingml/2006/chart" xmlns:r="http://schemas.openxmlformats.org/officeDocument/2006/relationships" r:id="rId15"/>
          </a:graphicData>
        </a:graphic>
      </p:graphicFrame>
      <p:sp>
        <p:nvSpPr>
          <p:cNvPr id="48" name="Retângulo 47">
            <a:extLst>
              <a:ext uri="{FF2B5EF4-FFF2-40B4-BE49-F238E27FC236}">
                <a16:creationId xmlns:a16="http://schemas.microsoft.com/office/drawing/2014/main" xmlns="" id="{5845DCFB-10C3-4AC8-AD16-0B51762B385B}"/>
              </a:ext>
            </a:extLst>
          </p:cNvPr>
          <p:cNvSpPr/>
          <p:nvPr/>
        </p:nvSpPr>
        <p:spPr>
          <a:xfrm>
            <a:off x="5807146" y="4921706"/>
            <a:ext cx="481222" cy="338554"/>
          </a:xfrm>
          <a:prstGeom prst="rect">
            <a:avLst/>
          </a:prstGeom>
        </p:spPr>
        <p:txBody>
          <a:bodyPr wrap="none" anchor="t">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dirty="0">
                <a:solidFill>
                  <a:srgbClr val="008080"/>
                </a:solidFill>
                <a:latin typeface="arial)"/>
              </a:rPr>
              <a:t>8%</a:t>
            </a:r>
          </a:p>
        </p:txBody>
      </p:sp>
      <p:graphicFrame>
        <p:nvGraphicFramePr>
          <p:cNvPr id="49" name="Gráfico 48">
            <a:extLst>
              <a:ext uri="{FF2B5EF4-FFF2-40B4-BE49-F238E27FC236}">
                <a16:creationId xmlns:a16="http://schemas.microsoft.com/office/drawing/2014/main" xmlns="" id="{C7416CE0-F348-4AA3-9E6E-359A60A379AC}"/>
              </a:ext>
            </a:extLst>
          </p:cNvPr>
          <p:cNvGraphicFramePr/>
          <p:nvPr/>
        </p:nvGraphicFramePr>
        <p:xfrm>
          <a:off x="6678929" y="4614122"/>
          <a:ext cx="1746339" cy="995390"/>
        </p:xfrm>
        <a:graphic>
          <a:graphicData uri="http://schemas.openxmlformats.org/drawingml/2006/chart">
            <c:chart xmlns:c="http://schemas.openxmlformats.org/drawingml/2006/chart" xmlns:r="http://schemas.openxmlformats.org/officeDocument/2006/relationships" r:id="rId16"/>
          </a:graphicData>
        </a:graphic>
      </p:graphicFrame>
      <p:sp>
        <p:nvSpPr>
          <p:cNvPr id="50" name="Retângulo 49">
            <a:extLst>
              <a:ext uri="{FF2B5EF4-FFF2-40B4-BE49-F238E27FC236}">
                <a16:creationId xmlns:a16="http://schemas.microsoft.com/office/drawing/2014/main" xmlns="" id="{85E6C942-596E-4E07-AFDE-0C65B46BEE8E}"/>
              </a:ext>
            </a:extLst>
          </p:cNvPr>
          <p:cNvSpPr/>
          <p:nvPr/>
        </p:nvSpPr>
        <p:spPr>
          <a:xfrm>
            <a:off x="7332369" y="4921706"/>
            <a:ext cx="481222" cy="338554"/>
          </a:xfrm>
          <a:prstGeom prst="rect">
            <a:avLst/>
          </a:prstGeom>
        </p:spPr>
        <p:txBody>
          <a:bodyPr wrap="non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a:solidFill>
                  <a:srgbClr val="008080"/>
                </a:solidFill>
                <a:latin typeface="arial)"/>
              </a:rPr>
              <a:t>2%</a:t>
            </a:r>
          </a:p>
        </p:txBody>
      </p:sp>
      <p:graphicFrame>
        <p:nvGraphicFramePr>
          <p:cNvPr id="51" name="Gráfico 50">
            <a:extLst>
              <a:ext uri="{FF2B5EF4-FFF2-40B4-BE49-F238E27FC236}">
                <a16:creationId xmlns:a16="http://schemas.microsoft.com/office/drawing/2014/main" xmlns="" id="{74CCA551-6EF9-4489-8C65-D366A42CC35C}"/>
              </a:ext>
            </a:extLst>
          </p:cNvPr>
          <p:cNvGraphicFramePr/>
          <p:nvPr/>
        </p:nvGraphicFramePr>
        <p:xfrm>
          <a:off x="8191610" y="4614122"/>
          <a:ext cx="1746339" cy="995390"/>
        </p:xfrm>
        <a:graphic>
          <a:graphicData uri="http://schemas.openxmlformats.org/drawingml/2006/chart">
            <c:chart xmlns:c="http://schemas.openxmlformats.org/drawingml/2006/chart" xmlns:r="http://schemas.openxmlformats.org/officeDocument/2006/relationships" r:id="rId17"/>
          </a:graphicData>
        </a:graphic>
      </p:graphicFrame>
      <p:sp>
        <p:nvSpPr>
          <p:cNvPr id="52" name="Retângulo 51">
            <a:extLst>
              <a:ext uri="{FF2B5EF4-FFF2-40B4-BE49-F238E27FC236}">
                <a16:creationId xmlns:a16="http://schemas.microsoft.com/office/drawing/2014/main" xmlns="" id="{4AAEE6A2-99F9-45D4-82AF-3D319F9BBEB2}"/>
              </a:ext>
            </a:extLst>
          </p:cNvPr>
          <p:cNvSpPr/>
          <p:nvPr/>
        </p:nvSpPr>
        <p:spPr>
          <a:xfrm>
            <a:off x="8845050" y="4921706"/>
            <a:ext cx="481222" cy="338554"/>
          </a:xfrm>
          <a:prstGeom prst="rect">
            <a:avLst/>
          </a:prstGeom>
        </p:spPr>
        <p:txBody>
          <a:bodyPr wrap="non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dirty="0">
                <a:solidFill>
                  <a:srgbClr val="008080"/>
                </a:solidFill>
                <a:latin typeface="arial)"/>
              </a:rPr>
              <a:t>1%</a:t>
            </a:r>
          </a:p>
        </p:txBody>
      </p:sp>
      <p:sp>
        <p:nvSpPr>
          <p:cNvPr id="53" name="Retângulo 52">
            <a:extLst>
              <a:ext uri="{FF2B5EF4-FFF2-40B4-BE49-F238E27FC236}">
                <a16:creationId xmlns:a16="http://schemas.microsoft.com/office/drawing/2014/main" xmlns="" id="{F759547C-9242-481D-AE37-DA9E08E6102A}"/>
              </a:ext>
            </a:extLst>
          </p:cNvPr>
          <p:cNvSpPr/>
          <p:nvPr/>
        </p:nvSpPr>
        <p:spPr>
          <a:xfrm>
            <a:off x="4167973" y="1103042"/>
            <a:ext cx="3038939" cy="338554"/>
          </a:xfrm>
          <a:prstGeom prst="rect">
            <a:avLst/>
          </a:prstGeom>
        </p:spPr>
        <p:txBody>
          <a:bodyPr wrap="squar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600" b="1">
                <a:solidFill>
                  <a:srgbClr val="008080"/>
                </a:solidFill>
                <a:latin typeface="arial)"/>
              </a:rPr>
              <a:t>Percentual sobre a Receita</a:t>
            </a:r>
            <a:endParaRPr lang="pt-BR" sz="1600">
              <a:solidFill>
                <a:schemeClr val="bg1">
                  <a:lumMod val="50000"/>
                </a:schemeClr>
              </a:solidFill>
              <a:latin typeface="arial)"/>
            </a:endParaRPr>
          </a:p>
        </p:txBody>
      </p:sp>
      <p:cxnSp>
        <p:nvCxnSpPr>
          <p:cNvPr id="54" name="Conector angulado 5">
            <a:extLst>
              <a:ext uri="{FF2B5EF4-FFF2-40B4-BE49-F238E27FC236}">
                <a16:creationId xmlns:a16="http://schemas.microsoft.com/office/drawing/2014/main" xmlns="" id="{6C57E0D5-719E-4C61-A269-FC73672A6759}"/>
              </a:ext>
            </a:extLst>
          </p:cNvPr>
          <p:cNvCxnSpPr>
            <a:cxnSpLocks/>
          </p:cNvCxnSpPr>
          <p:nvPr/>
        </p:nvCxnSpPr>
        <p:spPr>
          <a:xfrm>
            <a:off x="3879785" y="1101829"/>
            <a:ext cx="3798510" cy="680358"/>
          </a:xfrm>
          <a:prstGeom prst="bentConnector3">
            <a:avLst>
              <a:gd name="adj1" fmla="val 100014"/>
            </a:avLst>
          </a:prstGeom>
          <a:ln w="1016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Retângulo 54">
            <a:extLst>
              <a:ext uri="{FF2B5EF4-FFF2-40B4-BE49-F238E27FC236}">
                <a16:creationId xmlns:a16="http://schemas.microsoft.com/office/drawing/2014/main" xmlns="" id="{D85F2B01-C059-45F4-930C-8A176E56153D}"/>
              </a:ext>
            </a:extLst>
          </p:cNvPr>
          <p:cNvSpPr/>
          <p:nvPr/>
        </p:nvSpPr>
        <p:spPr>
          <a:xfrm>
            <a:off x="1046817" y="1505289"/>
            <a:ext cx="3038939" cy="584775"/>
          </a:xfrm>
          <a:prstGeom prst="rect">
            <a:avLst/>
          </a:prstGeom>
        </p:spPr>
        <p:txBody>
          <a:bodyPr wrap="squar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1600" b="1">
                <a:solidFill>
                  <a:srgbClr val="008080"/>
                </a:solidFill>
                <a:latin typeface="arial)"/>
              </a:rPr>
              <a:t>Participação sobre a Receita de cada Rubrica</a:t>
            </a:r>
            <a:endParaRPr lang="pt-BR" sz="1600">
              <a:solidFill>
                <a:schemeClr val="bg1">
                  <a:lumMod val="50000"/>
                </a:schemeClr>
              </a:solidFill>
              <a:latin typeface="arial)"/>
            </a:endParaRPr>
          </a:p>
        </p:txBody>
      </p:sp>
      <p:sp>
        <p:nvSpPr>
          <p:cNvPr id="56" name="Retângulo 55">
            <a:extLst>
              <a:ext uri="{FF2B5EF4-FFF2-40B4-BE49-F238E27FC236}">
                <a16:creationId xmlns:a16="http://schemas.microsoft.com/office/drawing/2014/main" xmlns="" id="{BE26E30B-7B1D-4C5C-B535-4B2BFCDAD098}"/>
              </a:ext>
            </a:extLst>
          </p:cNvPr>
          <p:cNvSpPr/>
          <p:nvPr/>
        </p:nvSpPr>
        <p:spPr>
          <a:xfrm>
            <a:off x="3789903" y="4010378"/>
            <a:ext cx="1313410" cy="646331"/>
          </a:xfrm>
          <a:prstGeom prst="rect">
            <a:avLst/>
          </a:prstGeom>
        </p:spPr>
        <p:txBody>
          <a:bodyPr wrap="squar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a:solidFill>
                  <a:schemeClr val="bg1">
                    <a:lumMod val="50000"/>
                  </a:schemeClr>
                </a:solidFill>
                <a:latin typeface="arial)"/>
              </a:rPr>
              <a:t>Receitas Diversas</a:t>
            </a:r>
          </a:p>
        </p:txBody>
      </p:sp>
      <p:graphicFrame>
        <p:nvGraphicFramePr>
          <p:cNvPr id="57" name="Gráfico 56">
            <a:extLst>
              <a:ext uri="{FF2B5EF4-FFF2-40B4-BE49-F238E27FC236}">
                <a16:creationId xmlns:a16="http://schemas.microsoft.com/office/drawing/2014/main" xmlns="" id="{3E291395-78EF-4F8F-B96E-89B1BBF4D61A}"/>
              </a:ext>
            </a:extLst>
          </p:cNvPr>
          <p:cNvGraphicFramePr/>
          <p:nvPr/>
        </p:nvGraphicFramePr>
        <p:xfrm>
          <a:off x="3575076" y="4614122"/>
          <a:ext cx="1746339" cy="995390"/>
        </p:xfrm>
        <a:graphic>
          <a:graphicData uri="http://schemas.openxmlformats.org/drawingml/2006/chart">
            <c:chart xmlns:c="http://schemas.openxmlformats.org/drawingml/2006/chart" xmlns:r="http://schemas.openxmlformats.org/officeDocument/2006/relationships" r:id="rId18"/>
          </a:graphicData>
        </a:graphic>
      </p:graphicFrame>
      <p:sp>
        <p:nvSpPr>
          <p:cNvPr id="58" name="Retângulo 57">
            <a:extLst>
              <a:ext uri="{FF2B5EF4-FFF2-40B4-BE49-F238E27FC236}">
                <a16:creationId xmlns:a16="http://schemas.microsoft.com/office/drawing/2014/main" xmlns="" id="{A686CD69-B24E-4AC4-9D5F-B8639346C1CE}"/>
              </a:ext>
            </a:extLst>
          </p:cNvPr>
          <p:cNvSpPr/>
          <p:nvPr/>
        </p:nvSpPr>
        <p:spPr>
          <a:xfrm>
            <a:off x="4222793" y="4921706"/>
            <a:ext cx="481222" cy="338554"/>
          </a:xfrm>
          <a:prstGeom prst="rect">
            <a:avLst/>
          </a:prstGeom>
        </p:spPr>
        <p:txBody>
          <a:bodyPr wrap="none">
            <a:spAutoFit/>
          </a:bodyPr>
          <a:ls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600" b="1">
                <a:solidFill>
                  <a:srgbClr val="008080"/>
                </a:solidFill>
                <a:latin typeface="arial)"/>
              </a:rPr>
              <a:t>1%</a:t>
            </a:r>
          </a:p>
        </p:txBody>
      </p:sp>
      <p:sp>
        <p:nvSpPr>
          <p:cNvPr id="63" name="Espaço Reservado para Número de Slide 62"/>
          <p:cNvSpPr>
            <a:spLocks noGrp="1"/>
          </p:cNvSpPr>
          <p:nvPr>
            <p:ph type="sldNum" sz="quarter" idx="12"/>
          </p:nvPr>
        </p:nvSpPr>
        <p:spPr/>
        <p:txBody>
          <a:bodyPr/>
          <a:lstStyle/>
          <a:p>
            <a:pPr rtl="0"/>
            <a:fld id="{5A4A7955-6230-48B4-BD8B-A7C460F75945}" type="slidenum">
              <a:rPr lang="pt-BR" noProof="0" smtClean="0"/>
              <a:pPr rtl="0"/>
              <a:t>76</a:t>
            </a:fld>
            <a:endParaRPr lang="pt-BR" noProof="0"/>
          </a:p>
        </p:txBody>
      </p:sp>
    </p:spTree>
    <p:extLst>
      <p:ext uri="{BB962C8B-B14F-4D97-AF65-F5344CB8AC3E}">
        <p14:creationId xmlns:p14="http://schemas.microsoft.com/office/powerpoint/2010/main" xmlns="" val="20644025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 name="Espaço Reservado para Conteúdo 6"/>
          <p:cNvGraphicFramePr>
            <a:graphicFrameLocks/>
          </p:cNvGraphicFramePr>
          <p:nvPr/>
        </p:nvGraphicFramePr>
        <p:xfrm>
          <a:off x="5943600" y="4895850"/>
          <a:ext cx="3724275" cy="1633538"/>
        </p:xfrm>
        <a:graphic>
          <a:graphicData uri="http://schemas.openxmlformats.org/drawingml/2006/chart">
            <c:chart xmlns:c="http://schemas.openxmlformats.org/drawingml/2006/chart" xmlns:r="http://schemas.openxmlformats.org/officeDocument/2006/relationships" r:id="rId3"/>
          </a:graphicData>
        </a:graphic>
      </p:graphicFrame>
      <p:sp>
        <p:nvSpPr>
          <p:cNvPr id="133" name="Retângulo de cantos arredondados 132"/>
          <p:cNvSpPr/>
          <p:nvPr/>
        </p:nvSpPr>
        <p:spPr>
          <a:xfrm>
            <a:off x="5553075" y="1095376"/>
            <a:ext cx="4250965" cy="3800474"/>
          </a:xfrm>
          <a:prstGeom prst="roundRect">
            <a:avLst/>
          </a:prstGeom>
          <a:solidFill>
            <a:schemeClr val="bg1">
              <a:lumMod val="95000"/>
            </a:schemeClr>
          </a:solidFill>
          <a:ln w="317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aphicFrame>
        <p:nvGraphicFramePr>
          <p:cNvPr id="88" name="Gráfico 87"/>
          <p:cNvGraphicFramePr>
            <a:graphicFrameLocks/>
          </p:cNvGraphicFramePr>
          <p:nvPr>
            <p:extLst>
              <p:ext uri="{D42A27DB-BD31-4B8C-83A1-F6EECF244321}">
                <p14:modId xmlns:p14="http://schemas.microsoft.com/office/powerpoint/2010/main" xmlns="" val="35418391"/>
              </p:ext>
            </p:extLst>
          </p:nvPr>
        </p:nvGraphicFramePr>
        <p:xfrm>
          <a:off x="5382895" y="1615441"/>
          <a:ext cx="4523105" cy="3578860"/>
        </p:xfrm>
        <a:graphic>
          <a:graphicData uri="http://schemas.openxmlformats.org/drawingml/2006/chart">
            <c:chart xmlns:c="http://schemas.openxmlformats.org/drawingml/2006/chart" xmlns:r="http://schemas.openxmlformats.org/officeDocument/2006/relationships" r:id="rId4"/>
          </a:graphicData>
        </a:graphic>
      </p:graphicFrame>
      <p:sp>
        <p:nvSpPr>
          <p:cNvPr id="42" name="Título 4">
            <a:extLst>
              <a:ext uri="{FF2B5EF4-FFF2-40B4-BE49-F238E27FC236}">
                <a16:creationId xmlns:a16="http://schemas.microsoft.com/office/drawing/2014/main" xmlns="" id="{BC321A7D-7281-49A4-B261-89C0B5835C05}"/>
              </a:ext>
            </a:extLst>
          </p:cNvPr>
          <p:cNvSpPr>
            <a:spLocks noGrp="1"/>
          </p:cNvSpPr>
          <p:nvPr>
            <p:ph type="title"/>
          </p:nvPr>
        </p:nvSpPr>
        <p:spPr>
          <a:xfrm>
            <a:off x="330200" y="379559"/>
            <a:ext cx="8991600" cy="782638"/>
          </a:xfrm>
        </p:spPr>
        <p:txBody>
          <a:bodyPr rtlCol="0">
            <a:noAutofit/>
          </a:bodyPr>
          <a:lstStyle/>
          <a:p>
            <a:r>
              <a:rPr lang="pt-BR" sz="3200" b="1" dirty="0">
                <a:solidFill>
                  <a:schemeClr val="tx2">
                    <a:lumMod val="50000"/>
                  </a:schemeClr>
                </a:solidFill>
                <a:latin typeface="Arial" panose="020B0604020202020204" pitchFamily="34" charset="0"/>
                <a:cs typeface="Arial" panose="020B0604020202020204" pitchFamily="34" charset="0"/>
              </a:rPr>
              <a:t>Gestão Orçamentária e Financeira - Receita</a:t>
            </a:r>
          </a:p>
        </p:txBody>
      </p:sp>
      <p:sp>
        <p:nvSpPr>
          <p:cNvPr id="43" name="objeto 7" descr="Retângulo bege">
            <a:extLst>
              <a:ext uri="{FF2B5EF4-FFF2-40B4-BE49-F238E27FC236}">
                <a16:creationId xmlns:a16="http://schemas.microsoft.com/office/drawing/2014/main" xmlns="" id="{B9484C17-CACD-4152-B06A-9DE058DC4A01}"/>
              </a:ext>
            </a:extLst>
          </p:cNvPr>
          <p:cNvSpPr/>
          <p:nvPr/>
        </p:nvSpPr>
        <p:spPr bwMode="white">
          <a:xfrm flipV="1">
            <a:off x="0" y="914400"/>
            <a:ext cx="9906000" cy="76200"/>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20" name="CaixaDeTexto 19">
            <a:extLst>
              <a:ext uri="{FF2B5EF4-FFF2-40B4-BE49-F238E27FC236}">
                <a16:creationId xmlns:a16="http://schemas.microsoft.com/office/drawing/2014/main" xmlns="" id="{0434FBE5-F0E0-49C0-8A54-015D945C26A1}"/>
              </a:ext>
            </a:extLst>
          </p:cNvPr>
          <p:cNvSpPr txBox="1"/>
          <p:nvPr/>
        </p:nvSpPr>
        <p:spPr>
          <a:xfrm>
            <a:off x="3224739" y="5042866"/>
            <a:ext cx="612668" cy="312008"/>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Segoe UI" panose="020B0502040204020203" pitchFamily="34" charset="0"/>
                <a:cs typeface="Segoe UI" panose="020B0502040204020203" pitchFamily="34" charset="0"/>
              </a:rPr>
              <a:t>36</a:t>
            </a:r>
          </a:p>
        </p:txBody>
      </p:sp>
      <p:grpSp>
        <p:nvGrpSpPr>
          <p:cNvPr id="50" name="Grupo 49"/>
          <p:cNvGrpSpPr/>
          <p:nvPr/>
        </p:nvGrpSpPr>
        <p:grpSpPr>
          <a:xfrm>
            <a:off x="226962" y="2649431"/>
            <a:ext cx="5145141" cy="3423250"/>
            <a:chOff x="6284835" y="1589689"/>
            <a:chExt cx="5145141" cy="3423250"/>
          </a:xfrm>
        </p:grpSpPr>
        <p:grpSp>
          <p:nvGrpSpPr>
            <p:cNvPr id="51" name="Grupo 50"/>
            <p:cNvGrpSpPr/>
            <p:nvPr/>
          </p:nvGrpSpPr>
          <p:grpSpPr>
            <a:xfrm>
              <a:off x="8801522" y="3946246"/>
              <a:ext cx="2523676" cy="690272"/>
              <a:chOff x="5572149" y="4702844"/>
              <a:chExt cx="2523676" cy="690272"/>
            </a:xfrm>
          </p:grpSpPr>
          <p:sp>
            <p:nvSpPr>
              <p:cNvPr id="75" name="Retângulo de cantos arredondados 74"/>
              <p:cNvSpPr/>
              <p:nvPr/>
            </p:nvSpPr>
            <p:spPr>
              <a:xfrm>
                <a:off x="5572149" y="4726611"/>
                <a:ext cx="2523676" cy="648000"/>
              </a:xfrm>
              <a:prstGeom prst="roundRect">
                <a:avLst/>
              </a:prstGeom>
              <a:solidFill>
                <a:sysClr val="window" lastClr="FFFFFF">
                  <a:lumMod val="95000"/>
                </a:sysClr>
              </a:solidFill>
              <a:ln w="31750" cap="flat" cmpd="sng" algn="ctr">
                <a:solidFill>
                  <a:srgbClr val="00808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a:ea typeface="+mn-ea"/>
                  <a:cs typeface="+mn-cs"/>
                </a:endParaRPr>
              </a:p>
            </p:txBody>
          </p:sp>
          <p:sp>
            <p:nvSpPr>
              <p:cNvPr id="77" name="Retângulo 76"/>
              <p:cNvSpPr/>
              <p:nvPr/>
            </p:nvSpPr>
            <p:spPr>
              <a:xfrm>
                <a:off x="6231070" y="4702844"/>
                <a:ext cx="1655206" cy="690272"/>
              </a:xfrm>
              <a:prstGeom prst="rect">
                <a:avLst/>
              </a:prstGeom>
              <a:noFill/>
              <a:ln w="12700" cap="flat" cmpd="sng" algn="ctr">
                <a:noFill/>
                <a:prstDash val="solid"/>
                <a:miter lim="800000"/>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pt-BR" sz="1500" kern="0" dirty="0">
                    <a:solidFill>
                      <a:srgbClr val="008080"/>
                    </a:solidFill>
                    <a:latin typeface="Arial" panose="020B0604020202020204" pitchFamily="34" charset="0"/>
                    <a:cs typeface="Arial" panose="020B0604020202020204" pitchFamily="34" charset="0"/>
                  </a:rPr>
                  <a:t>Fundo de Apoio</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500" b="1" i="0" u="none" strike="noStrike" kern="0" cap="none" spc="0" normalizeH="0" baseline="0" noProof="0" dirty="0">
                    <a:ln>
                      <a:noFill/>
                    </a:ln>
                    <a:solidFill>
                      <a:srgbClr val="008080"/>
                    </a:solidFill>
                    <a:effectLst/>
                    <a:uLnTx/>
                    <a:uFillTx/>
                    <a:latin typeface="Arial" panose="020B0604020202020204" pitchFamily="34" charset="0"/>
                    <a:cs typeface="Arial" panose="020B0604020202020204" pitchFamily="34" charset="0"/>
                  </a:rPr>
                  <a:t>R$ 3.648,43</a:t>
                </a:r>
              </a:p>
            </p:txBody>
          </p:sp>
        </p:grpSp>
        <p:grpSp>
          <p:nvGrpSpPr>
            <p:cNvPr id="52" name="Grupo 51"/>
            <p:cNvGrpSpPr/>
            <p:nvPr/>
          </p:nvGrpSpPr>
          <p:grpSpPr>
            <a:xfrm>
              <a:off x="6284835" y="1589689"/>
              <a:ext cx="5145141" cy="3423250"/>
              <a:chOff x="6284835" y="1589689"/>
              <a:chExt cx="5145141" cy="3423250"/>
            </a:xfrm>
          </p:grpSpPr>
          <p:grpSp>
            <p:nvGrpSpPr>
              <p:cNvPr id="53" name="Grupo 52"/>
              <p:cNvGrpSpPr/>
              <p:nvPr/>
            </p:nvGrpSpPr>
            <p:grpSpPr>
              <a:xfrm>
                <a:off x="6355282" y="1631069"/>
                <a:ext cx="2304000" cy="792000"/>
                <a:chOff x="6442521" y="1294110"/>
                <a:chExt cx="2304000" cy="792000"/>
              </a:xfrm>
            </p:grpSpPr>
            <p:sp>
              <p:nvSpPr>
                <p:cNvPr id="72" name="Retângulo de cantos arredondados 71"/>
                <p:cNvSpPr/>
                <p:nvPr/>
              </p:nvSpPr>
              <p:spPr>
                <a:xfrm>
                  <a:off x="6442521" y="1294110"/>
                  <a:ext cx="2304000" cy="792000"/>
                </a:xfrm>
                <a:prstGeom prst="roundRect">
                  <a:avLst/>
                </a:prstGeom>
                <a:solidFill>
                  <a:sysClr val="window" lastClr="FFFFFF">
                    <a:lumMod val="95000"/>
                  </a:sysClr>
                </a:solidFill>
                <a:ln w="31750" cap="flat" cmpd="sng" algn="ctr">
                  <a:solidFill>
                    <a:srgbClr val="00808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Retângulo 72"/>
                <p:cNvSpPr/>
                <p:nvPr/>
              </p:nvSpPr>
              <p:spPr>
                <a:xfrm>
                  <a:off x="7122650" y="1432225"/>
                  <a:ext cx="1508487" cy="456524"/>
                </a:xfrm>
                <a:prstGeom prst="rect">
                  <a:avLst/>
                </a:prstGeom>
                <a:noFill/>
                <a:ln w="12700" cap="flat" cmpd="sng" algn="ctr">
                  <a:noFill/>
                  <a:prstDash val="solid"/>
                  <a:miter lim="800000"/>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defRPr/>
                  </a:pPr>
                  <a:r>
                    <a:rPr lang="pt-BR" sz="1500" kern="0" dirty="0">
                      <a:solidFill>
                        <a:srgbClr val="008080"/>
                      </a:solidFill>
                      <a:latin typeface="Arial" panose="020B0604020202020204" pitchFamily="34" charset="0"/>
                      <a:cs typeface="Arial" panose="020B0604020202020204" pitchFamily="34" charset="0"/>
                    </a:rPr>
                    <a:t>RRT </a:t>
                  </a:r>
                </a:p>
                <a:p>
                  <a:pPr lvl="0">
                    <a:defRPr/>
                  </a:pPr>
                  <a:r>
                    <a:rPr kumimoji="0" lang="pt-BR" sz="1500" b="1" i="0" u="none" strike="noStrike" kern="0" cap="none" spc="0" normalizeH="0" baseline="0" noProof="0" dirty="0">
                      <a:ln>
                        <a:noFill/>
                      </a:ln>
                      <a:solidFill>
                        <a:srgbClr val="008080"/>
                      </a:solidFill>
                      <a:effectLst/>
                      <a:uLnTx/>
                      <a:uFillTx/>
                      <a:latin typeface="Arial" panose="020B0604020202020204" pitchFamily="34" charset="0"/>
                      <a:ea typeface="+mn-ea"/>
                      <a:cs typeface="Arial" panose="020B0604020202020204" pitchFamily="34" charset="0"/>
                    </a:rPr>
                    <a:t>R$ 541.838,57</a:t>
                  </a:r>
                  <a:r>
                    <a:rPr lang="pt-BR" sz="1500" b="1" kern="0" dirty="0">
                      <a:solidFill>
                        <a:srgbClr val="008080"/>
                      </a:solidFill>
                      <a:latin typeface="Arial" panose="020B0604020202020204" pitchFamily="34" charset="0"/>
                      <a:cs typeface="Arial" panose="020B0604020202020204" pitchFamily="34" charset="0"/>
                    </a:rPr>
                    <a:t>     </a:t>
                  </a:r>
                  <a:endParaRPr kumimoji="0" lang="pt-BR" sz="1500" b="0" i="0" u="none" strike="noStrike" kern="0" cap="none" spc="0" normalizeH="0" baseline="0" noProof="0" dirty="0">
                    <a:ln>
                      <a:noFill/>
                    </a:ln>
                    <a:solidFill>
                      <a:srgbClr val="008080"/>
                    </a:solidFill>
                    <a:effectLst/>
                    <a:uLnTx/>
                    <a:uFillTx/>
                    <a:latin typeface="Arial" panose="020B0604020202020204" pitchFamily="34" charset="0"/>
                    <a:ea typeface="+mn-ea"/>
                    <a:cs typeface="Arial" panose="020B0604020202020204" pitchFamily="34" charset="0"/>
                  </a:endParaRPr>
                </a:p>
              </p:txBody>
            </p:sp>
            <p:pic>
              <p:nvPicPr>
                <p:cNvPr id="74" name="Imagem 73"/>
                <p:cNvPicPr>
                  <a:picLocks noChangeAspect="1" noChangeArrowheads="1"/>
                </p:cNvPicPr>
                <p:nvPr/>
              </p:nvPicPr>
              <p:blipFill>
                <a:blip r:embed="rId5" cstate="print">
                  <a:duotone>
                    <a:srgbClr val="A5A5A5">
                      <a:shade val="45000"/>
                      <a:satMod val="135000"/>
                    </a:srgbClr>
                    <a:prstClr val="white"/>
                  </a:duotone>
                  <a:extLst>
                    <a:ext uri="{BEBA8EAE-BF5A-486C-A8C5-ECC9F3942E4B}">
                      <a14:imgProps xmlns:a14="http://schemas.microsoft.com/office/drawing/2010/main" xmlns="">
                        <a14:imgLayer r:embed="rId6">
                          <a14:imgEffect>
                            <a14:backgroundRemoval t="2959" b="100000" l="1093" r="100000">
                              <a14:foregroundMark x1="75956" y1="55621" x2="75956" y2="55621"/>
                              <a14:foregroundMark x1="54098" y1="74556" x2="54098" y2="74556"/>
                              <a14:foregroundMark x1="87978" y1="42012" x2="87978" y2="42012"/>
                              <a14:foregroundMark x1="39344" y1="20710" x2="39344" y2="20710"/>
                              <a14:foregroundMark x1="44809" y1="35503" x2="44809" y2="35503"/>
                              <a14:foregroundMark x1="45902" y1="50296" x2="45902" y2="50296"/>
                              <a14:foregroundMark x1="35519" y1="64497" x2="35519" y2="64497"/>
                              <a14:foregroundMark x1="37158" y1="78107" x2="37158" y2="78107"/>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543825" y="1387437"/>
                  <a:ext cx="643920" cy="59606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4" name="Grupo 53"/>
              <p:cNvGrpSpPr/>
              <p:nvPr/>
            </p:nvGrpSpPr>
            <p:grpSpPr>
              <a:xfrm>
                <a:off x="8783190" y="1589689"/>
                <a:ext cx="2646786" cy="1511586"/>
                <a:chOff x="6118722" y="1993147"/>
                <a:chExt cx="2577511" cy="1511586"/>
              </a:xfrm>
            </p:grpSpPr>
            <p:sp>
              <p:nvSpPr>
                <p:cNvPr id="68" name="Retângulo de cantos arredondados 67"/>
                <p:cNvSpPr/>
                <p:nvPr/>
              </p:nvSpPr>
              <p:spPr>
                <a:xfrm>
                  <a:off x="6118722" y="1993147"/>
                  <a:ext cx="2469421" cy="1511586"/>
                </a:xfrm>
                <a:prstGeom prst="roundRect">
                  <a:avLst/>
                </a:prstGeom>
                <a:solidFill>
                  <a:sysClr val="window" lastClr="FFFFFF">
                    <a:lumMod val="95000"/>
                  </a:sysClr>
                </a:solidFill>
                <a:ln w="31750" cap="flat" cmpd="sng" algn="ctr">
                  <a:solidFill>
                    <a:srgbClr val="00808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Retângulo 68"/>
                <p:cNvSpPr/>
                <p:nvPr/>
              </p:nvSpPr>
              <p:spPr>
                <a:xfrm>
                  <a:off x="6973418" y="2172642"/>
                  <a:ext cx="1444543" cy="476250"/>
                </a:xfrm>
                <a:prstGeom prst="rect">
                  <a:avLst/>
                </a:prstGeom>
                <a:noFill/>
                <a:ln w="12700" cap="flat" cmpd="sng" algn="ctr">
                  <a:noFill/>
                  <a:prstDash val="solid"/>
                  <a:miter lim="800000"/>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pt-BR" sz="1500" kern="0" dirty="0">
                      <a:solidFill>
                        <a:srgbClr val="008080"/>
                      </a:solidFill>
                      <a:latin typeface="Arial" panose="020B0604020202020204" pitchFamily="34" charset="0"/>
                      <a:cs typeface="Arial" panose="020B0604020202020204" pitchFamily="34" charset="0"/>
                    </a:rPr>
                    <a:t>Anuidade PF</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500" b="1" i="0" u="none" strike="noStrike" kern="0" cap="none" spc="0" normalizeH="0" baseline="0" noProof="0" dirty="0">
                      <a:ln>
                        <a:noFill/>
                      </a:ln>
                      <a:solidFill>
                        <a:srgbClr val="008080"/>
                      </a:solidFill>
                      <a:effectLst/>
                      <a:uLnTx/>
                      <a:uFillTx/>
                      <a:latin typeface="Arial" panose="020B0604020202020204" pitchFamily="34" charset="0"/>
                      <a:ea typeface="+mn-ea"/>
                      <a:cs typeface="Arial" panose="020B0604020202020204" pitchFamily="34" charset="0"/>
                    </a:rPr>
                    <a:t>R$ 399.964,39</a:t>
                  </a:r>
                </a:p>
              </p:txBody>
            </p:sp>
            <p:pic>
              <p:nvPicPr>
                <p:cNvPr id="70" name="Imagem 69"/>
                <p:cNvPicPr>
                  <a:picLocks noChangeAspect="1" noChangeArrowheads="1"/>
                </p:cNvPicPr>
                <p:nvPr/>
              </p:nvPicPr>
              <p:blipFill>
                <a:blip r:embed="rId7" cstate="print">
                  <a:duotone>
                    <a:srgbClr val="A5A5A5">
                      <a:shade val="45000"/>
                      <a:satMod val="135000"/>
                    </a:srgbClr>
                    <a:prstClr val="white"/>
                  </a:duotone>
                  <a:extLst>
                    <a:ext uri="{BEBA8EAE-BF5A-486C-A8C5-ECC9F3942E4B}">
                      <a14:imgProps xmlns:a14="http://schemas.microsoft.com/office/drawing/2010/main" xmlns="">
                        <a14:imgLayer r:embed="rId8">
                          <a14:imgEffect>
                            <a14:backgroundRemoval t="0" b="100000" l="0" r="100000">
                              <a14:foregroundMark x1="67742" y1="12095" x2="67742" y2="12095"/>
                            </a14:backgroundRemoval>
                          </a14:imgEffect>
                        </a14:imgLayer>
                      </a14:imgProps>
                    </a:ext>
                    <a:ext uri="{28A0092B-C50C-407E-A947-70E740481C1C}">
                      <a14:useLocalDpi xmlns:a14="http://schemas.microsoft.com/office/drawing/2010/main" xmlns="" val="0"/>
                    </a:ext>
                  </a:extLst>
                </a:blip>
                <a:srcRect/>
                <a:stretch>
                  <a:fillRect/>
                </a:stretch>
              </p:blipFill>
              <p:spPr bwMode="auto">
                <a:xfrm>
                  <a:off x="6199092" y="2366056"/>
                  <a:ext cx="737951" cy="739210"/>
                </a:xfrm>
                <a:prstGeom prst="rect">
                  <a:avLst/>
                </a:prstGeom>
                <a:solidFill>
                  <a:sysClr val="window" lastClr="FFFFFF">
                    <a:lumMod val="95000"/>
                  </a:sysClr>
                </a:solidFill>
                <a:ln>
                  <a:noFill/>
                </a:ln>
              </p:spPr>
            </p:pic>
            <p:sp>
              <p:nvSpPr>
                <p:cNvPr id="71" name="Retângulo 70"/>
                <p:cNvSpPr/>
                <p:nvPr/>
              </p:nvSpPr>
              <p:spPr>
                <a:xfrm>
                  <a:off x="6924232" y="2696516"/>
                  <a:ext cx="1772001" cy="723899"/>
                </a:xfrm>
                <a:prstGeom prst="rect">
                  <a:avLst/>
                </a:prstGeom>
                <a:noFill/>
                <a:ln w="12700" cap="flat" cmpd="sng" algn="ctr">
                  <a:noFill/>
                  <a:prstDash val="solid"/>
                  <a:miter lim="800000"/>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defRPr/>
                  </a:pPr>
                  <a:r>
                    <a:rPr lang="pt-BR" sz="1500" kern="0" dirty="0">
                      <a:solidFill>
                        <a:srgbClr val="008080"/>
                      </a:solidFill>
                      <a:latin typeface="Arial" panose="020B0604020202020204" pitchFamily="34" charset="0"/>
                      <a:cs typeface="Arial" panose="020B0604020202020204" pitchFamily="34" charset="0"/>
                    </a:rPr>
                    <a:t>Anuidade PF</a:t>
                  </a:r>
                </a:p>
                <a:p>
                  <a:pPr lvl="0">
                    <a:defRPr/>
                  </a:pPr>
                  <a:r>
                    <a:rPr lang="pt-BR" sz="1500" kern="0" dirty="0">
                      <a:solidFill>
                        <a:srgbClr val="008080"/>
                      </a:solidFill>
                      <a:latin typeface="Arial" panose="020B0604020202020204" pitchFamily="34" charset="0"/>
                      <a:cs typeface="Arial" panose="020B0604020202020204" pitchFamily="34" charset="0"/>
                    </a:rPr>
                    <a:t>Anos Anteriores</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500" b="1" i="0" u="none" strike="noStrike" kern="0" cap="none" spc="0" normalizeH="0" baseline="0" noProof="0" dirty="0">
                      <a:ln>
                        <a:noFill/>
                      </a:ln>
                      <a:solidFill>
                        <a:srgbClr val="008080"/>
                      </a:solidFill>
                      <a:effectLst/>
                      <a:uLnTx/>
                      <a:uFillTx/>
                      <a:latin typeface="Arial" panose="020B0604020202020204" pitchFamily="34" charset="0"/>
                      <a:ea typeface="+mn-ea"/>
                      <a:cs typeface="Arial" panose="020B0604020202020204" pitchFamily="34" charset="0"/>
                    </a:rPr>
                    <a:t>R$ 108.310,97</a:t>
                  </a:r>
                </a:p>
              </p:txBody>
            </p:sp>
          </p:grpSp>
          <p:grpSp>
            <p:nvGrpSpPr>
              <p:cNvPr id="55" name="Grupo 54"/>
              <p:cNvGrpSpPr/>
              <p:nvPr/>
            </p:nvGrpSpPr>
            <p:grpSpPr>
              <a:xfrm>
                <a:off x="6332288" y="3520745"/>
                <a:ext cx="2440210" cy="1492194"/>
                <a:chOff x="6199692" y="3406800"/>
                <a:chExt cx="2440210" cy="1492194"/>
              </a:xfrm>
            </p:grpSpPr>
            <p:sp>
              <p:nvSpPr>
                <p:cNvPr id="64" name="Retângulo de cantos arredondados 63"/>
                <p:cNvSpPr/>
                <p:nvPr/>
              </p:nvSpPr>
              <p:spPr>
                <a:xfrm>
                  <a:off x="6199692" y="3406800"/>
                  <a:ext cx="2325909" cy="1490428"/>
                </a:xfrm>
                <a:prstGeom prst="roundRect">
                  <a:avLst/>
                </a:prstGeom>
                <a:solidFill>
                  <a:sysClr val="window" lastClr="FFFFFF">
                    <a:lumMod val="95000"/>
                  </a:sysClr>
                </a:solidFill>
                <a:ln w="31750" cap="flat" cmpd="sng" algn="ctr">
                  <a:solidFill>
                    <a:srgbClr val="00808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a:ea typeface="+mn-ea"/>
                    <a:cs typeface="+mn-cs"/>
                  </a:endParaRPr>
                </a:p>
              </p:txBody>
            </p:sp>
            <p:pic>
              <p:nvPicPr>
                <p:cNvPr id="65" name="Imagem 64"/>
                <p:cNvPicPr>
                  <a:picLocks noChangeAspect="1" noChangeArrowheads="1"/>
                </p:cNvPicPr>
                <p:nvPr/>
              </p:nvPicPr>
              <p:blipFill>
                <a:blip r:embed="rId9" cstate="print">
                  <a:duotone>
                    <a:srgbClr val="A5A5A5">
                      <a:shade val="45000"/>
                      <a:satMod val="135000"/>
                    </a:srgbClr>
                    <a:prstClr val="white"/>
                  </a:duotone>
                  <a:extLst>
                    <a:ext uri="{28A0092B-C50C-407E-A947-70E740481C1C}">
                      <a14:useLocalDpi xmlns:a14="http://schemas.microsoft.com/office/drawing/2010/main" xmlns="" val="0"/>
                    </a:ext>
                  </a:extLst>
                </a:blip>
                <a:srcRect/>
                <a:stretch>
                  <a:fillRect/>
                </a:stretch>
              </p:blipFill>
              <p:spPr bwMode="auto">
                <a:xfrm>
                  <a:off x="6322971" y="3695455"/>
                  <a:ext cx="726174" cy="726566"/>
                </a:xfrm>
                <a:prstGeom prst="rect">
                  <a:avLst/>
                </a:prstGeom>
                <a:noFill/>
                <a:extLst>
                  <a:ext uri="{909E8E84-426E-40DD-AFC4-6F175D3DCCD1}">
                    <a14:hiddenFill xmlns:a14="http://schemas.microsoft.com/office/drawing/2010/main" xmlns="">
                      <a:solidFill>
                        <a:srgbClr val="FFFFFF"/>
                      </a:solidFill>
                    </a14:hiddenFill>
                  </a:ext>
                </a:extLst>
              </p:spPr>
            </p:pic>
            <p:sp>
              <p:nvSpPr>
                <p:cNvPr id="66" name="Retângulo 65"/>
                <p:cNvSpPr/>
                <p:nvPr/>
              </p:nvSpPr>
              <p:spPr>
                <a:xfrm>
                  <a:off x="7019428" y="3465170"/>
                  <a:ext cx="1610949" cy="685618"/>
                </a:xfrm>
                <a:prstGeom prst="rect">
                  <a:avLst/>
                </a:prstGeom>
                <a:noFill/>
                <a:ln w="12700" cap="flat" cmpd="sng" algn="ctr">
                  <a:noFill/>
                  <a:prstDash val="solid"/>
                  <a:miter lim="800000"/>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pt-BR" sz="1500" kern="0" dirty="0">
                      <a:solidFill>
                        <a:srgbClr val="008080"/>
                      </a:solidFill>
                      <a:latin typeface="Arial" panose="020B0604020202020204" pitchFamily="34" charset="0"/>
                      <a:cs typeface="Arial" panose="020B0604020202020204" pitchFamily="34" charset="0"/>
                    </a:rPr>
                    <a:t>Anuidade PJ</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500" b="1" i="0" u="none" strike="noStrike" kern="0" cap="none" spc="0" normalizeH="0" baseline="0" noProof="0" dirty="0">
                      <a:ln>
                        <a:noFill/>
                      </a:ln>
                      <a:solidFill>
                        <a:srgbClr val="008080"/>
                      </a:solidFill>
                      <a:effectLst/>
                      <a:uLnTx/>
                      <a:uFillTx/>
                      <a:latin typeface="Arial" panose="020B0604020202020204" pitchFamily="34" charset="0"/>
                      <a:ea typeface="+mn-ea"/>
                      <a:cs typeface="Arial" panose="020B0604020202020204" pitchFamily="34" charset="0"/>
                    </a:rPr>
                    <a:t>R$ 26.005,70</a:t>
                  </a:r>
                </a:p>
              </p:txBody>
            </p:sp>
            <p:sp>
              <p:nvSpPr>
                <p:cNvPr id="67" name="Retângulo 66"/>
                <p:cNvSpPr/>
                <p:nvPr/>
              </p:nvSpPr>
              <p:spPr>
                <a:xfrm>
                  <a:off x="7033411" y="3979906"/>
                  <a:ext cx="1606491" cy="919088"/>
                </a:xfrm>
                <a:prstGeom prst="rect">
                  <a:avLst/>
                </a:prstGeom>
                <a:noFill/>
                <a:ln w="12700" cap="flat" cmpd="sng" algn="ctr">
                  <a:noFill/>
                  <a:prstDash val="solid"/>
                  <a:miter lim="800000"/>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defRPr/>
                  </a:pPr>
                  <a:r>
                    <a:rPr lang="pt-BR" sz="1500" kern="0" dirty="0">
                      <a:solidFill>
                        <a:srgbClr val="008080"/>
                      </a:solidFill>
                      <a:latin typeface="Arial" panose="020B0604020202020204" pitchFamily="34" charset="0"/>
                      <a:cs typeface="Arial" panose="020B0604020202020204" pitchFamily="34" charset="0"/>
                    </a:rPr>
                    <a:t>Anuidade PJ</a:t>
                  </a:r>
                </a:p>
                <a:p>
                  <a:pPr lvl="0">
                    <a:defRPr/>
                  </a:pPr>
                  <a:r>
                    <a:rPr lang="pt-BR" sz="1500" kern="0" dirty="0">
                      <a:solidFill>
                        <a:srgbClr val="008080"/>
                      </a:solidFill>
                      <a:latin typeface="Arial" panose="020B0604020202020204" pitchFamily="34" charset="0"/>
                      <a:cs typeface="Arial" panose="020B0604020202020204" pitchFamily="34" charset="0"/>
                    </a:rPr>
                    <a:t>Anos Anteriores </a:t>
                  </a:r>
                  <a:r>
                    <a:rPr kumimoji="0" lang="pt-BR" sz="1500" b="1" i="0" u="none" strike="noStrike" kern="0" cap="none" spc="0" normalizeH="0" baseline="0" noProof="0" dirty="0">
                      <a:ln>
                        <a:noFill/>
                      </a:ln>
                      <a:solidFill>
                        <a:srgbClr val="008080"/>
                      </a:solidFill>
                      <a:effectLst/>
                      <a:uLnTx/>
                      <a:uFillTx/>
                      <a:latin typeface="Arial" panose="020B0604020202020204" pitchFamily="34" charset="0"/>
                      <a:ea typeface="+mn-ea"/>
                      <a:cs typeface="Arial" panose="020B0604020202020204" pitchFamily="34" charset="0"/>
                    </a:rPr>
                    <a:t>R$ 4.775,59</a:t>
                  </a:r>
                  <a:endParaRPr kumimoji="0" lang="pt-BR" sz="1500" i="0" u="none" strike="noStrike" kern="0" cap="none" spc="0" normalizeH="0" baseline="0" noProof="0" dirty="0">
                    <a:ln>
                      <a:noFill/>
                    </a:ln>
                    <a:solidFill>
                      <a:srgbClr val="008080"/>
                    </a:solidFill>
                    <a:effectLst/>
                    <a:uLnTx/>
                    <a:uFillTx/>
                    <a:latin typeface="Arial" panose="020B0604020202020204" pitchFamily="34" charset="0"/>
                    <a:ea typeface="+mn-ea"/>
                    <a:cs typeface="Arial" panose="020B0604020202020204" pitchFamily="34" charset="0"/>
                  </a:endParaRPr>
                </a:p>
              </p:txBody>
            </p:sp>
          </p:grpSp>
          <p:grpSp>
            <p:nvGrpSpPr>
              <p:cNvPr id="56" name="Grupo 55"/>
              <p:cNvGrpSpPr/>
              <p:nvPr/>
            </p:nvGrpSpPr>
            <p:grpSpPr>
              <a:xfrm>
                <a:off x="8800137" y="3225734"/>
                <a:ext cx="2515536" cy="630909"/>
                <a:chOff x="9598417" y="1042897"/>
                <a:chExt cx="2515536" cy="630909"/>
              </a:xfrm>
            </p:grpSpPr>
            <p:sp>
              <p:nvSpPr>
                <p:cNvPr id="61" name="Retângulo de cantos arredondados 60"/>
                <p:cNvSpPr/>
                <p:nvPr/>
              </p:nvSpPr>
              <p:spPr>
                <a:xfrm>
                  <a:off x="9598417" y="1042897"/>
                  <a:ext cx="2515536" cy="630909"/>
                </a:xfrm>
                <a:prstGeom prst="roundRect">
                  <a:avLst/>
                </a:prstGeom>
                <a:solidFill>
                  <a:srgbClr val="70AD47">
                    <a:lumMod val="20000"/>
                    <a:lumOff val="80000"/>
                  </a:srgbClr>
                </a:solidFill>
                <a:ln w="3175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Retângulo 62"/>
                <p:cNvSpPr/>
                <p:nvPr/>
              </p:nvSpPr>
              <p:spPr>
                <a:xfrm>
                  <a:off x="10204109" y="1091296"/>
                  <a:ext cx="1528844" cy="504825"/>
                </a:xfrm>
                <a:prstGeom prst="rect">
                  <a:avLst/>
                </a:prstGeom>
                <a:noFill/>
                <a:ln w="12700" cap="flat" cmpd="sng" algn="ctr">
                  <a:noFill/>
                  <a:prstDash val="solid"/>
                  <a:miter lim="800000"/>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pt-BR" sz="1500" kern="0" dirty="0">
                      <a:solidFill>
                        <a:srgbClr val="008080"/>
                      </a:solidFill>
                      <a:latin typeface="Arial" panose="020B0604020202020204" pitchFamily="34" charset="0"/>
                      <a:cs typeface="Arial" panose="020B0604020202020204" pitchFamily="34" charset="0"/>
                    </a:rPr>
                    <a:t>Multas e Juros</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500" b="1" i="0" u="none" strike="noStrike" kern="0" cap="none" spc="0" normalizeH="0" baseline="0" noProof="0" dirty="0">
                      <a:ln>
                        <a:noFill/>
                      </a:ln>
                      <a:solidFill>
                        <a:srgbClr val="008080"/>
                      </a:solidFill>
                      <a:effectLst/>
                      <a:uLnTx/>
                      <a:uFillTx/>
                      <a:latin typeface="Arial" panose="020B0604020202020204" pitchFamily="34" charset="0"/>
                      <a:ea typeface="+mn-ea"/>
                      <a:cs typeface="Arial" panose="020B0604020202020204" pitchFamily="34" charset="0"/>
                    </a:rPr>
                    <a:t>R$ 44.929,90</a:t>
                  </a:r>
                </a:p>
              </p:txBody>
            </p:sp>
          </p:grpSp>
          <p:grpSp>
            <p:nvGrpSpPr>
              <p:cNvPr id="57" name="Grupo 56"/>
              <p:cNvGrpSpPr/>
              <p:nvPr/>
            </p:nvGrpSpPr>
            <p:grpSpPr>
              <a:xfrm>
                <a:off x="6284835" y="2565201"/>
                <a:ext cx="2502904" cy="803632"/>
                <a:chOff x="8935851" y="130630"/>
                <a:chExt cx="2502904" cy="803632"/>
              </a:xfrm>
            </p:grpSpPr>
            <p:sp>
              <p:nvSpPr>
                <p:cNvPr id="58" name="Retângulo de cantos arredondados 57"/>
                <p:cNvSpPr/>
                <p:nvPr/>
              </p:nvSpPr>
              <p:spPr>
                <a:xfrm>
                  <a:off x="8998133" y="130630"/>
                  <a:ext cx="2377755" cy="796021"/>
                </a:xfrm>
                <a:prstGeom prst="roundRect">
                  <a:avLst/>
                </a:prstGeom>
                <a:solidFill>
                  <a:srgbClr val="70AD47">
                    <a:lumMod val="20000"/>
                    <a:lumOff val="80000"/>
                  </a:srgbClr>
                </a:solidFill>
                <a:ln w="3175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Retângulo 58"/>
                <p:cNvSpPr/>
                <p:nvPr/>
              </p:nvSpPr>
              <p:spPr>
                <a:xfrm>
                  <a:off x="9409241" y="268062"/>
                  <a:ext cx="2029514" cy="542925"/>
                </a:xfrm>
                <a:prstGeom prst="rect">
                  <a:avLst/>
                </a:prstGeom>
                <a:noFill/>
                <a:ln w="12700" cap="flat" cmpd="sng" algn="ctr">
                  <a:noFill/>
                  <a:prstDash val="solid"/>
                  <a:miter lim="800000"/>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pt-BR" sz="1500" kern="0" dirty="0">
                      <a:solidFill>
                        <a:srgbClr val="008080"/>
                      </a:solidFill>
                      <a:latin typeface="Arial" panose="020B0604020202020204" pitchFamily="34" charset="0"/>
                      <a:cs typeface="Arial" panose="020B0604020202020204" pitchFamily="34" charset="0"/>
                    </a:rPr>
                    <a:t>Aplicação Financeira</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500" b="1" i="0" u="none" strike="noStrike" kern="0" cap="none" spc="0" normalizeH="0" baseline="0" noProof="0" dirty="0">
                      <a:ln>
                        <a:noFill/>
                      </a:ln>
                      <a:solidFill>
                        <a:srgbClr val="008080"/>
                      </a:solidFill>
                      <a:effectLst/>
                      <a:uLnTx/>
                      <a:uFillTx/>
                      <a:latin typeface="Arial" panose="020B0604020202020204" pitchFamily="34" charset="0"/>
                      <a:ea typeface="+mn-ea"/>
                      <a:cs typeface="Arial" panose="020B0604020202020204" pitchFamily="34" charset="0"/>
                    </a:rPr>
                    <a:t>R$ 23.740,64</a:t>
                  </a:r>
                </a:p>
              </p:txBody>
            </p:sp>
            <p:pic>
              <p:nvPicPr>
                <p:cNvPr id="60" name="Imagem 59"/>
                <p:cNvPicPr>
                  <a:picLocks noChangeAspect="1"/>
                </p:cNvPicPr>
                <p:nvPr/>
              </p:nvPicPr>
              <p:blipFill rotWithShape="1">
                <a:blip r:embed="rId10" cstate="print"/>
                <a:srcRect l="45938" t="25278" r="45390" b="58055"/>
                <a:stretch/>
              </p:blipFill>
              <p:spPr>
                <a:xfrm>
                  <a:off x="8935851" y="156102"/>
                  <a:ext cx="719798" cy="778160"/>
                </a:xfrm>
                <a:prstGeom prst="rect">
                  <a:avLst/>
                </a:prstGeom>
              </p:spPr>
            </p:pic>
          </p:grpSp>
        </p:grpSp>
      </p:grpSp>
      <p:sp>
        <p:nvSpPr>
          <p:cNvPr id="4" name="Retângulo 3"/>
          <p:cNvSpPr/>
          <p:nvPr/>
        </p:nvSpPr>
        <p:spPr>
          <a:xfrm>
            <a:off x="350356" y="1188724"/>
            <a:ext cx="4979145" cy="1138773"/>
          </a:xfrm>
          <a:prstGeom prst="rect">
            <a:avLst/>
          </a:prstGeom>
        </p:spPr>
        <p:txBody>
          <a:bodyPr wrap="square">
            <a:spAutoFit/>
          </a:bodyPr>
          <a:lstStyle/>
          <a:p>
            <a:pPr algn="just"/>
            <a:r>
              <a:rPr lang="pt-BR" sz="1700" dirty="0">
                <a:latin typeface="Arial" panose="020B0604020202020204" pitchFamily="34" charset="0"/>
                <a:cs typeface="Arial" panose="020B0604020202020204" pitchFamily="34" charset="0"/>
              </a:rPr>
              <a:t>O CAU/AL fechou a arrecadação em 2019 em R$ 1.166.357,24 ficando 5,08% abaixo da programação prevista, bem como, 4,12% menor  em comparação a 2018.</a:t>
            </a:r>
          </a:p>
        </p:txBody>
      </p:sp>
      <p:sp>
        <p:nvSpPr>
          <p:cNvPr id="78" name="Retângulo de cantos arredondados 77"/>
          <p:cNvSpPr/>
          <p:nvPr/>
        </p:nvSpPr>
        <p:spPr>
          <a:xfrm>
            <a:off x="2763334" y="5784113"/>
            <a:ext cx="2503991" cy="630909"/>
          </a:xfrm>
          <a:prstGeom prst="roundRect">
            <a:avLst/>
          </a:prstGeom>
          <a:solidFill>
            <a:srgbClr val="70AD47">
              <a:lumMod val="20000"/>
              <a:lumOff val="80000"/>
            </a:srgbClr>
          </a:solidFill>
          <a:ln w="3175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Calibri"/>
              <a:ea typeface="+mn-ea"/>
              <a:cs typeface="+mn-cs"/>
            </a:endParaRPr>
          </a:p>
        </p:txBody>
      </p:sp>
      <p:sp>
        <p:nvSpPr>
          <p:cNvPr id="79" name="Retângulo 78"/>
          <p:cNvSpPr/>
          <p:nvPr/>
        </p:nvSpPr>
        <p:spPr>
          <a:xfrm>
            <a:off x="3419702" y="5770016"/>
            <a:ext cx="1612220" cy="690272"/>
          </a:xfrm>
          <a:prstGeom prst="rect">
            <a:avLst/>
          </a:prstGeom>
          <a:noFill/>
          <a:ln w="12700" cap="flat" cmpd="sng" algn="ctr">
            <a:noFill/>
            <a:prstDash val="solid"/>
            <a:miter lim="800000"/>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r>
              <a:rPr lang="pt-BR" sz="1500" kern="0" dirty="0">
                <a:solidFill>
                  <a:srgbClr val="008080"/>
                </a:solidFill>
                <a:latin typeface="Arial" panose="020B0604020202020204" pitchFamily="34" charset="0"/>
                <a:cs typeface="Arial" panose="020B0604020202020204" pitchFamily="34" charset="0"/>
              </a:rPr>
              <a:t>Outras Receitas</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500" b="1" i="0" u="none" strike="noStrike" kern="0" cap="none" spc="0" normalizeH="0" baseline="0" noProof="0" dirty="0">
                <a:ln>
                  <a:noFill/>
                </a:ln>
                <a:solidFill>
                  <a:srgbClr val="008080"/>
                </a:solidFill>
                <a:effectLst/>
                <a:uLnTx/>
                <a:uFillTx/>
                <a:latin typeface="Arial" panose="020B0604020202020204" pitchFamily="34" charset="0"/>
                <a:ea typeface="+mn-ea"/>
                <a:cs typeface="Arial" panose="020B0604020202020204" pitchFamily="34" charset="0"/>
              </a:rPr>
              <a:t>R$ 13.143,05</a:t>
            </a:r>
          </a:p>
        </p:txBody>
      </p:sp>
      <p:pic>
        <p:nvPicPr>
          <p:cNvPr id="83" name="Imagem 82"/>
          <p:cNvPicPr>
            <a:picLocks noChangeAspect="1"/>
          </p:cNvPicPr>
          <p:nvPr/>
        </p:nvPicPr>
        <p:blipFill rotWithShape="1">
          <a:blip r:embed="rId11" cstate="print">
            <a:duotone>
              <a:prstClr val="black"/>
              <a:schemeClr val="accent3">
                <a:tint val="45000"/>
                <a:satMod val="400000"/>
              </a:schemeClr>
            </a:duotone>
          </a:blip>
          <a:srcRect l="1143" t="71492" r="90071" b="14159"/>
          <a:stretch/>
        </p:blipFill>
        <p:spPr>
          <a:xfrm>
            <a:off x="2872611" y="5055565"/>
            <a:ext cx="501383" cy="500982"/>
          </a:xfrm>
          <a:prstGeom prst="rect">
            <a:avLst/>
          </a:prstGeom>
        </p:spPr>
      </p:pic>
      <p:grpSp>
        <p:nvGrpSpPr>
          <p:cNvPr id="135" name="Grupo 134"/>
          <p:cNvGrpSpPr/>
          <p:nvPr/>
        </p:nvGrpSpPr>
        <p:grpSpPr>
          <a:xfrm>
            <a:off x="5632032" y="2041301"/>
            <a:ext cx="1152000" cy="360000"/>
            <a:chOff x="202637" y="2314137"/>
            <a:chExt cx="1627834" cy="552183"/>
          </a:xfrm>
        </p:grpSpPr>
        <p:sp>
          <p:nvSpPr>
            <p:cNvPr id="137" name="Elipse 136"/>
            <p:cNvSpPr/>
            <p:nvPr/>
          </p:nvSpPr>
          <p:spPr>
            <a:xfrm>
              <a:off x="711139" y="2314137"/>
              <a:ext cx="542136" cy="552183"/>
            </a:xfrm>
            <a:prstGeom prst="ellipse">
              <a:avLst/>
            </a:prstGeom>
            <a:solidFill>
              <a:schemeClr val="bg1"/>
            </a:solidFill>
            <a:ln w="412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anose="020B0604020202020204" pitchFamily="34" charset="0"/>
                <a:cs typeface="Arial" panose="020B0604020202020204" pitchFamily="34" charset="0"/>
              </a:endParaRPr>
            </a:p>
          </p:txBody>
        </p:sp>
        <p:sp>
          <p:nvSpPr>
            <p:cNvPr id="143" name="Retângulo 142"/>
            <p:cNvSpPr/>
            <p:nvPr/>
          </p:nvSpPr>
          <p:spPr>
            <a:xfrm>
              <a:off x="202637" y="2467069"/>
              <a:ext cx="1627834" cy="247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rgbClr val="008080"/>
                  </a:solidFill>
                  <a:latin typeface="Arial" panose="020B0604020202020204" pitchFamily="34" charset="0"/>
                  <a:cs typeface="Arial" panose="020B0604020202020204" pitchFamily="34" charset="0"/>
                </a:rPr>
                <a:t>+6%</a:t>
              </a:r>
            </a:p>
          </p:txBody>
        </p:sp>
      </p:grpSp>
      <p:grpSp>
        <p:nvGrpSpPr>
          <p:cNvPr id="145" name="Grupo 144"/>
          <p:cNvGrpSpPr/>
          <p:nvPr/>
        </p:nvGrpSpPr>
        <p:grpSpPr>
          <a:xfrm>
            <a:off x="6053734" y="2897536"/>
            <a:ext cx="1152000" cy="360000"/>
            <a:chOff x="202637" y="2314137"/>
            <a:chExt cx="1627834" cy="552183"/>
          </a:xfrm>
        </p:grpSpPr>
        <p:sp>
          <p:nvSpPr>
            <p:cNvPr id="147" name="Elipse 146"/>
            <p:cNvSpPr/>
            <p:nvPr/>
          </p:nvSpPr>
          <p:spPr>
            <a:xfrm>
              <a:off x="711139" y="2314137"/>
              <a:ext cx="542136" cy="552183"/>
            </a:xfrm>
            <a:prstGeom prst="ellipse">
              <a:avLst/>
            </a:prstGeom>
            <a:solidFill>
              <a:schemeClr val="bg1"/>
            </a:solidFill>
            <a:ln w="412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anose="020B0604020202020204" pitchFamily="34" charset="0"/>
                <a:cs typeface="Arial" panose="020B0604020202020204" pitchFamily="34" charset="0"/>
              </a:endParaRPr>
            </a:p>
          </p:txBody>
        </p:sp>
        <p:sp>
          <p:nvSpPr>
            <p:cNvPr id="149" name="Retângulo 148"/>
            <p:cNvSpPr/>
            <p:nvPr/>
          </p:nvSpPr>
          <p:spPr>
            <a:xfrm>
              <a:off x="202637" y="2467069"/>
              <a:ext cx="1627834" cy="247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rgbClr val="008080"/>
                  </a:solidFill>
                  <a:latin typeface="Arial" panose="020B0604020202020204" pitchFamily="34" charset="0"/>
                  <a:cs typeface="Arial" panose="020B0604020202020204" pitchFamily="34" charset="0"/>
                </a:rPr>
                <a:t>+32%</a:t>
              </a:r>
            </a:p>
          </p:txBody>
        </p:sp>
      </p:grpSp>
      <p:grpSp>
        <p:nvGrpSpPr>
          <p:cNvPr id="151" name="Grupo 150"/>
          <p:cNvGrpSpPr/>
          <p:nvPr/>
        </p:nvGrpSpPr>
        <p:grpSpPr>
          <a:xfrm>
            <a:off x="6477238" y="3190875"/>
            <a:ext cx="1152000" cy="360000"/>
            <a:chOff x="202637" y="2314137"/>
            <a:chExt cx="1627834" cy="552183"/>
          </a:xfrm>
        </p:grpSpPr>
        <p:sp>
          <p:nvSpPr>
            <p:cNvPr id="153" name="Elipse 152"/>
            <p:cNvSpPr/>
            <p:nvPr/>
          </p:nvSpPr>
          <p:spPr>
            <a:xfrm>
              <a:off x="711139" y="2314137"/>
              <a:ext cx="542136" cy="552183"/>
            </a:xfrm>
            <a:prstGeom prst="ellipse">
              <a:avLst/>
            </a:prstGeom>
            <a:solidFill>
              <a:schemeClr val="bg1"/>
            </a:solidFill>
            <a:ln w="412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anose="020B0604020202020204" pitchFamily="34" charset="0"/>
                <a:cs typeface="Arial" panose="020B0604020202020204" pitchFamily="34" charset="0"/>
              </a:endParaRPr>
            </a:p>
          </p:txBody>
        </p:sp>
        <p:sp>
          <p:nvSpPr>
            <p:cNvPr id="157" name="Retângulo 156"/>
            <p:cNvSpPr/>
            <p:nvPr/>
          </p:nvSpPr>
          <p:spPr>
            <a:xfrm>
              <a:off x="202637" y="2467069"/>
              <a:ext cx="1627834" cy="247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rgbClr val="008080"/>
                  </a:solidFill>
                  <a:latin typeface="Arial" panose="020B0604020202020204" pitchFamily="34" charset="0"/>
                  <a:cs typeface="Arial" panose="020B0604020202020204" pitchFamily="34" charset="0"/>
                </a:rPr>
                <a:t>+20%</a:t>
              </a:r>
            </a:p>
          </p:txBody>
        </p:sp>
      </p:grpSp>
      <p:grpSp>
        <p:nvGrpSpPr>
          <p:cNvPr id="164" name="Grupo 163"/>
          <p:cNvGrpSpPr/>
          <p:nvPr/>
        </p:nvGrpSpPr>
        <p:grpSpPr>
          <a:xfrm>
            <a:off x="8563593" y="3162435"/>
            <a:ext cx="1152000" cy="360000"/>
            <a:chOff x="181075" y="2314137"/>
            <a:chExt cx="1627834" cy="552183"/>
          </a:xfrm>
        </p:grpSpPr>
        <p:sp>
          <p:nvSpPr>
            <p:cNvPr id="165" name="Elipse 164"/>
            <p:cNvSpPr/>
            <p:nvPr/>
          </p:nvSpPr>
          <p:spPr>
            <a:xfrm>
              <a:off x="711139" y="2314137"/>
              <a:ext cx="542136" cy="552183"/>
            </a:xfrm>
            <a:prstGeom prst="ellipse">
              <a:avLst/>
            </a:prstGeom>
            <a:solidFill>
              <a:schemeClr val="bg1"/>
            </a:solidFill>
            <a:ln w="412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00" dirty="0">
                <a:latin typeface="Arial" panose="020B0604020202020204" pitchFamily="34" charset="0"/>
                <a:cs typeface="Arial" panose="020B0604020202020204" pitchFamily="34" charset="0"/>
              </a:endParaRPr>
            </a:p>
          </p:txBody>
        </p:sp>
        <p:sp>
          <p:nvSpPr>
            <p:cNvPr id="166" name="Retângulo 165"/>
            <p:cNvSpPr/>
            <p:nvPr/>
          </p:nvSpPr>
          <p:spPr>
            <a:xfrm>
              <a:off x="181075" y="2467068"/>
              <a:ext cx="1627834" cy="247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rgbClr val="008080"/>
                  </a:solidFill>
                  <a:latin typeface="Arial" panose="020B0604020202020204" pitchFamily="34" charset="0"/>
                  <a:cs typeface="Arial" panose="020B0604020202020204" pitchFamily="34" charset="0"/>
                </a:rPr>
                <a:t>+100%</a:t>
              </a:r>
            </a:p>
          </p:txBody>
        </p:sp>
      </p:grpSp>
      <p:grpSp>
        <p:nvGrpSpPr>
          <p:cNvPr id="167" name="Grupo 166"/>
          <p:cNvGrpSpPr/>
          <p:nvPr/>
        </p:nvGrpSpPr>
        <p:grpSpPr>
          <a:xfrm>
            <a:off x="8144068" y="3194541"/>
            <a:ext cx="1152000" cy="360000"/>
            <a:chOff x="202637" y="2314137"/>
            <a:chExt cx="1627834" cy="552183"/>
          </a:xfrm>
        </p:grpSpPr>
        <p:sp>
          <p:nvSpPr>
            <p:cNvPr id="168" name="Elipse 167"/>
            <p:cNvSpPr/>
            <p:nvPr/>
          </p:nvSpPr>
          <p:spPr>
            <a:xfrm>
              <a:off x="711139" y="2314137"/>
              <a:ext cx="542136" cy="552183"/>
            </a:xfrm>
            <a:prstGeom prst="ellipse">
              <a:avLst/>
            </a:prstGeom>
            <a:solidFill>
              <a:schemeClr val="bg1"/>
            </a:solidFill>
            <a:ln w="412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anose="020B0604020202020204" pitchFamily="34" charset="0"/>
                <a:cs typeface="Arial" panose="020B0604020202020204" pitchFamily="34" charset="0"/>
              </a:endParaRPr>
            </a:p>
          </p:txBody>
        </p:sp>
        <p:sp>
          <p:nvSpPr>
            <p:cNvPr id="169" name="Retângulo 168"/>
            <p:cNvSpPr/>
            <p:nvPr/>
          </p:nvSpPr>
          <p:spPr>
            <a:xfrm>
              <a:off x="202637" y="2467069"/>
              <a:ext cx="1627834" cy="247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rgbClr val="008080"/>
                  </a:solidFill>
                  <a:latin typeface="Arial" panose="020B0604020202020204" pitchFamily="34" charset="0"/>
                  <a:cs typeface="Arial" panose="020B0604020202020204" pitchFamily="34" charset="0"/>
                </a:rPr>
                <a:t>+7</a:t>
              </a:r>
            </a:p>
          </p:txBody>
        </p:sp>
      </p:grpSp>
      <p:grpSp>
        <p:nvGrpSpPr>
          <p:cNvPr id="171" name="Grupo 170"/>
          <p:cNvGrpSpPr/>
          <p:nvPr/>
        </p:nvGrpSpPr>
        <p:grpSpPr>
          <a:xfrm>
            <a:off x="7320079" y="1581584"/>
            <a:ext cx="1152000" cy="360000"/>
            <a:chOff x="202637" y="2314137"/>
            <a:chExt cx="1627834" cy="552183"/>
          </a:xfrm>
        </p:grpSpPr>
        <p:sp>
          <p:nvSpPr>
            <p:cNvPr id="173" name="Elipse 172"/>
            <p:cNvSpPr/>
            <p:nvPr/>
          </p:nvSpPr>
          <p:spPr>
            <a:xfrm>
              <a:off x="711139" y="2314137"/>
              <a:ext cx="542136" cy="552183"/>
            </a:xfrm>
            <a:prstGeom prst="ellipse">
              <a:avLst/>
            </a:prstGeom>
            <a:solidFill>
              <a:schemeClr val="bg1"/>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anose="020B0604020202020204" pitchFamily="34" charset="0"/>
                <a:cs typeface="Arial" panose="020B0604020202020204" pitchFamily="34" charset="0"/>
              </a:endParaRPr>
            </a:p>
          </p:txBody>
        </p:sp>
        <p:sp>
          <p:nvSpPr>
            <p:cNvPr id="174" name="Retângulo 173"/>
            <p:cNvSpPr/>
            <p:nvPr/>
          </p:nvSpPr>
          <p:spPr>
            <a:xfrm>
              <a:off x="202637" y="2467069"/>
              <a:ext cx="1627834" cy="247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rgbClr val="008080"/>
                  </a:solidFill>
                  <a:latin typeface="Arial" panose="020B0604020202020204" pitchFamily="34" charset="0"/>
                  <a:cs typeface="Arial" panose="020B0604020202020204" pitchFamily="34" charset="0"/>
                </a:rPr>
                <a:t>-1%</a:t>
              </a:r>
            </a:p>
          </p:txBody>
        </p:sp>
      </p:grpSp>
      <p:grpSp>
        <p:nvGrpSpPr>
          <p:cNvPr id="175" name="Grupo 174"/>
          <p:cNvGrpSpPr/>
          <p:nvPr/>
        </p:nvGrpSpPr>
        <p:grpSpPr>
          <a:xfrm>
            <a:off x="7689455" y="3078182"/>
            <a:ext cx="1152000" cy="360000"/>
            <a:chOff x="202637" y="2314137"/>
            <a:chExt cx="1627834" cy="552183"/>
          </a:xfrm>
        </p:grpSpPr>
        <p:sp>
          <p:nvSpPr>
            <p:cNvPr id="176" name="Elipse 175"/>
            <p:cNvSpPr/>
            <p:nvPr/>
          </p:nvSpPr>
          <p:spPr>
            <a:xfrm>
              <a:off x="711139" y="2314137"/>
              <a:ext cx="542136" cy="552183"/>
            </a:xfrm>
            <a:prstGeom prst="ellipse">
              <a:avLst/>
            </a:prstGeom>
            <a:solidFill>
              <a:schemeClr val="bg1"/>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anose="020B0604020202020204" pitchFamily="34" charset="0"/>
                <a:cs typeface="Arial" panose="020B0604020202020204" pitchFamily="34" charset="0"/>
              </a:endParaRPr>
            </a:p>
          </p:txBody>
        </p:sp>
        <p:sp>
          <p:nvSpPr>
            <p:cNvPr id="177" name="Retângulo 176"/>
            <p:cNvSpPr/>
            <p:nvPr/>
          </p:nvSpPr>
          <p:spPr>
            <a:xfrm>
              <a:off x="202637" y="2467069"/>
              <a:ext cx="1627834" cy="247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rgbClr val="008080"/>
                  </a:solidFill>
                  <a:latin typeface="Arial" panose="020B0604020202020204" pitchFamily="34" charset="0"/>
                  <a:cs typeface="Arial" panose="020B0604020202020204" pitchFamily="34" charset="0"/>
                </a:rPr>
                <a:t>-37%</a:t>
              </a:r>
            </a:p>
          </p:txBody>
        </p:sp>
      </p:grpSp>
      <p:grpSp>
        <p:nvGrpSpPr>
          <p:cNvPr id="178" name="Grupo 177"/>
          <p:cNvGrpSpPr/>
          <p:nvPr/>
        </p:nvGrpSpPr>
        <p:grpSpPr>
          <a:xfrm>
            <a:off x="6911865" y="3213643"/>
            <a:ext cx="1152000" cy="360000"/>
            <a:chOff x="202637" y="2314137"/>
            <a:chExt cx="1627834" cy="552183"/>
          </a:xfrm>
        </p:grpSpPr>
        <p:sp>
          <p:nvSpPr>
            <p:cNvPr id="179" name="Elipse 178"/>
            <p:cNvSpPr/>
            <p:nvPr/>
          </p:nvSpPr>
          <p:spPr>
            <a:xfrm>
              <a:off x="711139" y="2314137"/>
              <a:ext cx="542136" cy="552183"/>
            </a:xfrm>
            <a:prstGeom prst="ellipse">
              <a:avLst/>
            </a:prstGeom>
            <a:solidFill>
              <a:schemeClr val="bg1"/>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anose="020B0604020202020204" pitchFamily="34" charset="0"/>
                <a:cs typeface="Arial" panose="020B0604020202020204" pitchFamily="34" charset="0"/>
              </a:endParaRPr>
            </a:p>
          </p:txBody>
        </p:sp>
        <p:sp>
          <p:nvSpPr>
            <p:cNvPr id="193" name="Retângulo 192"/>
            <p:cNvSpPr/>
            <p:nvPr/>
          </p:nvSpPr>
          <p:spPr>
            <a:xfrm>
              <a:off x="202637" y="2467069"/>
              <a:ext cx="1627834" cy="247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rgbClr val="008080"/>
                  </a:solidFill>
                  <a:latin typeface="Arial" panose="020B0604020202020204" pitchFamily="34" charset="0"/>
                  <a:cs typeface="Arial" panose="020B0604020202020204" pitchFamily="34" charset="0"/>
                </a:rPr>
                <a:t>-3%</a:t>
              </a:r>
            </a:p>
          </p:txBody>
        </p:sp>
      </p:grpSp>
      <p:grpSp>
        <p:nvGrpSpPr>
          <p:cNvPr id="196" name="Grupo 195"/>
          <p:cNvGrpSpPr/>
          <p:nvPr/>
        </p:nvGrpSpPr>
        <p:grpSpPr>
          <a:xfrm>
            <a:off x="7734303" y="5435600"/>
            <a:ext cx="629413" cy="623957"/>
            <a:chOff x="4588230" y="5720018"/>
            <a:chExt cx="754464" cy="773500"/>
          </a:xfrm>
        </p:grpSpPr>
        <p:sp>
          <p:nvSpPr>
            <p:cNvPr id="197" name="Elipse 196"/>
            <p:cNvSpPr/>
            <p:nvPr/>
          </p:nvSpPr>
          <p:spPr>
            <a:xfrm>
              <a:off x="4588230" y="5720018"/>
              <a:ext cx="754464" cy="773500"/>
            </a:xfrm>
            <a:prstGeom prst="ellipse">
              <a:avLst/>
            </a:prstGeom>
            <a:solidFill>
              <a:schemeClr val="bg1"/>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anose="020B0604020202020204" pitchFamily="34" charset="0"/>
                <a:cs typeface="Arial" panose="020B0604020202020204" pitchFamily="34" charset="0"/>
              </a:endParaRPr>
            </a:p>
          </p:txBody>
        </p:sp>
        <p:sp>
          <p:nvSpPr>
            <p:cNvPr id="198" name="Retângulo 197"/>
            <p:cNvSpPr/>
            <p:nvPr/>
          </p:nvSpPr>
          <p:spPr>
            <a:xfrm>
              <a:off x="4732847" y="5932559"/>
              <a:ext cx="608930" cy="302554"/>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chemeClr val="tx1"/>
                  </a:solidFill>
                  <a:latin typeface="Arial" panose="020B0604020202020204" pitchFamily="34" charset="0"/>
                  <a:cs typeface="Arial" panose="020B0604020202020204" pitchFamily="34" charset="0"/>
                </a:rPr>
                <a:t>4,12%</a:t>
              </a:r>
            </a:p>
          </p:txBody>
        </p:sp>
      </p:grpSp>
      <p:sp>
        <p:nvSpPr>
          <p:cNvPr id="199" name="Seta para cima 198"/>
          <p:cNvSpPr/>
          <p:nvPr/>
        </p:nvSpPr>
        <p:spPr>
          <a:xfrm rot="10800000">
            <a:off x="7814078" y="5623826"/>
            <a:ext cx="167177" cy="275877"/>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2" name="Retângulo 201"/>
          <p:cNvSpPr/>
          <p:nvPr/>
        </p:nvSpPr>
        <p:spPr>
          <a:xfrm>
            <a:off x="6563422" y="6380221"/>
            <a:ext cx="216000" cy="144000"/>
          </a:xfrm>
          <a:prstGeom prst="rect">
            <a:avLst/>
          </a:prstGeom>
          <a:solidFill>
            <a:srgbClr val="225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3" name="Retângulo 202"/>
          <p:cNvSpPr/>
          <p:nvPr/>
        </p:nvSpPr>
        <p:spPr>
          <a:xfrm>
            <a:off x="7375288" y="6381285"/>
            <a:ext cx="216000" cy="144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4" name="CaixaDeTexto 203"/>
          <p:cNvSpPr txBox="1"/>
          <p:nvPr/>
        </p:nvSpPr>
        <p:spPr>
          <a:xfrm>
            <a:off x="6692087" y="6350000"/>
            <a:ext cx="756938" cy="215444"/>
          </a:xfrm>
          <a:prstGeom prst="rect">
            <a:avLst/>
          </a:prstGeom>
          <a:noFill/>
        </p:spPr>
        <p:txBody>
          <a:bodyPr wrap="none" rtlCol="0">
            <a:spAutoFit/>
          </a:bodyPr>
          <a:lstStyle/>
          <a:p>
            <a:r>
              <a:rPr lang="pt-BR" sz="800" b="1" dirty="0">
                <a:latin typeface="Arial" panose="020B0604020202020204" pitchFamily="34" charset="0"/>
                <a:cs typeface="Arial" panose="020B0604020202020204" pitchFamily="34" charset="0"/>
              </a:rPr>
              <a:t>Arrecadado</a:t>
            </a:r>
          </a:p>
        </p:txBody>
      </p:sp>
      <p:sp>
        <p:nvSpPr>
          <p:cNvPr id="205" name="CaixaDeTexto 204"/>
          <p:cNvSpPr txBox="1"/>
          <p:nvPr/>
        </p:nvSpPr>
        <p:spPr>
          <a:xfrm>
            <a:off x="7506434" y="6352150"/>
            <a:ext cx="790601" cy="215444"/>
          </a:xfrm>
          <a:prstGeom prst="rect">
            <a:avLst/>
          </a:prstGeom>
          <a:noFill/>
        </p:spPr>
        <p:txBody>
          <a:bodyPr wrap="none" rtlCol="0">
            <a:spAutoFit/>
          </a:bodyPr>
          <a:lstStyle/>
          <a:p>
            <a:r>
              <a:rPr lang="pt-BR" sz="800" b="1" dirty="0">
                <a:latin typeface="Arial" panose="020B0604020202020204" pitchFamily="34" charset="0"/>
                <a:cs typeface="Arial" panose="020B0604020202020204" pitchFamily="34" charset="0"/>
              </a:rPr>
              <a:t>Programado</a:t>
            </a:r>
          </a:p>
        </p:txBody>
      </p:sp>
      <p:sp>
        <p:nvSpPr>
          <p:cNvPr id="206" name="Retângulo 205"/>
          <p:cNvSpPr/>
          <p:nvPr/>
        </p:nvSpPr>
        <p:spPr>
          <a:xfrm>
            <a:off x="6543791" y="1291050"/>
            <a:ext cx="216000" cy="144000"/>
          </a:xfrm>
          <a:prstGeom prst="rect">
            <a:avLst/>
          </a:prstGeom>
          <a:solidFill>
            <a:srgbClr val="225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7" name="Retângulo 206"/>
          <p:cNvSpPr/>
          <p:nvPr/>
        </p:nvSpPr>
        <p:spPr>
          <a:xfrm>
            <a:off x="7738869" y="1308540"/>
            <a:ext cx="216000" cy="144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8" name="CaixaDeTexto 207"/>
          <p:cNvSpPr txBox="1"/>
          <p:nvPr/>
        </p:nvSpPr>
        <p:spPr>
          <a:xfrm>
            <a:off x="6684447" y="1266558"/>
            <a:ext cx="1069524" cy="215444"/>
          </a:xfrm>
          <a:prstGeom prst="rect">
            <a:avLst/>
          </a:prstGeom>
          <a:noFill/>
        </p:spPr>
        <p:txBody>
          <a:bodyPr wrap="none" rtlCol="0">
            <a:spAutoFit/>
          </a:bodyPr>
          <a:lstStyle/>
          <a:p>
            <a:r>
              <a:rPr lang="pt-BR" sz="800" b="1" dirty="0">
                <a:latin typeface="Arial" panose="020B0604020202020204" pitchFamily="34" charset="0"/>
                <a:cs typeface="Arial" panose="020B0604020202020204" pitchFamily="34" charset="0"/>
              </a:rPr>
              <a:t>Arrecadação 2019</a:t>
            </a:r>
          </a:p>
        </p:txBody>
      </p:sp>
      <p:sp>
        <p:nvSpPr>
          <p:cNvPr id="209" name="CaixaDeTexto 208"/>
          <p:cNvSpPr txBox="1"/>
          <p:nvPr/>
        </p:nvSpPr>
        <p:spPr>
          <a:xfrm>
            <a:off x="7879525" y="1270913"/>
            <a:ext cx="1069524" cy="215444"/>
          </a:xfrm>
          <a:prstGeom prst="rect">
            <a:avLst/>
          </a:prstGeom>
          <a:noFill/>
        </p:spPr>
        <p:txBody>
          <a:bodyPr wrap="none" rtlCol="0">
            <a:spAutoFit/>
          </a:bodyPr>
          <a:lstStyle/>
          <a:p>
            <a:r>
              <a:rPr lang="pt-BR" sz="800" b="1" dirty="0">
                <a:latin typeface="Arial" panose="020B0604020202020204" pitchFamily="34" charset="0"/>
                <a:cs typeface="Arial" panose="020B0604020202020204" pitchFamily="34" charset="0"/>
              </a:rPr>
              <a:t>Arrecadação 2018</a:t>
            </a:r>
          </a:p>
        </p:txBody>
      </p:sp>
      <p:sp>
        <p:nvSpPr>
          <p:cNvPr id="210" name="Retângulo 209"/>
          <p:cNvSpPr/>
          <p:nvPr/>
        </p:nvSpPr>
        <p:spPr>
          <a:xfrm rot="16200000">
            <a:off x="2688973" y="3891210"/>
            <a:ext cx="5448048" cy="428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pt-BR" sz="1300" b="1" dirty="0">
                <a:solidFill>
                  <a:schemeClr val="bg1">
                    <a:lumMod val="50000"/>
                  </a:schemeClr>
                </a:solidFill>
                <a:latin typeface="Arial" panose="020B0604020202020204" pitchFamily="34" charset="0"/>
                <a:cs typeface="Arial" panose="020B0604020202020204" pitchFamily="34" charset="0"/>
              </a:rPr>
              <a:t>Comparativo Arrecadação 2018 x 2019</a:t>
            </a:r>
            <a:endParaRPr lang="pt-BR" sz="1300" dirty="0">
              <a:solidFill>
                <a:schemeClr val="bg1">
                  <a:lumMod val="50000"/>
                </a:schemeClr>
              </a:solidFill>
              <a:latin typeface="Arial" panose="020B0604020202020204" pitchFamily="34" charset="0"/>
              <a:cs typeface="Arial" panose="020B0604020202020204" pitchFamily="34" charset="0"/>
            </a:endParaRPr>
          </a:p>
        </p:txBody>
      </p:sp>
      <p:pic>
        <p:nvPicPr>
          <p:cNvPr id="84" name="Imagem 83"/>
          <p:cNvPicPr>
            <a:picLocks noChangeAspect="1"/>
          </p:cNvPicPr>
          <p:nvPr/>
        </p:nvPicPr>
        <p:blipFill rotWithShape="1">
          <a:blip r:embed="rId12" cstate="print">
            <a:duotone>
              <a:schemeClr val="accent4">
                <a:shade val="45000"/>
                <a:satMod val="135000"/>
              </a:schemeClr>
              <a:prstClr val="white"/>
            </a:duotone>
          </a:blip>
          <a:srcRect l="25625" t="25277" r="64141" b="57223"/>
          <a:stretch/>
        </p:blipFill>
        <p:spPr>
          <a:xfrm>
            <a:off x="2873403" y="4332095"/>
            <a:ext cx="507972" cy="488584"/>
          </a:xfrm>
          <a:prstGeom prst="rect">
            <a:avLst/>
          </a:prstGeom>
        </p:spPr>
      </p:pic>
      <p:grpSp>
        <p:nvGrpSpPr>
          <p:cNvPr id="85" name="Grupo 84"/>
          <p:cNvGrpSpPr/>
          <p:nvPr/>
        </p:nvGrpSpPr>
        <p:grpSpPr>
          <a:xfrm>
            <a:off x="2855776" y="5835973"/>
            <a:ext cx="475236" cy="509646"/>
            <a:chOff x="6136642" y="3447142"/>
            <a:chExt cx="812797" cy="801424"/>
          </a:xfrm>
        </p:grpSpPr>
        <p:sp>
          <p:nvSpPr>
            <p:cNvPr id="86" name="Elipse 85"/>
            <p:cNvSpPr/>
            <p:nvPr/>
          </p:nvSpPr>
          <p:spPr>
            <a:xfrm>
              <a:off x="6136642" y="3447142"/>
              <a:ext cx="812797" cy="801424"/>
            </a:xfrm>
            <a:prstGeom prst="ellipse">
              <a:avLst/>
            </a:prstGeom>
            <a:solidFill>
              <a:schemeClr val="bg1">
                <a:lumMod val="75000"/>
              </a:schemeClr>
            </a:solidFill>
            <a:ln w="317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7" name="Imagem 86"/>
            <p:cNvPicPr>
              <a:picLocks noChangeAspect="1"/>
            </p:cNvPicPr>
            <p:nvPr/>
          </p:nvPicPr>
          <p:blipFill rotWithShape="1">
            <a:blip r:embed="rId13" cstate="print"/>
            <a:srcRect l="1214" t="63873" r="88643" b="17588"/>
            <a:stretch/>
          </p:blipFill>
          <p:spPr>
            <a:xfrm>
              <a:off x="6302721" y="3561467"/>
              <a:ext cx="549418" cy="564896"/>
            </a:xfrm>
            <a:prstGeom prst="rect">
              <a:avLst/>
            </a:prstGeom>
          </p:spPr>
        </p:pic>
      </p:grpSp>
      <p:grpSp>
        <p:nvGrpSpPr>
          <p:cNvPr id="89" name="Grupo 88"/>
          <p:cNvGrpSpPr/>
          <p:nvPr/>
        </p:nvGrpSpPr>
        <p:grpSpPr>
          <a:xfrm>
            <a:off x="8996479" y="2905559"/>
            <a:ext cx="1152000" cy="360000"/>
            <a:chOff x="202637" y="2314137"/>
            <a:chExt cx="1627834" cy="552183"/>
          </a:xfrm>
        </p:grpSpPr>
        <p:sp>
          <p:nvSpPr>
            <p:cNvPr id="90" name="Elipse 89"/>
            <p:cNvSpPr/>
            <p:nvPr/>
          </p:nvSpPr>
          <p:spPr>
            <a:xfrm>
              <a:off x="711139" y="2314137"/>
              <a:ext cx="542136" cy="552183"/>
            </a:xfrm>
            <a:prstGeom prst="ellipse">
              <a:avLst/>
            </a:prstGeom>
            <a:solidFill>
              <a:schemeClr val="bg1"/>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anose="020B0604020202020204" pitchFamily="34" charset="0"/>
                <a:cs typeface="Arial" panose="020B0604020202020204" pitchFamily="34" charset="0"/>
              </a:endParaRPr>
            </a:p>
          </p:txBody>
        </p:sp>
        <p:sp>
          <p:nvSpPr>
            <p:cNvPr id="91" name="Retângulo 90"/>
            <p:cNvSpPr/>
            <p:nvPr/>
          </p:nvSpPr>
          <p:spPr>
            <a:xfrm>
              <a:off x="202637" y="2467069"/>
              <a:ext cx="1627834" cy="247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rgbClr val="008080"/>
                  </a:solidFill>
                  <a:latin typeface="Arial" panose="020B0604020202020204" pitchFamily="34" charset="0"/>
                  <a:cs typeface="Arial" panose="020B0604020202020204" pitchFamily="34" charset="0"/>
                </a:rPr>
                <a:t>-2930%</a:t>
              </a:r>
            </a:p>
          </p:txBody>
        </p:sp>
      </p:grpSp>
      <p:sp>
        <p:nvSpPr>
          <p:cNvPr id="93" name="CaixaDeTexto 242"/>
          <p:cNvSpPr txBox="1"/>
          <p:nvPr/>
        </p:nvSpPr>
        <p:spPr>
          <a:xfrm>
            <a:off x="5681121" y="5980899"/>
            <a:ext cx="466794" cy="24622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000" b="1" dirty="0">
                <a:latin typeface="Arial" panose="020B0604020202020204" pitchFamily="34" charset="0"/>
                <a:cs typeface="Arial" panose="020B0604020202020204" pitchFamily="34" charset="0"/>
              </a:rPr>
              <a:t>2018</a:t>
            </a:r>
          </a:p>
        </p:txBody>
      </p:sp>
      <p:sp>
        <p:nvSpPr>
          <p:cNvPr id="94" name="CaixaDeTexto 243"/>
          <p:cNvSpPr txBox="1"/>
          <p:nvPr/>
        </p:nvSpPr>
        <p:spPr>
          <a:xfrm>
            <a:off x="5673968" y="5326705"/>
            <a:ext cx="466794" cy="24622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000" b="1" dirty="0">
                <a:latin typeface="Arial" panose="020B0604020202020204" pitchFamily="34" charset="0"/>
                <a:cs typeface="Arial" panose="020B0604020202020204" pitchFamily="34" charset="0"/>
              </a:rPr>
              <a:t>2019</a:t>
            </a:r>
          </a:p>
        </p:txBody>
      </p:sp>
      <p:sp>
        <p:nvSpPr>
          <p:cNvPr id="95" name="Espaço Reservado para Número de Slide 94"/>
          <p:cNvSpPr>
            <a:spLocks noGrp="1"/>
          </p:cNvSpPr>
          <p:nvPr>
            <p:ph type="sldNum" sz="quarter" idx="12"/>
          </p:nvPr>
        </p:nvSpPr>
        <p:spPr/>
        <p:txBody>
          <a:bodyPr/>
          <a:lstStyle/>
          <a:p>
            <a:pPr rtl="0"/>
            <a:fld id="{5A4A7955-6230-48B4-BD8B-A7C460F75945}" type="slidenum">
              <a:rPr lang="pt-BR" noProof="0" smtClean="0"/>
              <a:pPr rtl="0"/>
              <a:t>77</a:t>
            </a:fld>
            <a:endParaRPr lang="pt-BR" noProof="0"/>
          </a:p>
        </p:txBody>
      </p:sp>
    </p:spTree>
    <p:extLst>
      <p:ext uri="{BB962C8B-B14F-4D97-AF65-F5344CB8AC3E}">
        <p14:creationId xmlns:p14="http://schemas.microsoft.com/office/powerpoint/2010/main" xmlns="" val="193358046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tângulo de cantos arredondados 121"/>
          <p:cNvSpPr/>
          <p:nvPr/>
        </p:nvSpPr>
        <p:spPr>
          <a:xfrm>
            <a:off x="2760042" y="3411351"/>
            <a:ext cx="2345358" cy="849365"/>
          </a:xfrm>
          <a:prstGeom prst="roundRect">
            <a:avLst/>
          </a:prstGeom>
          <a:solidFill>
            <a:srgbClr val="F2F2F2"/>
          </a:solidFill>
          <a:ln w="3175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Arial" pitchFamily="34" charset="0"/>
              <a:cs typeface="Arial" pitchFamily="34" charset="0"/>
            </a:endParaRPr>
          </a:p>
        </p:txBody>
      </p:sp>
      <p:graphicFrame>
        <p:nvGraphicFramePr>
          <p:cNvPr id="92" name="Espaço Reservado para Conteúdo 6"/>
          <p:cNvGraphicFramePr>
            <a:graphicFrameLocks/>
          </p:cNvGraphicFramePr>
          <p:nvPr/>
        </p:nvGraphicFramePr>
        <p:xfrm>
          <a:off x="5943600" y="4895850"/>
          <a:ext cx="3724275" cy="1633538"/>
        </p:xfrm>
        <a:graphic>
          <a:graphicData uri="http://schemas.openxmlformats.org/drawingml/2006/chart">
            <c:chart xmlns:c="http://schemas.openxmlformats.org/drawingml/2006/chart" xmlns:r="http://schemas.openxmlformats.org/officeDocument/2006/relationships" r:id="rId3"/>
          </a:graphicData>
        </a:graphic>
      </p:graphicFrame>
      <p:sp>
        <p:nvSpPr>
          <p:cNvPr id="133" name="Retângulo de cantos arredondados 132"/>
          <p:cNvSpPr/>
          <p:nvPr/>
        </p:nvSpPr>
        <p:spPr>
          <a:xfrm>
            <a:off x="5388429" y="1095376"/>
            <a:ext cx="4415611" cy="4075338"/>
          </a:xfrm>
          <a:prstGeom prst="roundRect">
            <a:avLst/>
          </a:prstGeom>
          <a:solidFill>
            <a:schemeClr val="bg1">
              <a:lumMod val="95000"/>
            </a:schemeClr>
          </a:solidFill>
          <a:ln w="3175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itchFamily="34" charset="0"/>
              <a:cs typeface="Arial" pitchFamily="34" charset="0"/>
            </a:endParaRPr>
          </a:p>
        </p:txBody>
      </p:sp>
      <p:graphicFrame>
        <p:nvGraphicFramePr>
          <p:cNvPr id="88" name="Gráfico 87"/>
          <p:cNvGraphicFramePr>
            <a:graphicFrameLocks/>
          </p:cNvGraphicFramePr>
          <p:nvPr>
            <p:extLst>
              <p:ext uri="{D42A27DB-BD31-4B8C-83A1-F6EECF244321}">
                <p14:modId xmlns:p14="http://schemas.microsoft.com/office/powerpoint/2010/main" xmlns="" val="35418391"/>
              </p:ext>
            </p:extLst>
          </p:nvPr>
        </p:nvGraphicFramePr>
        <p:xfrm>
          <a:off x="5334001" y="1615441"/>
          <a:ext cx="4572000" cy="3511730"/>
        </p:xfrm>
        <a:graphic>
          <a:graphicData uri="http://schemas.openxmlformats.org/drawingml/2006/chart">
            <c:chart xmlns:c="http://schemas.openxmlformats.org/drawingml/2006/chart" xmlns:r="http://schemas.openxmlformats.org/officeDocument/2006/relationships" r:id="rId4"/>
          </a:graphicData>
        </a:graphic>
      </p:graphicFrame>
      <p:sp>
        <p:nvSpPr>
          <p:cNvPr id="42" name="Título 4">
            <a:extLst>
              <a:ext uri="{FF2B5EF4-FFF2-40B4-BE49-F238E27FC236}">
                <a16:creationId xmlns:a16="http://schemas.microsoft.com/office/drawing/2014/main" xmlns="" id="{BC321A7D-7281-49A4-B261-89C0B5835C05}"/>
              </a:ext>
            </a:extLst>
          </p:cNvPr>
          <p:cNvSpPr>
            <a:spLocks noGrp="1"/>
          </p:cNvSpPr>
          <p:nvPr>
            <p:ph type="title"/>
          </p:nvPr>
        </p:nvSpPr>
        <p:spPr>
          <a:xfrm>
            <a:off x="317501" y="379559"/>
            <a:ext cx="9588500" cy="782638"/>
          </a:xfrm>
        </p:spPr>
        <p:txBody>
          <a:bodyPr rtlCol="0">
            <a:noAutofit/>
          </a:bodyPr>
          <a:lstStyle/>
          <a:p>
            <a:r>
              <a:rPr lang="pt-BR" sz="3200" b="1" dirty="0">
                <a:solidFill>
                  <a:schemeClr val="tx2">
                    <a:lumMod val="50000"/>
                  </a:schemeClr>
                </a:solidFill>
                <a:latin typeface="Arial" pitchFamily="34" charset="0"/>
                <a:cs typeface="Arial" pitchFamily="34" charset="0"/>
              </a:rPr>
              <a:t>Gestão Orçamentária e Financeira - Despesa</a:t>
            </a:r>
          </a:p>
        </p:txBody>
      </p:sp>
      <p:sp>
        <p:nvSpPr>
          <p:cNvPr id="43" name="objeto 7" descr="Retângulo bege">
            <a:extLst>
              <a:ext uri="{FF2B5EF4-FFF2-40B4-BE49-F238E27FC236}">
                <a16:creationId xmlns:a16="http://schemas.microsoft.com/office/drawing/2014/main" xmlns="" id="{B9484C17-CACD-4152-B06A-9DE058DC4A01}"/>
              </a:ext>
            </a:extLst>
          </p:cNvPr>
          <p:cNvSpPr/>
          <p:nvPr/>
        </p:nvSpPr>
        <p:spPr bwMode="white">
          <a:xfrm flipV="1">
            <a:off x="0" y="889000"/>
            <a:ext cx="9906000" cy="63500"/>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Arial" pitchFamily="34" charset="0"/>
              <a:cs typeface="Arial" pitchFamily="34" charset="0"/>
            </a:endParaRPr>
          </a:p>
        </p:txBody>
      </p:sp>
      <p:sp>
        <p:nvSpPr>
          <p:cNvPr id="4" name="Retângulo 3"/>
          <p:cNvSpPr/>
          <p:nvPr/>
        </p:nvSpPr>
        <p:spPr>
          <a:xfrm>
            <a:off x="350356" y="1188724"/>
            <a:ext cx="4979145" cy="1138773"/>
          </a:xfrm>
          <a:prstGeom prst="rect">
            <a:avLst/>
          </a:prstGeom>
        </p:spPr>
        <p:txBody>
          <a:bodyPr wrap="square">
            <a:spAutoFit/>
          </a:bodyPr>
          <a:lstStyle/>
          <a:p>
            <a:pPr algn="just"/>
            <a:r>
              <a:rPr lang="pt-BR" sz="1700" dirty="0">
                <a:latin typeface="Arial" pitchFamily="34" charset="0"/>
                <a:cs typeface="Arial" pitchFamily="34" charset="0"/>
              </a:rPr>
              <a:t>O CAU/AL fechou a execução da despesa corrente em 2019 em R$ 1.145.393,04 ficando 6,35% abaixo da programação prevista, bem como, 0,37% menor  em comparação a 2018.</a:t>
            </a:r>
          </a:p>
        </p:txBody>
      </p:sp>
      <p:grpSp>
        <p:nvGrpSpPr>
          <p:cNvPr id="12" name="Grupo 134"/>
          <p:cNvGrpSpPr/>
          <p:nvPr/>
        </p:nvGrpSpPr>
        <p:grpSpPr>
          <a:xfrm>
            <a:off x="5698615" y="1437620"/>
            <a:ext cx="1152000" cy="360000"/>
            <a:chOff x="202637" y="2314137"/>
            <a:chExt cx="1627834" cy="552183"/>
          </a:xfrm>
        </p:grpSpPr>
        <p:sp>
          <p:nvSpPr>
            <p:cNvPr id="137" name="Elipse 136"/>
            <p:cNvSpPr/>
            <p:nvPr/>
          </p:nvSpPr>
          <p:spPr>
            <a:xfrm>
              <a:off x="711139" y="2314137"/>
              <a:ext cx="542136" cy="552183"/>
            </a:xfrm>
            <a:prstGeom prst="ellipse">
              <a:avLst/>
            </a:prstGeom>
            <a:solidFill>
              <a:schemeClr val="bg1"/>
            </a:solidFill>
            <a:ln w="412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itchFamily="34" charset="0"/>
                <a:cs typeface="Arial" pitchFamily="34" charset="0"/>
              </a:endParaRPr>
            </a:p>
          </p:txBody>
        </p:sp>
        <p:sp>
          <p:nvSpPr>
            <p:cNvPr id="143" name="Retângulo 142"/>
            <p:cNvSpPr/>
            <p:nvPr/>
          </p:nvSpPr>
          <p:spPr>
            <a:xfrm>
              <a:off x="202637" y="2467069"/>
              <a:ext cx="1627834" cy="247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rgbClr val="008080"/>
                  </a:solidFill>
                  <a:latin typeface="Arial" pitchFamily="34" charset="0"/>
                  <a:cs typeface="Arial" pitchFamily="34" charset="0"/>
                </a:rPr>
                <a:t>+7%</a:t>
              </a:r>
            </a:p>
          </p:txBody>
        </p:sp>
      </p:grpSp>
      <p:grpSp>
        <p:nvGrpSpPr>
          <p:cNvPr id="14" name="Grupo 150"/>
          <p:cNvGrpSpPr/>
          <p:nvPr/>
        </p:nvGrpSpPr>
        <p:grpSpPr>
          <a:xfrm>
            <a:off x="7302861" y="2005707"/>
            <a:ext cx="1152000" cy="360000"/>
            <a:chOff x="202637" y="2314137"/>
            <a:chExt cx="1627834" cy="552183"/>
          </a:xfrm>
        </p:grpSpPr>
        <p:sp>
          <p:nvSpPr>
            <p:cNvPr id="153" name="Elipse 152"/>
            <p:cNvSpPr/>
            <p:nvPr/>
          </p:nvSpPr>
          <p:spPr>
            <a:xfrm>
              <a:off x="711139" y="2314137"/>
              <a:ext cx="542136" cy="552183"/>
            </a:xfrm>
            <a:prstGeom prst="ellipse">
              <a:avLst/>
            </a:prstGeom>
            <a:solidFill>
              <a:schemeClr val="bg1"/>
            </a:solidFill>
            <a:ln w="41275">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itchFamily="34" charset="0"/>
                <a:cs typeface="Arial" pitchFamily="34" charset="0"/>
              </a:endParaRPr>
            </a:p>
          </p:txBody>
        </p:sp>
        <p:sp>
          <p:nvSpPr>
            <p:cNvPr id="157" name="Retângulo 156"/>
            <p:cNvSpPr/>
            <p:nvPr/>
          </p:nvSpPr>
          <p:spPr>
            <a:xfrm>
              <a:off x="202637" y="2467069"/>
              <a:ext cx="1627834" cy="247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rgbClr val="008080"/>
                  </a:solidFill>
                  <a:latin typeface="Arial" pitchFamily="34" charset="0"/>
                  <a:cs typeface="Arial" pitchFamily="34" charset="0"/>
                </a:rPr>
                <a:t>+4%</a:t>
              </a:r>
            </a:p>
          </p:txBody>
        </p:sp>
      </p:grpSp>
      <p:grpSp>
        <p:nvGrpSpPr>
          <p:cNvPr id="17" name="Grupo 170"/>
          <p:cNvGrpSpPr/>
          <p:nvPr/>
        </p:nvGrpSpPr>
        <p:grpSpPr>
          <a:xfrm>
            <a:off x="8358766" y="2962062"/>
            <a:ext cx="1152000" cy="360000"/>
            <a:chOff x="202637" y="2314137"/>
            <a:chExt cx="1627834" cy="552183"/>
          </a:xfrm>
        </p:grpSpPr>
        <p:sp>
          <p:nvSpPr>
            <p:cNvPr id="173" name="Elipse 172"/>
            <p:cNvSpPr/>
            <p:nvPr/>
          </p:nvSpPr>
          <p:spPr>
            <a:xfrm>
              <a:off x="711139" y="2314137"/>
              <a:ext cx="542136" cy="552183"/>
            </a:xfrm>
            <a:prstGeom prst="ellipse">
              <a:avLst/>
            </a:prstGeom>
            <a:solidFill>
              <a:schemeClr val="bg1"/>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itchFamily="34" charset="0"/>
                <a:cs typeface="Arial" pitchFamily="34" charset="0"/>
              </a:endParaRPr>
            </a:p>
          </p:txBody>
        </p:sp>
        <p:sp>
          <p:nvSpPr>
            <p:cNvPr id="174" name="Retângulo 173"/>
            <p:cNvSpPr/>
            <p:nvPr/>
          </p:nvSpPr>
          <p:spPr>
            <a:xfrm>
              <a:off x="202637" y="2467069"/>
              <a:ext cx="1627834" cy="247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rgbClr val="008080"/>
                  </a:solidFill>
                  <a:latin typeface="Arial" pitchFamily="34" charset="0"/>
                  <a:cs typeface="Arial" pitchFamily="34" charset="0"/>
                </a:rPr>
                <a:t>-98%</a:t>
              </a:r>
            </a:p>
          </p:txBody>
        </p:sp>
      </p:grpSp>
      <p:grpSp>
        <p:nvGrpSpPr>
          <p:cNvPr id="18" name="Grupo 174"/>
          <p:cNvGrpSpPr/>
          <p:nvPr/>
        </p:nvGrpSpPr>
        <p:grpSpPr>
          <a:xfrm>
            <a:off x="7773793" y="3064865"/>
            <a:ext cx="1152000" cy="360000"/>
            <a:chOff x="202637" y="2314137"/>
            <a:chExt cx="1627834" cy="552183"/>
          </a:xfrm>
        </p:grpSpPr>
        <p:sp>
          <p:nvSpPr>
            <p:cNvPr id="176" name="Elipse 175"/>
            <p:cNvSpPr/>
            <p:nvPr/>
          </p:nvSpPr>
          <p:spPr>
            <a:xfrm>
              <a:off x="780134" y="2314137"/>
              <a:ext cx="542137" cy="552183"/>
            </a:xfrm>
            <a:prstGeom prst="ellipse">
              <a:avLst/>
            </a:prstGeom>
            <a:solidFill>
              <a:schemeClr val="bg1"/>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itchFamily="34" charset="0"/>
                <a:cs typeface="Arial" pitchFamily="34" charset="0"/>
              </a:endParaRPr>
            </a:p>
          </p:txBody>
        </p:sp>
        <p:sp>
          <p:nvSpPr>
            <p:cNvPr id="177" name="Retângulo 176"/>
            <p:cNvSpPr/>
            <p:nvPr/>
          </p:nvSpPr>
          <p:spPr>
            <a:xfrm>
              <a:off x="202637" y="2467069"/>
              <a:ext cx="1627834" cy="247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rgbClr val="008080"/>
                  </a:solidFill>
                  <a:latin typeface="Arial" pitchFamily="34" charset="0"/>
                  <a:cs typeface="Arial" pitchFamily="34" charset="0"/>
                </a:rPr>
                <a:t>-132%</a:t>
              </a:r>
            </a:p>
          </p:txBody>
        </p:sp>
      </p:grpSp>
      <p:grpSp>
        <p:nvGrpSpPr>
          <p:cNvPr id="19" name="Grupo 177"/>
          <p:cNvGrpSpPr/>
          <p:nvPr/>
        </p:nvGrpSpPr>
        <p:grpSpPr>
          <a:xfrm>
            <a:off x="6752067" y="3013896"/>
            <a:ext cx="1152000" cy="360000"/>
            <a:chOff x="202637" y="2314137"/>
            <a:chExt cx="1627834" cy="552183"/>
          </a:xfrm>
        </p:grpSpPr>
        <p:sp>
          <p:nvSpPr>
            <p:cNvPr id="179" name="Elipse 178"/>
            <p:cNvSpPr/>
            <p:nvPr/>
          </p:nvSpPr>
          <p:spPr>
            <a:xfrm>
              <a:off x="711139" y="2314137"/>
              <a:ext cx="542136" cy="552183"/>
            </a:xfrm>
            <a:prstGeom prst="ellipse">
              <a:avLst/>
            </a:prstGeom>
            <a:solidFill>
              <a:schemeClr val="bg1"/>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itchFamily="34" charset="0"/>
                <a:cs typeface="Arial" pitchFamily="34" charset="0"/>
              </a:endParaRPr>
            </a:p>
          </p:txBody>
        </p:sp>
        <p:sp>
          <p:nvSpPr>
            <p:cNvPr id="193" name="Retângulo 192"/>
            <p:cNvSpPr/>
            <p:nvPr/>
          </p:nvSpPr>
          <p:spPr>
            <a:xfrm>
              <a:off x="202637" y="2467069"/>
              <a:ext cx="1627834" cy="247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rgbClr val="008080"/>
                  </a:solidFill>
                  <a:latin typeface="Arial" pitchFamily="34" charset="0"/>
                  <a:cs typeface="Arial" pitchFamily="34" charset="0"/>
                </a:rPr>
                <a:t>-25%</a:t>
              </a:r>
            </a:p>
          </p:txBody>
        </p:sp>
      </p:grpSp>
      <p:grpSp>
        <p:nvGrpSpPr>
          <p:cNvPr id="21" name="Grupo 195"/>
          <p:cNvGrpSpPr/>
          <p:nvPr/>
        </p:nvGrpSpPr>
        <p:grpSpPr>
          <a:xfrm>
            <a:off x="7734303" y="5435600"/>
            <a:ext cx="629413" cy="623957"/>
            <a:chOff x="4588230" y="5720018"/>
            <a:chExt cx="754464" cy="773500"/>
          </a:xfrm>
        </p:grpSpPr>
        <p:sp>
          <p:nvSpPr>
            <p:cNvPr id="197" name="Elipse 196"/>
            <p:cNvSpPr/>
            <p:nvPr/>
          </p:nvSpPr>
          <p:spPr>
            <a:xfrm>
              <a:off x="4588230" y="5720018"/>
              <a:ext cx="754464" cy="773500"/>
            </a:xfrm>
            <a:prstGeom prst="ellipse">
              <a:avLst/>
            </a:prstGeom>
            <a:solidFill>
              <a:schemeClr val="bg1"/>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itchFamily="34" charset="0"/>
                <a:cs typeface="Arial" pitchFamily="34" charset="0"/>
              </a:endParaRPr>
            </a:p>
          </p:txBody>
        </p:sp>
        <p:sp>
          <p:nvSpPr>
            <p:cNvPr id="198" name="Retângulo 197"/>
            <p:cNvSpPr/>
            <p:nvPr/>
          </p:nvSpPr>
          <p:spPr>
            <a:xfrm>
              <a:off x="4732847" y="5932559"/>
              <a:ext cx="608930" cy="302554"/>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chemeClr val="tx1"/>
                  </a:solidFill>
                  <a:latin typeface="Arial" pitchFamily="34" charset="0"/>
                  <a:cs typeface="Arial" pitchFamily="34" charset="0"/>
                </a:rPr>
                <a:t>0,37%</a:t>
              </a:r>
            </a:p>
          </p:txBody>
        </p:sp>
      </p:grpSp>
      <p:sp>
        <p:nvSpPr>
          <p:cNvPr id="199" name="Seta para cima 198"/>
          <p:cNvSpPr/>
          <p:nvPr/>
        </p:nvSpPr>
        <p:spPr>
          <a:xfrm rot="10800000">
            <a:off x="7814078" y="5623826"/>
            <a:ext cx="167177" cy="275877"/>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itchFamily="34" charset="0"/>
              <a:cs typeface="Arial" pitchFamily="34" charset="0"/>
            </a:endParaRPr>
          </a:p>
        </p:txBody>
      </p:sp>
      <p:sp>
        <p:nvSpPr>
          <p:cNvPr id="202" name="Retângulo 201"/>
          <p:cNvSpPr/>
          <p:nvPr/>
        </p:nvSpPr>
        <p:spPr>
          <a:xfrm>
            <a:off x="6563422" y="6380221"/>
            <a:ext cx="216000" cy="144000"/>
          </a:xfrm>
          <a:prstGeom prst="rect">
            <a:avLst/>
          </a:prstGeom>
          <a:solidFill>
            <a:srgbClr val="225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itchFamily="34" charset="0"/>
              <a:cs typeface="Arial" pitchFamily="34" charset="0"/>
            </a:endParaRPr>
          </a:p>
        </p:txBody>
      </p:sp>
      <p:sp>
        <p:nvSpPr>
          <p:cNvPr id="203" name="Retângulo 202"/>
          <p:cNvSpPr/>
          <p:nvPr/>
        </p:nvSpPr>
        <p:spPr>
          <a:xfrm>
            <a:off x="7375288" y="6381285"/>
            <a:ext cx="216000" cy="144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itchFamily="34" charset="0"/>
              <a:cs typeface="Arial" pitchFamily="34" charset="0"/>
            </a:endParaRPr>
          </a:p>
        </p:txBody>
      </p:sp>
      <p:sp>
        <p:nvSpPr>
          <p:cNvPr id="204" name="CaixaDeTexto 203"/>
          <p:cNvSpPr txBox="1"/>
          <p:nvPr/>
        </p:nvSpPr>
        <p:spPr>
          <a:xfrm>
            <a:off x="6692087" y="6350000"/>
            <a:ext cx="756938" cy="215444"/>
          </a:xfrm>
          <a:prstGeom prst="rect">
            <a:avLst/>
          </a:prstGeom>
          <a:noFill/>
        </p:spPr>
        <p:txBody>
          <a:bodyPr wrap="none" rtlCol="0">
            <a:spAutoFit/>
          </a:bodyPr>
          <a:lstStyle/>
          <a:p>
            <a:r>
              <a:rPr lang="pt-BR" sz="800" b="1" dirty="0">
                <a:latin typeface="Arial" pitchFamily="34" charset="0"/>
                <a:cs typeface="Arial" pitchFamily="34" charset="0"/>
              </a:rPr>
              <a:t>Arrecadado</a:t>
            </a:r>
          </a:p>
        </p:txBody>
      </p:sp>
      <p:sp>
        <p:nvSpPr>
          <p:cNvPr id="205" name="CaixaDeTexto 204"/>
          <p:cNvSpPr txBox="1"/>
          <p:nvPr/>
        </p:nvSpPr>
        <p:spPr>
          <a:xfrm>
            <a:off x="7506434" y="6352150"/>
            <a:ext cx="790601" cy="215444"/>
          </a:xfrm>
          <a:prstGeom prst="rect">
            <a:avLst/>
          </a:prstGeom>
          <a:noFill/>
        </p:spPr>
        <p:txBody>
          <a:bodyPr wrap="none" rtlCol="0">
            <a:spAutoFit/>
          </a:bodyPr>
          <a:lstStyle/>
          <a:p>
            <a:r>
              <a:rPr lang="pt-BR" sz="800" b="1" dirty="0">
                <a:latin typeface="Arial" pitchFamily="34" charset="0"/>
                <a:cs typeface="Arial" pitchFamily="34" charset="0"/>
              </a:rPr>
              <a:t>Programado</a:t>
            </a:r>
          </a:p>
        </p:txBody>
      </p:sp>
      <p:sp>
        <p:nvSpPr>
          <p:cNvPr id="206" name="Retângulo 205"/>
          <p:cNvSpPr/>
          <p:nvPr/>
        </p:nvSpPr>
        <p:spPr>
          <a:xfrm>
            <a:off x="6543791" y="1291050"/>
            <a:ext cx="216000" cy="144000"/>
          </a:xfrm>
          <a:prstGeom prst="rect">
            <a:avLst/>
          </a:prstGeom>
          <a:solidFill>
            <a:srgbClr val="225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itchFamily="34" charset="0"/>
              <a:cs typeface="Arial" pitchFamily="34" charset="0"/>
            </a:endParaRPr>
          </a:p>
        </p:txBody>
      </p:sp>
      <p:sp>
        <p:nvSpPr>
          <p:cNvPr id="207" name="Retângulo 206"/>
          <p:cNvSpPr/>
          <p:nvPr/>
        </p:nvSpPr>
        <p:spPr>
          <a:xfrm>
            <a:off x="7738869" y="1308540"/>
            <a:ext cx="216000" cy="144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Arial" pitchFamily="34" charset="0"/>
              <a:cs typeface="Arial" pitchFamily="34" charset="0"/>
            </a:endParaRPr>
          </a:p>
        </p:txBody>
      </p:sp>
      <p:sp>
        <p:nvSpPr>
          <p:cNvPr id="208" name="CaixaDeTexto 207"/>
          <p:cNvSpPr txBox="1"/>
          <p:nvPr/>
        </p:nvSpPr>
        <p:spPr>
          <a:xfrm>
            <a:off x="6684447" y="1266558"/>
            <a:ext cx="444352" cy="215444"/>
          </a:xfrm>
          <a:prstGeom prst="rect">
            <a:avLst/>
          </a:prstGeom>
          <a:noFill/>
        </p:spPr>
        <p:txBody>
          <a:bodyPr wrap="none" rtlCol="0">
            <a:spAutoFit/>
          </a:bodyPr>
          <a:lstStyle/>
          <a:p>
            <a:r>
              <a:rPr lang="pt-BR" sz="800" b="1" dirty="0">
                <a:latin typeface="Arial" pitchFamily="34" charset="0"/>
                <a:cs typeface="Arial" pitchFamily="34" charset="0"/>
              </a:rPr>
              <a:t> 2019</a:t>
            </a:r>
          </a:p>
        </p:txBody>
      </p:sp>
      <p:sp>
        <p:nvSpPr>
          <p:cNvPr id="209" name="CaixaDeTexto 208"/>
          <p:cNvSpPr txBox="1"/>
          <p:nvPr/>
        </p:nvSpPr>
        <p:spPr>
          <a:xfrm>
            <a:off x="7879525" y="1270913"/>
            <a:ext cx="444352" cy="215444"/>
          </a:xfrm>
          <a:prstGeom prst="rect">
            <a:avLst/>
          </a:prstGeom>
          <a:noFill/>
        </p:spPr>
        <p:txBody>
          <a:bodyPr wrap="none" rtlCol="0">
            <a:spAutoFit/>
          </a:bodyPr>
          <a:lstStyle/>
          <a:p>
            <a:r>
              <a:rPr lang="pt-BR" sz="800" b="1" dirty="0">
                <a:latin typeface="Arial" pitchFamily="34" charset="0"/>
                <a:cs typeface="Arial" pitchFamily="34" charset="0"/>
              </a:rPr>
              <a:t> 2018</a:t>
            </a:r>
          </a:p>
        </p:txBody>
      </p:sp>
      <p:sp>
        <p:nvSpPr>
          <p:cNvPr id="210" name="Retângulo 209"/>
          <p:cNvSpPr/>
          <p:nvPr/>
        </p:nvSpPr>
        <p:spPr>
          <a:xfrm rot="16200000">
            <a:off x="2525683" y="3891210"/>
            <a:ext cx="5448048" cy="428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pt-BR" sz="1300" b="1" dirty="0">
                <a:solidFill>
                  <a:schemeClr val="bg1">
                    <a:lumMod val="50000"/>
                  </a:schemeClr>
                </a:solidFill>
                <a:latin typeface="Arial" pitchFamily="34" charset="0"/>
                <a:cs typeface="Arial" pitchFamily="34" charset="0"/>
              </a:rPr>
              <a:t>Comparativo 2018 x 2019</a:t>
            </a:r>
            <a:endParaRPr lang="pt-BR" sz="1300" dirty="0">
              <a:solidFill>
                <a:schemeClr val="bg1">
                  <a:lumMod val="50000"/>
                </a:schemeClr>
              </a:solidFill>
              <a:latin typeface="Arial" pitchFamily="34" charset="0"/>
              <a:cs typeface="Arial" pitchFamily="34" charset="0"/>
            </a:endParaRPr>
          </a:p>
        </p:txBody>
      </p:sp>
      <p:grpSp>
        <p:nvGrpSpPr>
          <p:cNvPr id="23" name="Grupo 88"/>
          <p:cNvGrpSpPr/>
          <p:nvPr/>
        </p:nvGrpSpPr>
        <p:grpSpPr>
          <a:xfrm>
            <a:off x="8996479" y="2905559"/>
            <a:ext cx="1152000" cy="360000"/>
            <a:chOff x="202637" y="2314137"/>
            <a:chExt cx="1627834" cy="552183"/>
          </a:xfrm>
        </p:grpSpPr>
        <p:sp>
          <p:nvSpPr>
            <p:cNvPr id="90" name="Elipse 89"/>
            <p:cNvSpPr/>
            <p:nvPr/>
          </p:nvSpPr>
          <p:spPr>
            <a:xfrm>
              <a:off x="711139" y="2314137"/>
              <a:ext cx="542136" cy="552183"/>
            </a:xfrm>
            <a:prstGeom prst="ellipse">
              <a:avLst/>
            </a:prstGeom>
            <a:solidFill>
              <a:schemeClr val="bg1"/>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itchFamily="34" charset="0"/>
                <a:cs typeface="Arial" pitchFamily="34" charset="0"/>
              </a:endParaRPr>
            </a:p>
          </p:txBody>
        </p:sp>
        <p:sp>
          <p:nvSpPr>
            <p:cNvPr id="91" name="Retângulo 90"/>
            <p:cNvSpPr/>
            <p:nvPr/>
          </p:nvSpPr>
          <p:spPr>
            <a:xfrm>
              <a:off x="202637" y="2467069"/>
              <a:ext cx="1627834" cy="247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rgbClr val="008080"/>
                  </a:solidFill>
                  <a:latin typeface="Arial" pitchFamily="34" charset="0"/>
                  <a:cs typeface="Arial" pitchFamily="34" charset="0"/>
                </a:rPr>
                <a:t>-24%</a:t>
              </a:r>
            </a:p>
          </p:txBody>
        </p:sp>
      </p:grpSp>
      <p:sp>
        <p:nvSpPr>
          <p:cNvPr id="93" name="CaixaDeTexto 242"/>
          <p:cNvSpPr txBox="1"/>
          <p:nvPr/>
        </p:nvSpPr>
        <p:spPr>
          <a:xfrm>
            <a:off x="5681121" y="5980899"/>
            <a:ext cx="466794" cy="24622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000" b="1" dirty="0">
                <a:latin typeface="Arial" pitchFamily="34" charset="0"/>
                <a:cs typeface="Arial" pitchFamily="34" charset="0"/>
              </a:rPr>
              <a:t>2018</a:t>
            </a:r>
          </a:p>
        </p:txBody>
      </p:sp>
      <p:sp>
        <p:nvSpPr>
          <p:cNvPr id="94" name="CaixaDeTexto 243"/>
          <p:cNvSpPr txBox="1"/>
          <p:nvPr/>
        </p:nvSpPr>
        <p:spPr>
          <a:xfrm>
            <a:off x="5673968" y="5326705"/>
            <a:ext cx="466794" cy="246221"/>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000" b="1" dirty="0">
                <a:latin typeface="Arial" pitchFamily="34" charset="0"/>
                <a:cs typeface="Arial" pitchFamily="34" charset="0"/>
              </a:rPr>
              <a:t>2019</a:t>
            </a:r>
          </a:p>
        </p:txBody>
      </p:sp>
      <p:grpSp>
        <p:nvGrpSpPr>
          <p:cNvPr id="85" name="Grupo 84"/>
          <p:cNvGrpSpPr/>
          <p:nvPr/>
        </p:nvGrpSpPr>
        <p:grpSpPr>
          <a:xfrm>
            <a:off x="371574" y="2547261"/>
            <a:ext cx="2273654" cy="1306282"/>
            <a:chOff x="6442521" y="1123950"/>
            <a:chExt cx="2529192" cy="906720"/>
          </a:xfrm>
        </p:grpSpPr>
        <p:sp>
          <p:nvSpPr>
            <p:cNvPr id="89" name="Retângulo de cantos arredondados 88"/>
            <p:cNvSpPr/>
            <p:nvPr/>
          </p:nvSpPr>
          <p:spPr>
            <a:xfrm>
              <a:off x="6442521" y="1123950"/>
              <a:ext cx="2501995" cy="906720"/>
            </a:xfrm>
            <a:prstGeom prst="roundRect">
              <a:avLst/>
            </a:prstGeom>
            <a:solidFill>
              <a:sysClr val="window" lastClr="FFFFFF">
                <a:lumMod val="95000"/>
              </a:sysClr>
            </a:solidFill>
            <a:ln w="31750" cap="flat" cmpd="sng" algn="ctr">
              <a:solidFill>
                <a:srgbClr val="00808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Arial" pitchFamily="34" charset="0"/>
                <a:cs typeface="Arial" pitchFamily="34" charset="0"/>
              </a:endParaRPr>
            </a:p>
          </p:txBody>
        </p:sp>
        <p:sp>
          <p:nvSpPr>
            <p:cNvPr id="95" name="Retângulo 94"/>
            <p:cNvSpPr/>
            <p:nvPr/>
          </p:nvSpPr>
          <p:spPr>
            <a:xfrm>
              <a:off x="6495164" y="1134459"/>
              <a:ext cx="2476549" cy="851400"/>
            </a:xfrm>
            <a:prstGeom prst="rect">
              <a:avLst/>
            </a:prstGeom>
            <a:noFill/>
            <a:ln w="12700" cap="flat" cmpd="sng" algn="ctr">
              <a:noFill/>
              <a:prstDash val="solid"/>
              <a:miter lim="800000"/>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500" b="1" i="0" u="none" strike="noStrike" kern="0" cap="none" spc="0" normalizeH="0" baseline="0" noProof="0" dirty="0">
                  <a:ln>
                    <a:noFill/>
                  </a:ln>
                  <a:solidFill>
                    <a:srgbClr val="008080"/>
                  </a:solidFill>
                  <a:effectLst/>
                  <a:uLnTx/>
                  <a:uFillTx/>
                  <a:latin typeface="Arial" pitchFamily="34" charset="0"/>
                  <a:cs typeface="Arial" pitchFamily="34" charset="0"/>
                </a:rPr>
                <a:t>R$ 592.995,72</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500" b="0" i="0" u="none" strike="noStrike" kern="0" cap="none" spc="0" normalizeH="0" baseline="0" noProof="0" dirty="0">
                  <a:ln>
                    <a:noFill/>
                  </a:ln>
                  <a:solidFill>
                    <a:srgbClr val="008080"/>
                  </a:solidFill>
                  <a:effectLst/>
                  <a:uLnTx/>
                  <a:uFillTx/>
                  <a:latin typeface="Arial" pitchFamily="34" charset="0"/>
                  <a:cs typeface="Arial" pitchFamily="34" charset="0"/>
                </a:rPr>
                <a:t>Salários e </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500" b="0" i="0" u="none" strike="noStrike" kern="0" cap="none" spc="0" normalizeH="0" baseline="0" noProof="0" dirty="0">
                  <a:ln>
                    <a:noFill/>
                  </a:ln>
                  <a:solidFill>
                    <a:srgbClr val="008080"/>
                  </a:solidFill>
                  <a:effectLst/>
                  <a:uLnTx/>
                  <a:uFillTx/>
                  <a:latin typeface="Arial" pitchFamily="34" charset="0"/>
                  <a:cs typeface="Arial" pitchFamily="34" charset="0"/>
                </a:rPr>
                <a:t>Encargos</a:t>
              </a:r>
            </a:p>
          </p:txBody>
        </p:sp>
      </p:grpSp>
      <p:sp>
        <p:nvSpPr>
          <p:cNvPr id="96" name="Retângulo 95"/>
          <p:cNvSpPr/>
          <p:nvPr/>
        </p:nvSpPr>
        <p:spPr>
          <a:xfrm>
            <a:off x="2739349" y="4750201"/>
            <a:ext cx="2696794" cy="346365"/>
          </a:xfrm>
          <a:prstGeom prst="rect">
            <a:avLst/>
          </a:prstGeom>
          <a:noFill/>
          <a:ln w="12700" cap="flat" cmpd="sng" algn="ctr">
            <a:noFill/>
            <a:prstDash val="solid"/>
            <a:miter lim="800000"/>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1800" b="1" i="0" u="none" strike="noStrike" kern="0" cap="none" spc="0" normalizeH="0" baseline="0" noProof="0" dirty="0">
              <a:ln>
                <a:noFill/>
              </a:ln>
              <a:solidFill>
                <a:srgbClr val="008080"/>
              </a:solidFill>
              <a:effectLst/>
              <a:uLnTx/>
              <a:uFillTx/>
              <a:latin typeface="Arial" pitchFamily="34" charset="0"/>
              <a:cs typeface="Arial" pitchFamily="34" charset="0"/>
            </a:endParaRPr>
          </a:p>
        </p:txBody>
      </p:sp>
      <p:grpSp>
        <p:nvGrpSpPr>
          <p:cNvPr id="97" name="Grupo 96"/>
          <p:cNvGrpSpPr/>
          <p:nvPr/>
        </p:nvGrpSpPr>
        <p:grpSpPr>
          <a:xfrm>
            <a:off x="383642" y="5083624"/>
            <a:ext cx="2282572" cy="900051"/>
            <a:chOff x="9880905" y="1300676"/>
            <a:chExt cx="2639159" cy="904464"/>
          </a:xfrm>
        </p:grpSpPr>
        <p:sp>
          <p:nvSpPr>
            <p:cNvPr id="98" name="Retângulo de cantos arredondados 97"/>
            <p:cNvSpPr/>
            <p:nvPr/>
          </p:nvSpPr>
          <p:spPr>
            <a:xfrm>
              <a:off x="9880905" y="1300676"/>
              <a:ext cx="2639159" cy="904464"/>
            </a:xfrm>
            <a:prstGeom prst="roundRect">
              <a:avLst/>
            </a:prstGeom>
            <a:solidFill>
              <a:srgbClr val="E2F0D9"/>
            </a:solidFill>
            <a:ln w="3175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Arial" pitchFamily="34" charset="0"/>
                <a:cs typeface="Arial" pitchFamily="34" charset="0"/>
              </a:endParaRPr>
            </a:p>
          </p:txBody>
        </p:sp>
        <p:sp>
          <p:nvSpPr>
            <p:cNvPr id="99" name="Retângulo 98"/>
            <p:cNvSpPr/>
            <p:nvPr/>
          </p:nvSpPr>
          <p:spPr>
            <a:xfrm>
              <a:off x="9964364" y="1456817"/>
              <a:ext cx="2393556" cy="637518"/>
            </a:xfrm>
            <a:prstGeom prst="rect">
              <a:avLst/>
            </a:prstGeom>
            <a:noFill/>
            <a:ln w="12700" cap="flat" cmpd="sng" algn="ctr">
              <a:noFill/>
              <a:prstDash val="solid"/>
              <a:miter lim="800000"/>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500" b="1" i="0" u="none" strike="noStrike" kern="0" cap="none" spc="0" normalizeH="0" baseline="0" noProof="0" dirty="0">
                  <a:ln>
                    <a:noFill/>
                  </a:ln>
                  <a:solidFill>
                    <a:srgbClr val="008080"/>
                  </a:solidFill>
                  <a:effectLst/>
                  <a:uLnTx/>
                  <a:uFillTx/>
                  <a:latin typeface="Arial" pitchFamily="34" charset="0"/>
                  <a:cs typeface="Arial" pitchFamily="34" charset="0"/>
                </a:rPr>
                <a:t>             R$ 21.530,04</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500" b="0" i="0" u="none" strike="noStrike" kern="0" cap="none" spc="0" normalizeH="0" baseline="0" noProof="0" dirty="0">
                  <a:ln>
                    <a:noFill/>
                  </a:ln>
                  <a:solidFill>
                    <a:srgbClr val="008080"/>
                  </a:solidFill>
                  <a:effectLst/>
                  <a:uLnTx/>
                  <a:uFillTx/>
                  <a:latin typeface="Arial" pitchFamily="34" charset="0"/>
                  <a:cs typeface="Arial" pitchFamily="34" charset="0"/>
                </a:rPr>
                <a:t>                Encargos </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500" b="0" i="0" u="none" strike="noStrike" kern="0" cap="none" spc="0" normalizeH="0" baseline="0" noProof="0" dirty="0">
                  <a:ln>
                    <a:noFill/>
                  </a:ln>
                  <a:solidFill>
                    <a:srgbClr val="008080"/>
                  </a:solidFill>
                  <a:effectLst/>
                  <a:uLnTx/>
                  <a:uFillTx/>
                  <a:latin typeface="Arial" pitchFamily="34" charset="0"/>
                  <a:cs typeface="Arial" pitchFamily="34" charset="0"/>
                </a:rPr>
                <a:t>                Diversos</a:t>
              </a:r>
            </a:p>
          </p:txBody>
        </p:sp>
      </p:grpSp>
      <p:sp>
        <p:nvSpPr>
          <p:cNvPr id="100" name="Retângulo de cantos arredondados 99"/>
          <p:cNvSpPr/>
          <p:nvPr/>
        </p:nvSpPr>
        <p:spPr>
          <a:xfrm>
            <a:off x="401575" y="3997805"/>
            <a:ext cx="2254926" cy="984339"/>
          </a:xfrm>
          <a:prstGeom prst="roundRect">
            <a:avLst/>
          </a:prstGeom>
          <a:solidFill>
            <a:srgbClr val="F2F2F2"/>
          </a:solidFill>
          <a:ln w="3175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Arial" pitchFamily="34" charset="0"/>
              <a:cs typeface="Arial" pitchFamily="34" charset="0"/>
            </a:endParaRPr>
          </a:p>
        </p:txBody>
      </p:sp>
      <p:sp>
        <p:nvSpPr>
          <p:cNvPr id="101" name="Retângulo 100"/>
          <p:cNvSpPr/>
          <p:nvPr/>
        </p:nvSpPr>
        <p:spPr>
          <a:xfrm>
            <a:off x="521318" y="4027714"/>
            <a:ext cx="2058593" cy="925285"/>
          </a:xfrm>
          <a:prstGeom prst="rect">
            <a:avLst/>
          </a:prstGeom>
          <a:noFill/>
          <a:ln w="12700" cap="flat" cmpd="sng" algn="ctr">
            <a:noFill/>
            <a:prstDash val="solid"/>
            <a:miter lim="800000"/>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r>
              <a:rPr kumimoji="0" lang="pt-BR" sz="1500" b="1" i="0" u="none" strike="noStrike" kern="0" cap="none" spc="0" normalizeH="0" baseline="0" noProof="0" dirty="0">
                <a:ln>
                  <a:noFill/>
                </a:ln>
                <a:solidFill>
                  <a:srgbClr val="008080"/>
                </a:solidFill>
                <a:effectLst/>
                <a:uLnTx/>
                <a:uFillTx/>
                <a:latin typeface="Arial" pitchFamily="34" charset="0"/>
                <a:cs typeface="Arial" pitchFamily="34" charset="0"/>
              </a:rPr>
              <a:t>R</a:t>
            </a:r>
            <a:r>
              <a:rPr lang="pt-BR" sz="1500" b="1" kern="0" dirty="0">
                <a:solidFill>
                  <a:srgbClr val="008080"/>
                </a:solidFill>
                <a:latin typeface="Arial" pitchFamily="34" charset="0"/>
                <a:cs typeface="Arial" pitchFamily="34" charset="0"/>
              </a:rPr>
              <a:t>$ 383.140,91</a:t>
            </a:r>
          </a:p>
          <a:p>
            <a:pPr lvl="0"/>
            <a:r>
              <a:rPr kumimoji="0" lang="pt-BR" sz="1500" b="0" i="0" u="none" strike="noStrike" kern="0" cap="none" spc="0" normalizeH="0" baseline="0" noProof="0" dirty="0">
                <a:ln>
                  <a:noFill/>
                </a:ln>
                <a:solidFill>
                  <a:srgbClr val="008080"/>
                </a:solidFill>
                <a:effectLst/>
                <a:uLnTx/>
                <a:uFillTx/>
                <a:latin typeface="Arial" pitchFamily="34" charset="0"/>
                <a:cs typeface="Arial" pitchFamily="34" charset="0"/>
              </a:rPr>
              <a:t>Despesas Serv.</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500" b="0" i="0" u="none" strike="noStrike" kern="0" cap="none" spc="0" normalizeH="0" baseline="0" noProof="0" dirty="0">
                <a:ln>
                  <a:noFill/>
                </a:ln>
                <a:solidFill>
                  <a:srgbClr val="008080"/>
                </a:solidFill>
                <a:effectLst/>
                <a:uLnTx/>
                <a:uFillTx/>
                <a:latin typeface="Arial" pitchFamily="34" charset="0"/>
                <a:cs typeface="Arial" pitchFamily="34" charset="0"/>
              </a:rPr>
              <a:t>Pessoa Jurídica</a:t>
            </a:r>
          </a:p>
        </p:txBody>
      </p:sp>
      <p:sp>
        <p:nvSpPr>
          <p:cNvPr id="102" name="Retângulo de cantos arredondados 101"/>
          <p:cNvSpPr/>
          <p:nvPr/>
        </p:nvSpPr>
        <p:spPr>
          <a:xfrm>
            <a:off x="2737100" y="4386944"/>
            <a:ext cx="2292097" cy="974954"/>
          </a:xfrm>
          <a:prstGeom prst="roundRect">
            <a:avLst/>
          </a:prstGeom>
          <a:solidFill>
            <a:srgbClr val="E2F0D9"/>
          </a:solidFill>
          <a:ln w="31750" cap="flat" cmpd="sng" algn="ctr">
            <a:solidFill>
              <a:srgbClr val="00808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Arial" pitchFamily="34" charset="0"/>
              <a:cs typeface="Arial" pitchFamily="34" charset="0"/>
            </a:endParaRPr>
          </a:p>
        </p:txBody>
      </p:sp>
      <p:sp>
        <p:nvSpPr>
          <p:cNvPr id="103" name="Retângulo 102"/>
          <p:cNvSpPr/>
          <p:nvPr/>
        </p:nvSpPr>
        <p:spPr>
          <a:xfrm>
            <a:off x="2841169" y="4484917"/>
            <a:ext cx="2090058" cy="870856"/>
          </a:xfrm>
          <a:prstGeom prst="rect">
            <a:avLst/>
          </a:prstGeom>
          <a:noFill/>
          <a:ln w="12700" cap="flat" cmpd="sng" algn="ctr">
            <a:noFill/>
            <a:prstDash val="solid"/>
            <a:miter lim="800000"/>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500" b="1" i="0" u="none" strike="noStrike" kern="0" cap="none" spc="0" normalizeH="0" baseline="0" noProof="0" dirty="0">
                <a:ln>
                  <a:noFill/>
                </a:ln>
                <a:solidFill>
                  <a:srgbClr val="008080"/>
                </a:solidFill>
                <a:effectLst/>
                <a:uLnTx/>
                <a:uFillTx/>
                <a:latin typeface="Arial" pitchFamily="34" charset="0"/>
                <a:cs typeface="Arial" pitchFamily="34" charset="0"/>
              </a:rPr>
              <a:t>             R$ 88.785,10</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500" b="0" i="0" u="none" strike="noStrike" kern="0" cap="none" spc="0" normalizeH="0" baseline="0" noProof="0" dirty="0">
                <a:ln>
                  <a:noFill/>
                </a:ln>
                <a:solidFill>
                  <a:srgbClr val="008080"/>
                </a:solidFill>
                <a:effectLst/>
                <a:uLnTx/>
                <a:uFillTx/>
                <a:latin typeface="Arial" pitchFamily="34" charset="0"/>
                <a:cs typeface="Arial" pitchFamily="34" charset="0"/>
              </a:rPr>
              <a:t>            Transferência </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500" b="0" i="0" u="none" strike="noStrike" kern="0" cap="none" spc="0" normalizeH="0" baseline="0" noProof="0" dirty="0">
                <a:ln>
                  <a:noFill/>
                </a:ln>
                <a:solidFill>
                  <a:srgbClr val="008080"/>
                </a:solidFill>
                <a:effectLst/>
                <a:uLnTx/>
                <a:uFillTx/>
                <a:latin typeface="Arial" pitchFamily="34" charset="0"/>
                <a:cs typeface="Arial" pitchFamily="34" charset="0"/>
              </a:rPr>
              <a:t>            Corrente</a:t>
            </a:r>
          </a:p>
        </p:txBody>
      </p:sp>
      <p:sp>
        <p:nvSpPr>
          <p:cNvPr id="104" name="Retângulo de cantos arredondados 103"/>
          <p:cNvSpPr/>
          <p:nvPr/>
        </p:nvSpPr>
        <p:spPr>
          <a:xfrm>
            <a:off x="2751592" y="5464627"/>
            <a:ext cx="2277607" cy="947057"/>
          </a:xfrm>
          <a:prstGeom prst="roundRect">
            <a:avLst/>
          </a:prstGeom>
          <a:solidFill>
            <a:srgbClr val="F2F2F2"/>
          </a:solidFill>
          <a:ln w="31750" cap="flat" cmpd="sng" algn="ctr">
            <a:solidFill>
              <a:srgbClr val="00808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Arial" pitchFamily="34" charset="0"/>
              <a:cs typeface="Arial" pitchFamily="34" charset="0"/>
            </a:endParaRPr>
          </a:p>
        </p:txBody>
      </p:sp>
      <p:sp>
        <p:nvSpPr>
          <p:cNvPr id="105" name="Retângulo 104"/>
          <p:cNvSpPr/>
          <p:nvPr/>
        </p:nvSpPr>
        <p:spPr>
          <a:xfrm>
            <a:off x="2808514" y="5573487"/>
            <a:ext cx="2231570" cy="751112"/>
          </a:xfrm>
          <a:prstGeom prst="rect">
            <a:avLst/>
          </a:prstGeom>
          <a:noFill/>
          <a:ln w="12700" cap="flat" cmpd="sng" algn="ctr">
            <a:noFill/>
            <a:prstDash val="solid"/>
            <a:miter lim="800000"/>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r>
              <a:rPr kumimoji="0" lang="pt-BR" sz="1500" b="1" i="0" u="none" strike="noStrike" kern="0" cap="none" spc="0" normalizeH="0" baseline="0" noProof="0" dirty="0">
                <a:ln>
                  <a:noFill/>
                </a:ln>
                <a:solidFill>
                  <a:srgbClr val="008080"/>
                </a:solidFill>
                <a:effectLst/>
                <a:uLnTx/>
                <a:uFillTx/>
                <a:latin typeface="Arial" pitchFamily="34" charset="0"/>
                <a:cs typeface="Arial" pitchFamily="34" charset="0"/>
              </a:rPr>
              <a:t>R</a:t>
            </a:r>
            <a:r>
              <a:rPr lang="pt-BR" sz="1500" b="1" kern="0" dirty="0">
                <a:solidFill>
                  <a:srgbClr val="008080"/>
                </a:solidFill>
                <a:latin typeface="Arial" pitchFamily="34" charset="0"/>
                <a:cs typeface="Arial" pitchFamily="34" charset="0"/>
              </a:rPr>
              <a:t>$ 3.991,27</a:t>
            </a:r>
          </a:p>
          <a:p>
            <a:pPr lvl="0"/>
            <a:r>
              <a:rPr kumimoji="0" lang="pt-BR" sz="1500" b="0" i="0" u="none" strike="noStrike" kern="0" cap="none" spc="0" normalizeH="0" baseline="0" noProof="0" dirty="0">
                <a:ln>
                  <a:noFill/>
                </a:ln>
                <a:solidFill>
                  <a:srgbClr val="008080"/>
                </a:solidFill>
                <a:effectLst/>
                <a:uLnTx/>
                <a:uFillTx/>
                <a:latin typeface="Arial" pitchFamily="34" charset="0"/>
                <a:cs typeface="Arial" pitchFamily="34" charset="0"/>
              </a:rPr>
              <a:t>Material de Consumo</a:t>
            </a:r>
          </a:p>
        </p:txBody>
      </p:sp>
      <p:sp>
        <p:nvSpPr>
          <p:cNvPr id="107" name="Retângulo 106"/>
          <p:cNvSpPr/>
          <p:nvPr/>
        </p:nvSpPr>
        <p:spPr>
          <a:xfrm>
            <a:off x="3298855" y="3504039"/>
            <a:ext cx="1697689" cy="686963"/>
          </a:xfrm>
          <a:prstGeom prst="rect">
            <a:avLst/>
          </a:prstGeom>
          <a:noFill/>
          <a:ln w="12700" cap="flat" cmpd="sng" algn="ctr">
            <a:noFill/>
            <a:prstDash val="solid"/>
            <a:miter lim="800000"/>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1500" b="1" i="0" u="none" strike="noStrike" kern="0" cap="none" spc="0" normalizeH="0" baseline="0" noProof="0" dirty="0">
                <a:ln>
                  <a:noFill/>
                </a:ln>
                <a:solidFill>
                  <a:srgbClr val="008080"/>
                </a:solidFill>
                <a:effectLst/>
                <a:uLnTx/>
                <a:uFillTx/>
                <a:latin typeface="Arial" pitchFamily="34" charset="0"/>
                <a:cs typeface="Arial" pitchFamily="34" charset="0"/>
              </a:rPr>
              <a:t>R$ 20.850,00</a:t>
            </a:r>
          </a:p>
          <a:p>
            <a:pPr marL="0" marR="0" lvl="0" indent="0" defTabSz="914400" eaLnBrk="1" fontAlgn="auto" latinLnBrk="0" hangingPunct="1">
              <a:lnSpc>
                <a:spcPct val="100000"/>
              </a:lnSpc>
              <a:spcBef>
                <a:spcPts val="0"/>
              </a:spcBef>
              <a:spcAft>
                <a:spcPts val="0"/>
              </a:spcAft>
              <a:buClrTx/>
              <a:buSzTx/>
              <a:buFontTx/>
              <a:buNone/>
              <a:tabLst/>
              <a:defRPr/>
            </a:pPr>
            <a:r>
              <a:rPr kumimoji="0" lang="pt-BR" sz="1500" b="0" i="0" u="none" strike="noStrike" kern="0" cap="none" spc="0" normalizeH="0" baseline="0" noProof="0" dirty="0">
                <a:ln>
                  <a:noFill/>
                </a:ln>
                <a:solidFill>
                  <a:srgbClr val="008080"/>
                </a:solidFill>
                <a:effectLst/>
                <a:uLnTx/>
                <a:uFillTx/>
                <a:latin typeface="Arial" pitchFamily="34" charset="0"/>
                <a:cs typeface="Arial" pitchFamily="34" charset="0"/>
              </a:rPr>
              <a:t>Diárias Funcionários</a:t>
            </a:r>
          </a:p>
        </p:txBody>
      </p:sp>
      <p:pic>
        <p:nvPicPr>
          <p:cNvPr id="108" name="Imagem 107"/>
          <p:cNvPicPr>
            <a:picLocks noChangeAspect="1"/>
          </p:cNvPicPr>
          <p:nvPr/>
        </p:nvPicPr>
        <p:blipFill rotWithShape="1">
          <a:blip r:embed="rId5" cstate="print">
            <a:duotone>
              <a:srgbClr val="A5A5A5">
                <a:shade val="45000"/>
                <a:satMod val="135000"/>
              </a:srgbClr>
              <a:prstClr val="white"/>
            </a:duotone>
          </a:blip>
          <a:srcRect l="76328" t="24722" r="16953" b="57917"/>
          <a:stretch/>
        </p:blipFill>
        <p:spPr>
          <a:xfrm>
            <a:off x="2848101" y="3471572"/>
            <a:ext cx="464672" cy="675396"/>
          </a:xfrm>
          <a:prstGeom prst="rect">
            <a:avLst/>
          </a:prstGeom>
        </p:spPr>
      </p:pic>
      <p:pic>
        <p:nvPicPr>
          <p:cNvPr id="109" name="Imagem 108"/>
          <p:cNvPicPr>
            <a:picLocks noChangeAspect="1"/>
          </p:cNvPicPr>
          <p:nvPr/>
        </p:nvPicPr>
        <p:blipFill rotWithShape="1">
          <a:blip r:embed="rId6" cstate="print">
            <a:duotone>
              <a:srgbClr val="A5A5A5">
                <a:shade val="45000"/>
                <a:satMod val="135000"/>
              </a:srgbClr>
              <a:prstClr val="white"/>
            </a:duotone>
          </a:blip>
          <a:srcRect l="19922" t="71667" r="71562" b="12083"/>
          <a:stretch/>
        </p:blipFill>
        <p:spPr>
          <a:xfrm>
            <a:off x="1750881" y="2677889"/>
            <a:ext cx="753131" cy="808406"/>
          </a:xfrm>
          <a:prstGeom prst="rect">
            <a:avLst/>
          </a:prstGeom>
        </p:spPr>
      </p:pic>
      <p:pic>
        <p:nvPicPr>
          <p:cNvPr id="110" name="Imagem 109"/>
          <p:cNvPicPr>
            <a:picLocks noChangeAspect="1"/>
          </p:cNvPicPr>
          <p:nvPr/>
        </p:nvPicPr>
        <p:blipFill rotWithShape="1">
          <a:blip r:embed="rId7" cstate="print">
            <a:duotone>
              <a:srgbClr val="A5A5A5">
                <a:shade val="45000"/>
                <a:satMod val="135000"/>
              </a:srgbClr>
              <a:prstClr val="white"/>
            </a:duotone>
          </a:blip>
          <a:srcRect l="43125" t="25139" r="46719" b="57083"/>
          <a:stretch/>
        </p:blipFill>
        <p:spPr>
          <a:xfrm>
            <a:off x="2798838" y="4536945"/>
            <a:ext cx="711600" cy="700653"/>
          </a:xfrm>
          <a:prstGeom prst="rect">
            <a:avLst/>
          </a:prstGeom>
        </p:spPr>
      </p:pic>
      <p:pic>
        <p:nvPicPr>
          <p:cNvPr id="111" name="Espaço Reservado para Conteúdo 62"/>
          <p:cNvPicPr>
            <a:picLocks noChangeAspect="1"/>
          </p:cNvPicPr>
          <p:nvPr/>
        </p:nvPicPr>
        <p:blipFill rotWithShape="1">
          <a:blip r:embed="rId8" cstate="print">
            <a:duotone>
              <a:srgbClr val="A5A5A5">
                <a:shade val="45000"/>
                <a:satMod val="135000"/>
              </a:srgbClr>
              <a:prstClr val="white"/>
            </a:duotone>
          </a:blip>
          <a:srcRect l="68829" t="49175" r="22075" b="32890"/>
          <a:stretch/>
        </p:blipFill>
        <p:spPr>
          <a:xfrm>
            <a:off x="4096720" y="5507172"/>
            <a:ext cx="463490" cy="514052"/>
          </a:xfrm>
          <a:prstGeom prst="rect">
            <a:avLst/>
          </a:prstGeom>
        </p:spPr>
      </p:pic>
      <p:pic>
        <p:nvPicPr>
          <p:cNvPr id="112" name="Imagem 111"/>
          <p:cNvPicPr>
            <a:picLocks noChangeAspect="1"/>
          </p:cNvPicPr>
          <p:nvPr/>
        </p:nvPicPr>
        <p:blipFill rotWithShape="1">
          <a:blip r:embed="rId9" cstate="print">
            <a:duotone>
              <a:srgbClr val="A5A5A5">
                <a:shade val="45000"/>
                <a:satMod val="135000"/>
              </a:srgbClr>
              <a:prstClr val="white"/>
            </a:duotone>
          </a:blip>
          <a:srcRect l="25625" t="25277" r="64141" b="57223"/>
          <a:stretch/>
        </p:blipFill>
        <p:spPr>
          <a:xfrm>
            <a:off x="597313" y="5223476"/>
            <a:ext cx="609402" cy="586142"/>
          </a:xfrm>
          <a:prstGeom prst="rect">
            <a:avLst/>
          </a:prstGeom>
        </p:spPr>
      </p:pic>
      <p:pic>
        <p:nvPicPr>
          <p:cNvPr id="113" name="Imagem 112"/>
          <p:cNvPicPr>
            <a:picLocks noChangeAspect="1"/>
          </p:cNvPicPr>
          <p:nvPr/>
        </p:nvPicPr>
        <p:blipFill rotWithShape="1">
          <a:blip r:embed="rId10" cstate="print">
            <a:duotone>
              <a:srgbClr val="A5A5A5">
                <a:shade val="45000"/>
                <a:satMod val="135000"/>
              </a:srgbClr>
              <a:prstClr val="white"/>
            </a:duotone>
          </a:blip>
          <a:srcRect l="88125" t="49305" r="2500" b="32639"/>
          <a:stretch/>
        </p:blipFill>
        <p:spPr>
          <a:xfrm>
            <a:off x="4509633" y="5577975"/>
            <a:ext cx="386455" cy="418660"/>
          </a:xfrm>
          <a:prstGeom prst="rect">
            <a:avLst/>
          </a:prstGeom>
        </p:spPr>
      </p:pic>
      <p:grpSp>
        <p:nvGrpSpPr>
          <p:cNvPr id="114" name="Grupo 113"/>
          <p:cNvGrpSpPr/>
          <p:nvPr/>
        </p:nvGrpSpPr>
        <p:grpSpPr>
          <a:xfrm>
            <a:off x="1935821" y="4104718"/>
            <a:ext cx="687335" cy="753402"/>
            <a:chOff x="7974434" y="4390182"/>
            <a:chExt cx="793691" cy="950540"/>
          </a:xfrm>
        </p:grpSpPr>
        <p:pic>
          <p:nvPicPr>
            <p:cNvPr id="115" name="Imagem 114"/>
            <p:cNvPicPr>
              <a:picLocks noChangeAspect="1"/>
            </p:cNvPicPr>
            <p:nvPr/>
          </p:nvPicPr>
          <p:blipFill rotWithShape="1">
            <a:blip r:embed="rId11" cstate="print"/>
            <a:srcRect l="22363" t="53750" r="67795" b="28611"/>
            <a:stretch/>
          </p:blipFill>
          <p:spPr>
            <a:xfrm>
              <a:off x="8452811" y="4459224"/>
              <a:ext cx="315314" cy="320359"/>
            </a:xfrm>
            <a:prstGeom prst="rect">
              <a:avLst/>
            </a:prstGeom>
          </p:spPr>
        </p:pic>
        <p:pic>
          <p:nvPicPr>
            <p:cNvPr id="116" name="Imagem 115"/>
            <p:cNvPicPr>
              <a:picLocks noChangeAspect="1"/>
            </p:cNvPicPr>
            <p:nvPr/>
          </p:nvPicPr>
          <p:blipFill rotWithShape="1">
            <a:blip r:embed="rId11" cstate="print"/>
            <a:srcRect l="22363" t="53750" r="67795" b="28611"/>
            <a:stretch/>
          </p:blipFill>
          <p:spPr>
            <a:xfrm>
              <a:off x="8022984" y="4795892"/>
              <a:ext cx="315314" cy="320359"/>
            </a:xfrm>
            <a:prstGeom prst="rect">
              <a:avLst/>
            </a:prstGeom>
          </p:spPr>
        </p:pic>
        <p:pic>
          <p:nvPicPr>
            <p:cNvPr id="117" name="Imagem 116"/>
            <p:cNvPicPr>
              <a:picLocks noChangeAspect="1"/>
            </p:cNvPicPr>
            <p:nvPr/>
          </p:nvPicPr>
          <p:blipFill rotWithShape="1">
            <a:blip r:embed="rId12" cstate="print">
              <a:duotone>
                <a:srgbClr val="A5A5A5">
                  <a:shade val="45000"/>
                  <a:satMod val="135000"/>
                </a:srgbClr>
                <a:prstClr val="white"/>
              </a:duotone>
            </a:blip>
            <a:srcRect l="12422" t="24444" r="78906" b="57084"/>
            <a:stretch/>
          </p:blipFill>
          <p:spPr>
            <a:xfrm>
              <a:off x="8131236" y="4707310"/>
              <a:ext cx="528637" cy="633412"/>
            </a:xfrm>
            <a:prstGeom prst="rect">
              <a:avLst/>
            </a:prstGeom>
          </p:spPr>
        </p:pic>
        <p:pic>
          <p:nvPicPr>
            <p:cNvPr id="118" name="Imagem 117"/>
            <p:cNvPicPr>
              <a:picLocks noChangeAspect="1"/>
            </p:cNvPicPr>
            <p:nvPr/>
          </p:nvPicPr>
          <p:blipFill rotWithShape="1">
            <a:blip r:embed="rId13" cstate="print"/>
            <a:srcRect l="22363" t="53750" r="67795" b="28611"/>
            <a:stretch/>
          </p:blipFill>
          <p:spPr>
            <a:xfrm>
              <a:off x="7974434" y="4390182"/>
              <a:ext cx="460862" cy="468236"/>
            </a:xfrm>
            <a:prstGeom prst="rect">
              <a:avLst/>
            </a:prstGeom>
          </p:spPr>
        </p:pic>
      </p:grpSp>
      <p:sp>
        <p:nvSpPr>
          <p:cNvPr id="119" name="Retângulo de cantos arredondados 118"/>
          <p:cNvSpPr/>
          <p:nvPr/>
        </p:nvSpPr>
        <p:spPr>
          <a:xfrm>
            <a:off x="2786161" y="2438399"/>
            <a:ext cx="2264812" cy="859971"/>
          </a:xfrm>
          <a:prstGeom prst="roundRect">
            <a:avLst/>
          </a:prstGeom>
          <a:solidFill>
            <a:srgbClr val="70AD47">
              <a:lumMod val="20000"/>
              <a:lumOff val="80000"/>
            </a:srgbClr>
          </a:solidFill>
          <a:ln w="31750" cap="flat" cmpd="sng" algn="ctr">
            <a:solidFill>
              <a:srgbClr val="00808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t-BR" sz="1800" b="0" i="0" u="none" strike="noStrike" kern="0" cap="none" spc="0" normalizeH="0" baseline="0" noProof="0">
              <a:ln>
                <a:noFill/>
              </a:ln>
              <a:solidFill>
                <a:prstClr val="white"/>
              </a:solidFill>
              <a:effectLst/>
              <a:uLnTx/>
              <a:uFillTx/>
              <a:latin typeface="Arial" pitchFamily="34" charset="0"/>
              <a:cs typeface="Arial" pitchFamily="34" charset="0"/>
            </a:endParaRPr>
          </a:p>
        </p:txBody>
      </p:sp>
      <p:sp>
        <p:nvSpPr>
          <p:cNvPr id="120" name="Retângulo 119"/>
          <p:cNvSpPr/>
          <p:nvPr/>
        </p:nvSpPr>
        <p:spPr>
          <a:xfrm>
            <a:off x="3331027" y="2519509"/>
            <a:ext cx="1632859" cy="757091"/>
          </a:xfrm>
          <a:prstGeom prst="rect">
            <a:avLst/>
          </a:prstGeom>
          <a:noFill/>
          <a:ln w="12700" cap="flat" cmpd="sng" algn="ctr">
            <a:noFill/>
            <a:prstDash val="solid"/>
            <a:miter lim="800000"/>
          </a:ln>
          <a:effectLst/>
        </p:spPr>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r>
              <a:rPr kumimoji="0" lang="pt-BR" sz="1500" b="1" i="0" u="none" strike="noStrike" kern="0" cap="none" spc="0" normalizeH="0" baseline="0" noProof="0" dirty="0">
                <a:ln>
                  <a:noFill/>
                </a:ln>
                <a:solidFill>
                  <a:srgbClr val="008080"/>
                </a:solidFill>
                <a:effectLst/>
                <a:uLnTx/>
                <a:uFillTx/>
                <a:latin typeface="Arial" pitchFamily="34" charset="0"/>
                <a:cs typeface="Arial" pitchFamily="34" charset="0"/>
              </a:rPr>
              <a:t>R</a:t>
            </a:r>
            <a:r>
              <a:rPr lang="pt-BR" sz="1500" b="1" kern="0" dirty="0">
                <a:solidFill>
                  <a:srgbClr val="008080"/>
                </a:solidFill>
                <a:latin typeface="Arial" pitchFamily="34" charset="0"/>
                <a:cs typeface="Arial" pitchFamily="34" charset="0"/>
              </a:rPr>
              <a:t>$ 34.100,0</a:t>
            </a:r>
            <a:endParaRPr kumimoji="0" lang="pt-BR" sz="1500" b="1" i="0" u="none" strike="noStrike" kern="0" cap="none" spc="0" normalizeH="0" baseline="0" noProof="0" dirty="0">
              <a:ln>
                <a:noFill/>
              </a:ln>
              <a:solidFill>
                <a:srgbClr val="008080"/>
              </a:solidFill>
              <a:effectLst/>
              <a:uLnTx/>
              <a:uFillTx/>
              <a:latin typeface="Arial" pitchFamily="34" charset="0"/>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pt-BR" sz="1500" b="0" i="0" u="none" strike="noStrike" kern="0" cap="none" spc="0" normalizeH="0" baseline="0" noProof="0" dirty="0">
                <a:ln>
                  <a:noFill/>
                </a:ln>
                <a:solidFill>
                  <a:srgbClr val="008080"/>
                </a:solidFill>
                <a:effectLst/>
                <a:uLnTx/>
                <a:uFillTx/>
                <a:latin typeface="Arial" pitchFamily="34" charset="0"/>
                <a:cs typeface="Arial" pitchFamily="34" charset="0"/>
              </a:rPr>
              <a:t>Diárias Conselheiros</a:t>
            </a:r>
          </a:p>
        </p:txBody>
      </p:sp>
      <p:pic>
        <p:nvPicPr>
          <p:cNvPr id="121" name="Imagem 120"/>
          <p:cNvPicPr>
            <a:picLocks noChangeAspect="1"/>
          </p:cNvPicPr>
          <p:nvPr/>
        </p:nvPicPr>
        <p:blipFill rotWithShape="1">
          <a:blip r:embed="rId5" cstate="print">
            <a:duotone>
              <a:srgbClr val="A5A5A5">
                <a:shade val="45000"/>
                <a:satMod val="135000"/>
              </a:srgbClr>
              <a:prstClr val="white"/>
            </a:duotone>
          </a:blip>
          <a:srcRect l="76328" t="24722" r="16953" b="57917"/>
          <a:stretch/>
        </p:blipFill>
        <p:spPr>
          <a:xfrm>
            <a:off x="2873362" y="2544275"/>
            <a:ext cx="464672" cy="675396"/>
          </a:xfrm>
          <a:prstGeom prst="rect">
            <a:avLst/>
          </a:prstGeom>
        </p:spPr>
      </p:pic>
      <p:grpSp>
        <p:nvGrpSpPr>
          <p:cNvPr id="144" name="Grupo 177"/>
          <p:cNvGrpSpPr/>
          <p:nvPr/>
        </p:nvGrpSpPr>
        <p:grpSpPr>
          <a:xfrm>
            <a:off x="6216447" y="2962109"/>
            <a:ext cx="1152000" cy="360000"/>
            <a:chOff x="202637" y="2314137"/>
            <a:chExt cx="1627834" cy="552183"/>
          </a:xfrm>
        </p:grpSpPr>
        <p:sp>
          <p:nvSpPr>
            <p:cNvPr id="145" name="Elipse 144"/>
            <p:cNvSpPr/>
            <p:nvPr/>
          </p:nvSpPr>
          <p:spPr>
            <a:xfrm>
              <a:off x="711139" y="2314137"/>
              <a:ext cx="542136" cy="552183"/>
            </a:xfrm>
            <a:prstGeom prst="ellipse">
              <a:avLst/>
            </a:prstGeom>
            <a:solidFill>
              <a:schemeClr val="bg1"/>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itchFamily="34" charset="0"/>
                <a:cs typeface="Arial" pitchFamily="34" charset="0"/>
              </a:endParaRPr>
            </a:p>
          </p:txBody>
        </p:sp>
        <p:sp>
          <p:nvSpPr>
            <p:cNvPr id="146" name="Retângulo 145"/>
            <p:cNvSpPr/>
            <p:nvPr/>
          </p:nvSpPr>
          <p:spPr>
            <a:xfrm>
              <a:off x="202637" y="2467069"/>
              <a:ext cx="1627834" cy="247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rgbClr val="008080"/>
                  </a:solidFill>
                  <a:latin typeface="Arial" pitchFamily="34" charset="0"/>
                  <a:cs typeface="Arial" pitchFamily="34" charset="0"/>
                </a:rPr>
                <a:t>-17%</a:t>
              </a:r>
            </a:p>
          </p:txBody>
        </p:sp>
      </p:grpSp>
      <p:sp>
        <p:nvSpPr>
          <p:cNvPr id="74" name="Espaço Reservado para Número de Slide 73"/>
          <p:cNvSpPr>
            <a:spLocks noGrp="1"/>
          </p:cNvSpPr>
          <p:nvPr>
            <p:ph type="sldNum" sz="quarter" idx="12"/>
          </p:nvPr>
        </p:nvSpPr>
        <p:spPr/>
        <p:txBody>
          <a:bodyPr/>
          <a:lstStyle/>
          <a:p>
            <a:pPr rtl="0"/>
            <a:fld id="{5A4A7955-6230-48B4-BD8B-A7C460F75945}" type="slidenum">
              <a:rPr lang="pt-BR" noProof="0" smtClean="0"/>
              <a:pPr rtl="0"/>
              <a:t>78</a:t>
            </a:fld>
            <a:endParaRPr lang="pt-BR" noProof="0"/>
          </a:p>
        </p:txBody>
      </p:sp>
    </p:spTree>
    <p:extLst>
      <p:ext uri="{BB962C8B-B14F-4D97-AF65-F5344CB8AC3E}">
        <p14:creationId xmlns:p14="http://schemas.microsoft.com/office/powerpoint/2010/main" xmlns="" val="19335804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8760136" y="2349272"/>
            <a:ext cx="569792" cy="429209"/>
            <a:chOff x="9059439" y="5182761"/>
            <a:chExt cx="701283" cy="528257"/>
          </a:xfrm>
        </p:grpSpPr>
        <p:sp>
          <p:nvSpPr>
            <p:cNvPr id="9" name="Elipse 8"/>
            <p:cNvSpPr/>
            <p:nvPr/>
          </p:nvSpPr>
          <p:spPr bwMode="gray">
            <a:xfrm>
              <a:off x="9094929" y="5182761"/>
              <a:ext cx="558512" cy="528257"/>
            </a:xfrm>
            <a:prstGeom prst="ellipse">
              <a:avLst/>
            </a:prstGeom>
            <a:solidFill>
              <a:srgbClr val="008080"/>
            </a:solidFill>
            <a:ln w="25400">
              <a:solidFill>
                <a:schemeClr val="bg2"/>
              </a:solid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spcBef>
                  <a:spcPts val="244"/>
                </a:spcBef>
                <a:defRPr/>
              </a:pPr>
              <a:endParaRPr lang="en-US" sz="1300" dirty="0">
                <a:solidFill>
                  <a:srgbClr val="000000"/>
                </a:solidFill>
                <a:cs typeface="Arial" pitchFamily="34" charset="0"/>
              </a:endParaRPr>
            </a:p>
          </p:txBody>
        </p:sp>
        <p:sp>
          <p:nvSpPr>
            <p:cNvPr id="10" name="Retângulo 9"/>
            <p:cNvSpPr/>
            <p:nvPr/>
          </p:nvSpPr>
          <p:spPr>
            <a:xfrm>
              <a:off x="9059439" y="5269791"/>
              <a:ext cx="701283"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rgbClr val="000000"/>
                  </a:solidFill>
                  <a:latin typeface="Arial" panose="020B0604020202020204" pitchFamily="34" charset="0"/>
                  <a:cs typeface="Arial" panose="020B0604020202020204" pitchFamily="34" charset="0"/>
                </a:rPr>
                <a:t>12%</a:t>
              </a:r>
            </a:p>
          </p:txBody>
        </p:sp>
      </p:grpSp>
      <p:grpSp>
        <p:nvGrpSpPr>
          <p:cNvPr id="11" name="Grupo 10"/>
          <p:cNvGrpSpPr/>
          <p:nvPr/>
        </p:nvGrpSpPr>
        <p:grpSpPr>
          <a:xfrm>
            <a:off x="8788978" y="2849973"/>
            <a:ext cx="462713" cy="429209"/>
            <a:chOff x="9094929" y="5182761"/>
            <a:chExt cx="569493" cy="528257"/>
          </a:xfrm>
        </p:grpSpPr>
        <p:sp>
          <p:nvSpPr>
            <p:cNvPr id="12" name="Elipse 11"/>
            <p:cNvSpPr/>
            <p:nvPr/>
          </p:nvSpPr>
          <p:spPr bwMode="gray">
            <a:xfrm>
              <a:off x="9094929" y="5182761"/>
              <a:ext cx="558512" cy="528257"/>
            </a:xfrm>
            <a:prstGeom prst="ellipse">
              <a:avLst/>
            </a:prstGeom>
            <a:solidFill>
              <a:srgbClr val="008080"/>
            </a:solidFill>
            <a:ln w="25400">
              <a:solidFill>
                <a:schemeClr val="bg2"/>
              </a:solid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spcBef>
                  <a:spcPts val="244"/>
                </a:spcBef>
                <a:defRPr/>
              </a:pPr>
              <a:endParaRPr lang="en-US" sz="1300" dirty="0">
                <a:solidFill>
                  <a:srgbClr val="000000"/>
                </a:solidFill>
                <a:cs typeface="Arial" pitchFamily="34" charset="0"/>
              </a:endParaRPr>
            </a:p>
          </p:txBody>
        </p:sp>
        <p:sp>
          <p:nvSpPr>
            <p:cNvPr id="13" name="Retângulo 12"/>
            <p:cNvSpPr/>
            <p:nvPr/>
          </p:nvSpPr>
          <p:spPr>
            <a:xfrm>
              <a:off x="9115475" y="5292299"/>
              <a:ext cx="548947"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rgbClr val="000000"/>
                  </a:solidFill>
                  <a:latin typeface="Arial" panose="020B0604020202020204" pitchFamily="34" charset="0"/>
                  <a:cs typeface="Arial" panose="020B0604020202020204" pitchFamily="34" charset="0"/>
                </a:rPr>
                <a:t>33%</a:t>
              </a:r>
            </a:p>
          </p:txBody>
        </p:sp>
      </p:grpSp>
      <p:grpSp>
        <p:nvGrpSpPr>
          <p:cNvPr id="14" name="Grupo 13"/>
          <p:cNvGrpSpPr/>
          <p:nvPr/>
        </p:nvGrpSpPr>
        <p:grpSpPr>
          <a:xfrm>
            <a:off x="8788978" y="3343390"/>
            <a:ext cx="462713" cy="429209"/>
            <a:chOff x="9094929" y="5182761"/>
            <a:chExt cx="569493" cy="528257"/>
          </a:xfrm>
        </p:grpSpPr>
        <p:sp>
          <p:nvSpPr>
            <p:cNvPr id="15" name="Elipse 14"/>
            <p:cNvSpPr/>
            <p:nvPr/>
          </p:nvSpPr>
          <p:spPr bwMode="gray">
            <a:xfrm>
              <a:off x="9094929" y="5182761"/>
              <a:ext cx="558512" cy="528257"/>
            </a:xfrm>
            <a:prstGeom prst="ellipse">
              <a:avLst/>
            </a:prstGeom>
            <a:solidFill>
              <a:srgbClr val="008080"/>
            </a:solidFill>
            <a:ln w="25400">
              <a:solidFill>
                <a:schemeClr val="bg2"/>
              </a:solid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spcBef>
                  <a:spcPts val="244"/>
                </a:spcBef>
                <a:defRPr/>
              </a:pPr>
              <a:endParaRPr lang="en-US" sz="1300" dirty="0">
                <a:solidFill>
                  <a:srgbClr val="000000"/>
                </a:solidFill>
                <a:cs typeface="Arial" pitchFamily="34" charset="0"/>
              </a:endParaRPr>
            </a:p>
          </p:txBody>
        </p:sp>
        <p:sp>
          <p:nvSpPr>
            <p:cNvPr id="16" name="Retângulo 15"/>
            <p:cNvSpPr/>
            <p:nvPr/>
          </p:nvSpPr>
          <p:spPr>
            <a:xfrm>
              <a:off x="9115475" y="5292299"/>
              <a:ext cx="548947"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rgbClr val="000000"/>
                  </a:solidFill>
                  <a:latin typeface="Arial" panose="020B0604020202020204" pitchFamily="34" charset="0"/>
                  <a:cs typeface="Arial" panose="020B0604020202020204" pitchFamily="34" charset="0"/>
                </a:rPr>
                <a:t>34%</a:t>
              </a:r>
            </a:p>
          </p:txBody>
        </p:sp>
      </p:grpSp>
      <p:grpSp>
        <p:nvGrpSpPr>
          <p:cNvPr id="17" name="Grupo 16"/>
          <p:cNvGrpSpPr/>
          <p:nvPr/>
        </p:nvGrpSpPr>
        <p:grpSpPr>
          <a:xfrm>
            <a:off x="8787384" y="3822238"/>
            <a:ext cx="491739" cy="429209"/>
            <a:chOff x="9092962" y="5182761"/>
            <a:chExt cx="605217" cy="528257"/>
          </a:xfrm>
        </p:grpSpPr>
        <p:sp>
          <p:nvSpPr>
            <p:cNvPr id="18" name="Elipse 17"/>
            <p:cNvSpPr/>
            <p:nvPr/>
          </p:nvSpPr>
          <p:spPr bwMode="gray">
            <a:xfrm>
              <a:off x="9094929" y="5182761"/>
              <a:ext cx="558512" cy="528257"/>
            </a:xfrm>
            <a:prstGeom prst="ellipse">
              <a:avLst/>
            </a:prstGeom>
            <a:solidFill>
              <a:srgbClr val="008080"/>
            </a:solidFill>
            <a:ln w="25400">
              <a:solidFill>
                <a:schemeClr val="bg2"/>
              </a:solid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spcBef>
                  <a:spcPts val="244"/>
                </a:spcBef>
                <a:defRPr/>
              </a:pPr>
              <a:endParaRPr lang="en-US" sz="1300" dirty="0">
                <a:solidFill>
                  <a:srgbClr val="000000"/>
                </a:solidFill>
                <a:cs typeface="Arial" pitchFamily="34" charset="0"/>
              </a:endParaRPr>
            </a:p>
          </p:txBody>
        </p:sp>
        <p:sp>
          <p:nvSpPr>
            <p:cNvPr id="19" name="Retângulo 18"/>
            <p:cNvSpPr/>
            <p:nvPr/>
          </p:nvSpPr>
          <p:spPr>
            <a:xfrm>
              <a:off x="9092962" y="5292299"/>
              <a:ext cx="605217"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rgbClr val="000000"/>
                  </a:solidFill>
                  <a:latin typeface="Arial" panose="020B0604020202020204" pitchFamily="34" charset="0"/>
                  <a:cs typeface="Arial" panose="020B0604020202020204" pitchFamily="34" charset="0"/>
                </a:rPr>
                <a:t>13%</a:t>
              </a:r>
            </a:p>
          </p:txBody>
        </p:sp>
      </p:grpSp>
      <p:grpSp>
        <p:nvGrpSpPr>
          <p:cNvPr id="20" name="Grupo 19"/>
          <p:cNvGrpSpPr/>
          <p:nvPr/>
        </p:nvGrpSpPr>
        <p:grpSpPr>
          <a:xfrm>
            <a:off x="8788978" y="4308373"/>
            <a:ext cx="462713" cy="429209"/>
            <a:chOff x="9094929" y="5182761"/>
            <a:chExt cx="569493" cy="528257"/>
          </a:xfrm>
        </p:grpSpPr>
        <p:sp>
          <p:nvSpPr>
            <p:cNvPr id="21" name="Elipse 20"/>
            <p:cNvSpPr/>
            <p:nvPr/>
          </p:nvSpPr>
          <p:spPr bwMode="gray">
            <a:xfrm>
              <a:off x="9094929" y="5182761"/>
              <a:ext cx="558512" cy="528257"/>
            </a:xfrm>
            <a:prstGeom prst="ellipse">
              <a:avLst/>
            </a:prstGeom>
            <a:solidFill>
              <a:srgbClr val="008080"/>
            </a:solidFill>
            <a:ln w="25400">
              <a:solidFill>
                <a:schemeClr val="bg2"/>
              </a:solid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spcBef>
                  <a:spcPts val="244"/>
                </a:spcBef>
                <a:defRPr/>
              </a:pPr>
              <a:endParaRPr lang="en-US" sz="1300" dirty="0">
                <a:solidFill>
                  <a:srgbClr val="000000"/>
                </a:solidFill>
                <a:cs typeface="Arial" pitchFamily="34" charset="0"/>
              </a:endParaRPr>
            </a:p>
          </p:txBody>
        </p:sp>
        <p:sp>
          <p:nvSpPr>
            <p:cNvPr id="22" name="Retângulo 21"/>
            <p:cNvSpPr/>
            <p:nvPr/>
          </p:nvSpPr>
          <p:spPr>
            <a:xfrm>
              <a:off x="9160719" y="5292300"/>
              <a:ext cx="503703"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rgbClr val="000000"/>
                  </a:solidFill>
                  <a:latin typeface="Arial" panose="020B0604020202020204" pitchFamily="34" charset="0"/>
                  <a:cs typeface="Arial" panose="020B0604020202020204" pitchFamily="34" charset="0"/>
                </a:rPr>
                <a:t>2%</a:t>
              </a:r>
            </a:p>
          </p:txBody>
        </p:sp>
      </p:grpSp>
      <p:grpSp>
        <p:nvGrpSpPr>
          <p:cNvPr id="23" name="Grupo 22"/>
          <p:cNvGrpSpPr/>
          <p:nvPr/>
        </p:nvGrpSpPr>
        <p:grpSpPr>
          <a:xfrm>
            <a:off x="8788978" y="4809071"/>
            <a:ext cx="462713" cy="429209"/>
            <a:chOff x="9094929" y="5182761"/>
            <a:chExt cx="569493" cy="528257"/>
          </a:xfrm>
        </p:grpSpPr>
        <p:sp>
          <p:nvSpPr>
            <p:cNvPr id="24" name="Elipse 23"/>
            <p:cNvSpPr/>
            <p:nvPr/>
          </p:nvSpPr>
          <p:spPr bwMode="gray">
            <a:xfrm>
              <a:off x="9094929" y="5182761"/>
              <a:ext cx="558512" cy="528257"/>
            </a:xfrm>
            <a:prstGeom prst="ellipse">
              <a:avLst/>
            </a:prstGeom>
            <a:solidFill>
              <a:srgbClr val="008080"/>
            </a:solidFill>
            <a:ln w="25400">
              <a:solidFill>
                <a:schemeClr val="bg2"/>
              </a:solidFill>
            </a:ln>
            <a:effectLst>
              <a:outerShdw blurRad="508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spcBef>
                  <a:spcPts val="244"/>
                </a:spcBef>
                <a:defRPr/>
              </a:pPr>
              <a:endParaRPr lang="en-US" sz="1300" dirty="0">
                <a:solidFill>
                  <a:srgbClr val="000000"/>
                </a:solidFill>
                <a:cs typeface="Arial" pitchFamily="34" charset="0"/>
              </a:endParaRPr>
            </a:p>
          </p:txBody>
        </p:sp>
        <p:sp>
          <p:nvSpPr>
            <p:cNvPr id="25" name="Retângulo 24"/>
            <p:cNvSpPr/>
            <p:nvPr/>
          </p:nvSpPr>
          <p:spPr>
            <a:xfrm>
              <a:off x="9160719" y="5292300"/>
              <a:ext cx="503703"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rgbClr val="000000"/>
                  </a:solidFill>
                  <a:latin typeface="Arial" panose="020B0604020202020204" pitchFamily="34" charset="0"/>
                  <a:cs typeface="Arial" panose="020B0604020202020204" pitchFamily="34" charset="0"/>
                </a:rPr>
                <a:t>7%</a:t>
              </a:r>
            </a:p>
          </p:txBody>
        </p:sp>
      </p:grpSp>
      <p:sp>
        <p:nvSpPr>
          <p:cNvPr id="26" name="Trapezoide 6"/>
          <p:cNvSpPr/>
          <p:nvPr/>
        </p:nvSpPr>
        <p:spPr>
          <a:xfrm rot="16200000">
            <a:off x="1357823" y="3202753"/>
            <a:ext cx="4126736" cy="1697412"/>
          </a:xfrm>
          <a:prstGeom prst="trapezoid">
            <a:avLst>
              <a:gd name="adj" fmla="val 93425"/>
            </a:avLst>
          </a:prstGeom>
          <a:gradFill>
            <a:gsLst>
              <a:gs pos="0">
                <a:schemeClr val="accent1">
                  <a:lumMod val="5000"/>
                  <a:lumOff val="95000"/>
                </a:schemeClr>
              </a:gs>
              <a:gs pos="46000">
                <a:srgbClr val="008080"/>
              </a:gs>
              <a:gs pos="100000">
                <a:srgbClr val="00808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Espaço Reservado para Conteúdo 2"/>
          <p:cNvSpPr>
            <a:spLocks noGrp="1"/>
          </p:cNvSpPr>
          <p:nvPr>
            <p:ph sz="half" idx="1"/>
          </p:nvPr>
        </p:nvSpPr>
        <p:spPr>
          <a:xfrm>
            <a:off x="374904" y="939945"/>
            <a:ext cx="8769095" cy="1022563"/>
          </a:xfrm>
        </p:spPr>
        <p:txBody>
          <a:bodyPr>
            <a:noAutofit/>
          </a:bodyPr>
          <a:lstStyle/>
          <a:p>
            <a:pPr marL="0" indent="0" algn="just">
              <a:buNone/>
            </a:pPr>
            <a:r>
              <a:rPr lang="pt-BR" sz="1500" dirty="0">
                <a:latin typeface="Arial" pitchFamily="34" charset="0"/>
                <a:cs typeface="Arial" pitchFamily="34" charset="0"/>
              </a:rPr>
              <a:t>O resultado no ano de 2019 mostra que as despesas do CAU/AL foram voltadas a gestão de pessoas (salários e encargo), serviços de terceirizados de pessoa jurídica entre outros). </a:t>
            </a:r>
          </a:p>
          <a:p>
            <a:pPr marL="0" indent="0">
              <a:buNone/>
            </a:pPr>
            <a:endParaRPr lang="pt-BR" sz="1000" dirty="0"/>
          </a:p>
        </p:txBody>
      </p:sp>
      <p:sp>
        <p:nvSpPr>
          <p:cNvPr id="28" name="Espaço Reservado para Conteúdo 3"/>
          <p:cNvSpPr>
            <a:spLocks noGrp="1"/>
          </p:cNvSpPr>
          <p:nvPr>
            <p:ph sz="half" idx="2"/>
          </p:nvPr>
        </p:nvSpPr>
        <p:spPr>
          <a:xfrm>
            <a:off x="4814464" y="1616300"/>
            <a:ext cx="3600945" cy="696993"/>
          </a:xfrm>
        </p:spPr>
        <p:txBody>
          <a:bodyPr>
            <a:noAutofit/>
          </a:bodyPr>
          <a:lstStyle/>
          <a:p>
            <a:pPr marL="0" indent="0" algn="ctr">
              <a:buNone/>
            </a:pPr>
            <a:r>
              <a:rPr lang="pt-BR" sz="1500" b="1" dirty="0">
                <a:solidFill>
                  <a:srgbClr val="008080"/>
                </a:solidFill>
              </a:rPr>
              <a:t>O Serviço de Pessoa Jurídica é composto </a:t>
            </a:r>
            <a:r>
              <a:rPr lang="pt-BR" sz="1000" b="1" dirty="0"/>
              <a:t>pelas seguintes despesas, por ordem de representatividade:</a:t>
            </a:r>
          </a:p>
          <a:p>
            <a:pPr marL="0" indent="0">
              <a:buNone/>
            </a:pPr>
            <a:endParaRPr lang="pt-BR" sz="1000" dirty="0"/>
          </a:p>
          <a:p>
            <a:pPr marL="0" indent="0">
              <a:buNone/>
            </a:pPr>
            <a:endParaRPr lang="pt-BR" sz="1000" dirty="0"/>
          </a:p>
          <a:p>
            <a:pPr marL="0" indent="0">
              <a:buNone/>
            </a:pPr>
            <a:endParaRPr lang="pt-BR" sz="1000" dirty="0"/>
          </a:p>
          <a:p>
            <a:pPr marL="0" indent="0">
              <a:buNone/>
            </a:pPr>
            <a:endParaRPr lang="pt-BR" sz="1000" dirty="0"/>
          </a:p>
          <a:p>
            <a:pPr marL="0" indent="0">
              <a:buNone/>
            </a:pPr>
            <a:endParaRPr lang="pt-BR" sz="1000" dirty="0"/>
          </a:p>
          <a:p>
            <a:pPr marL="0" indent="0">
              <a:buNone/>
            </a:pPr>
            <a:endParaRPr lang="pt-BR" sz="1000" dirty="0"/>
          </a:p>
          <a:p>
            <a:pPr marL="0" indent="0">
              <a:buNone/>
            </a:pPr>
            <a:endParaRPr lang="pt-BR" sz="1000" dirty="0"/>
          </a:p>
          <a:p>
            <a:pPr marL="0" indent="0">
              <a:buNone/>
            </a:pPr>
            <a:endParaRPr lang="pt-BR" sz="1000" dirty="0"/>
          </a:p>
          <a:p>
            <a:pPr marL="0" indent="0">
              <a:buNone/>
            </a:pPr>
            <a:endParaRPr lang="pt-BR" sz="1000" dirty="0"/>
          </a:p>
          <a:p>
            <a:pPr marL="0" indent="0">
              <a:buNone/>
            </a:pPr>
            <a:endParaRPr lang="pt-BR" sz="1000" dirty="0"/>
          </a:p>
          <a:p>
            <a:pPr marL="0" indent="0">
              <a:buNone/>
            </a:pPr>
            <a:endParaRPr lang="pt-BR" sz="1000" dirty="0"/>
          </a:p>
          <a:p>
            <a:pPr marL="0" indent="0" algn="just">
              <a:buNone/>
            </a:pPr>
            <a:r>
              <a:rPr lang="pt-BR" sz="1000" dirty="0"/>
              <a:t>	</a:t>
            </a:r>
          </a:p>
        </p:txBody>
      </p:sp>
      <p:graphicFrame>
        <p:nvGraphicFramePr>
          <p:cNvPr id="29" name="Espaço Reservado para Conteúdo 14"/>
          <p:cNvGraphicFramePr>
            <a:graphicFrameLocks/>
          </p:cNvGraphicFramePr>
          <p:nvPr>
            <p:extLst>
              <p:ext uri="{D42A27DB-BD31-4B8C-83A1-F6EECF244321}">
                <p14:modId xmlns:p14="http://schemas.microsoft.com/office/powerpoint/2010/main" xmlns="" val="2300237002"/>
              </p:ext>
            </p:extLst>
          </p:nvPr>
        </p:nvGraphicFramePr>
        <p:xfrm>
          <a:off x="-515657" y="2240281"/>
          <a:ext cx="4468895" cy="38545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Gráfico 29"/>
          <p:cNvGraphicFramePr/>
          <p:nvPr>
            <p:extLst>
              <p:ext uri="{D42A27DB-BD31-4B8C-83A1-F6EECF244321}">
                <p14:modId xmlns:p14="http://schemas.microsoft.com/office/powerpoint/2010/main" xmlns="" val="2589163910"/>
              </p:ext>
            </p:extLst>
          </p:nvPr>
        </p:nvGraphicFramePr>
        <p:xfrm>
          <a:off x="4987650" y="2262588"/>
          <a:ext cx="4214262" cy="3228815"/>
        </p:xfrm>
        <a:graphic>
          <a:graphicData uri="http://schemas.openxmlformats.org/drawingml/2006/chart">
            <c:chart xmlns:c="http://schemas.openxmlformats.org/drawingml/2006/chart" xmlns:r="http://schemas.openxmlformats.org/officeDocument/2006/relationships" r:id="rId3"/>
          </a:graphicData>
        </a:graphic>
      </p:graphicFrame>
      <p:sp>
        <p:nvSpPr>
          <p:cNvPr id="31" name="Retângulo 30"/>
          <p:cNvSpPr/>
          <p:nvPr/>
        </p:nvSpPr>
        <p:spPr>
          <a:xfrm>
            <a:off x="4119658" y="2480950"/>
            <a:ext cx="258092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lumMod val="50000"/>
                  </a:schemeClr>
                </a:solidFill>
                <a:latin typeface="Arial" panose="020B0604020202020204" pitchFamily="34" charset="0"/>
                <a:cs typeface="Arial" panose="020B0604020202020204" pitchFamily="34" charset="0"/>
              </a:rPr>
              <a:t>Serviços Prestados </a:t>
            </a:r>
          </a:p>
          <a:p>
            <a:pPr algn="ctr"/>
            <a:r>
              <a:rPr lang="pt-BR" sz="1000" b="1" dirty="0">
                <a:solidFill>
                  <a:schemeClr val="bg1">
                    <a:lumMod val="50000"/>
                  </a:schemeClr>
                </a:solidFill>
                <a:latin typeface="Arial" panose="020B0604020202020204" pitchFamily="34" charset="0"/>
                <a:cs typeface="Arial" panose="020B0604020202020204" pitchFamily="34" charset="0"/>
              </a:rPr>
              <a:t>(Aluguéis, Condomínio)</a:t>
            </a:r>
          </a:p>
        </p:txBody>
      </p:sp>
      <p:cxnSp>
        <p:nvCxnSpPr>
          <p:cNvPr id="32" name="Conector reto 31"/>
          <p:cNvCxnSpPr/>
          <p:nvPr/>
        </p:nvCxnSpPr>
        <p:spPr>
          <a:xfrm>
            <a:off x="4320364" y="2838018"/>
            <a:ext cx="4387500" cy="0"/>
          </a:xfrm>
          <a:prstGeom prst="line">
            <a:avLst/>
          </a:prstGeom>
          <a:ln w="317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Conector reto 32"/>
          <p:cNvCxnSpPr/>
          <p:nvPr/>
        </p:nvCxnSpPr>
        <p:spPr>
          <a:xfrm>
            <a:off x="4320364" y="3335083"/>
            <a:ext cx="4387500" cy="0"/>
          </a:xfrm>
          <a:prstGeom prst="line">
            <a:avLst/>
          </a:prstGeom>
          <a:ln w="317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Conector reto 33"/>
          <p:cNvCxnSpPr/>
          <p:nvPr/>
        </p:nvCxnSpPr>
        <p:spPr>
          <a:xfrm>
            <a:off x="4320364" y="3823386"/>
            <a:ext cx="4387500" cy="0"/>
          </a:xfrm>
          <a:prstGeom prst="line">
            <a:avLst/>
          </a:prstGeom>
          <a:ln w="317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Conector reto 34"/>
          <p:cNvCxnSpPr/>
          <p:nvPr/>
        </p:nvCxnSpPr>
        <p:spPr>
          <a:xfrm>
            <a:off x="4320364" y="4308549"/>
            <a:ext cx="4387500" cy="0"/>
          </a:xfrm>
          <a:prstGeom prst="line">
            <a:avLst/>
          </a:prstGeom>
          <a:ln w="317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Conector reto 35"/>
          <p:cNvCxnSpPr/>
          <p:nvPr/>
        </p:nvCxnSpPr>
        <p:spPr>
          <a:xfrm>
            <a:off x="4320364" y="4810918"/>
            <a:ext cx="4387500" cy="0"/>
          </a:xfrm>
          <a:prstGeom prst="line">
            <a:avLst/>
          </a:prstGeom>
          <a:ln w="317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Conector reto 36"/>
          <p:cNvCxnSpPr/>
          <p:nvPr/>
        </p:nvCxnSpPr>
        <p:spPr>
          <a:xfrm>
            <a:off x="4320364" y="5310508"/>
            <a:ext cx="4387500" cy="0"/>
          </a:xfrm>
          <a:prstGeom prst="line">
            <a:avLst/>
          </a:prstGeom>
          <a:ln w="317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Retângulo 37"/>
          <p:cNvSpPr/>
          <p:nvPr/>
        </p:nvSpPr>
        <p:spPr>
          <a:xfrm>
            <a:off x="3996597" y="2996123"/>
            <a:ext cx="2781105"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lumMod val="50000"/>
                  </a:schemeClr>
                </a:solidFill>
                <a:latin typeface="Arial" panose="020B0604020202020204" pitchFamily="34" charset="0"/>
                <a:cs typeface="Arial" panose="020B0604020202020204" pitchFamily="34" charset="0"/>
              </a:rPr>
              <a:t>Serviços de Consultoria</a:t>
            </a:r>
          </a:p>
          <a:p>
            <a:pPr algn="ctr"/>
            <a:r>
              <a:rPr lang="pt-BR" sz="1000" b="1" dirty="0">
                <a:solidFill>
                  <a:schemeClr val="bg1">
                    <a:lumMod val="50000"/>
                  </a:schemeClr>
                </a:solidFill>
                <a:latin typeface="Arial" panose="020B0604020202020204" pitchFamily="34" charset="0"/>
                <a:cs typeface="Arial" panose="020B0604020202020204" pitchFamily="34" charset="0"/>
              </a:rPr>
              <a:t>(Jurídica/Contábil/Comunicação)</a:t>
            </a:r>
          </a:p>
        </p:txBody>
      </p:sp>
      <p:sp>
        <p:nvSpPr>
          <p:cNvPr id="39" name="Retângulo 38"/>
          <p:cNvSpPr/>
          <p:nvPr/>
        </p:nvSpPr>
        <p:spPr>
          <a:xfrm>
            <a:off x="4297119" y="3456345"/>
            <a:ext cx="2153951"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lumMod val="50000"/>
                  </a:schemeClr>
                </a:solidFill>
                <a:latin typeface="Arial" panose="020B0604020202020204" pitchFamily="34" charset="0"/>
                <a:cs typeface="Arial" panose="020B0604020202020204" pitchFamily="34" charset="0"/>
              </a:rPr>
              <a:t>Outros Serviços de Terceiros</a:t>
            </a:r>
          </a:p>
        </p:txBody>
      </p:sp>
      <p:sp>
        <p:nvSpPr>
          <p:cNvPr id="40" name="Retângulo 39"/>
          <p:cNvSpPr/>
          <p:nvPr/>
        </p:nvSpPr>
        <p:spPr>
          <a:xfrm>
            <a:off x="3940408" y="3910830"/>
            <a:ext cx="2758191"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lumMod val="50000"/>
                  </a:schemeClr>
                </a:solidFill>
                <a:latin typeface="Arial" panose="020B0604020202020204" pitchFamily="34" charset="0"/>
                <a:cs typeface="Arial" panose="020B0604020202020204" pitchFamily="34" charset="0"/>
              </a:rPr>
              <a:t>Convênios e contratos</a:t>
            </a:r>
          </a:p>
        </p:txBody>
      </p:sp>
      <p:sp>
        <p:nvSpPr>
          <p:cNvPr id="41" name="Retângulo 40"/>
          <p:cNvSpPr/>
          <p:nvPr/>
        </p:nvSpPr>
        <p:spPr>
          <a:xfrm>
            <a:off x="4323352" y="4424604"/>
            <a:ext cx="2153951"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lumMod val="50000"/>
                  </a:schemeClr>
                </a:solidFill>
                <a:latin typeface="Arial" panose="020B0604020202020204" pitchFamily="34" charset="0"/>
                <a:cs typeface="Arial" panose="020B0604020202020204" pitchFamily="34" charset="0"/>
              </a:rPr>
              <a:t>Serviços de Divulgação</a:t>
            </a:r>
          </a:p>
        </p:txBody>
      </p:sp>
      <p:sp>
        <p:nvSpPr>
          <p:cNvPr id="42" name="Retângulo 41"/>
          <p:cNvSpPr/>
          <p:nvPr/>
        </p:nvSpPr>
        <p:spPr>
          <a:xfrm>
            <a:off x="4370613" y="4895706"/>
            <a:ext cx="2153951"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lumMod val="50000"/>
                  </a:schemeClr>
                </a:solidFill>
                <a:latin typeface="Arial" panose="020B0604020202020204" pitchFamily="34" charset="0"/>
                <a:cs typeface="Arial" panose="020B0604020202020204" pitchFamily="34" charset="0"/>
              </a:rPr>
              <a:t>Passagens</a:t>
            </a:r>
          </a:p>
        </p:txBody>
      </p:sp>
      <p:cxnSp>
        <p:nvCxnSpPr>
          <p:cNvPr id="43" name="Conector reto 42"/>
          <p:cNvCxnSpPr/>
          <p:nvPr/>
        </p:nvCxnSpPr>
        <p:spPr>
          <a:xfrm>
            <a:off x="4320364" y="2300090"/>
            <a:ext cx="4387500" cy="0"/>
          </a:xfrm>
          <a:prstGeom prst="line">
            <a:avLst/>
          </a:prstGeom>
          <a:ln w="317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5" name="Título 4">
            <a:extLst>
              <a:ext uri="{FF2B5EF4-FFF2-40B4-BE49-F238E27FC236}">
                <a16:creationId xmlns:a16="http://schemas.microsoft.com/office/drawing/2014/main" xmlns="" id="{BC321A7D-7281-49A4-B261-89C0B5835C05}"/>
              </a:ext>
            </a:extLst>
          </p:cNvPr>
          <p:cNvSpPr>
            <a:spLocks noGrp="1"/>
          </p:cNvSpPr>
          <p:nvPr>
            <p:ph type="title"/>
          </p:nvPr>
        </p:nvSpPr>
        <p:spPr>
          <a:xfrm>
            <a:off x="559055" y="224111"/>
            <a:ext cx="8628487" cy="782638"/>
          </a:xfrm>
        </p:spPr>
        <p:txBody>
          <a:bodyPr rtlCol="0">
            <a:noAutofit/>
          </a:bodyPr>
          <a:lstStyle/>
          <a:p>
            <a:r>
              <a:rPr lang="pt-BR" sz="3200" b="1" dirty="0">
                <a:solidFill>
                  <a:schemeClr val="tx2">
                    <a:lumMod val="50000"/>
                  </a:schemeClr>
                </a:solidFill>
                <a:latin typeface="Arial" pitchFamily="34" charset="0"/>
                <a:cs typeface="Arial" pitchFamily="34" charset="0"/>
              </a:rPr>
              <a:t>Gestão Orçamentária e Financeira</a:t>
            </a:r>
          </a:p>
        </p:txBody>
      </p:sp>
      <p:sp>
        <p:nvSpPr>
          <p:cNvPr id="46" name="objeto 7" descr="Retângulo bege">
            <a:extLst>
              <a:ext uri="{FF2B5EF4-FFF2-40B4-BE49-F238E27FC236}">
                <a16:creationId xmlns:a16="http://schemas.microsoft.com/office/drawing/2014/main" xmlns="" id="{B9484C17-CACD-4152-B06A-9DE058DC4A01}"/>
              </a:ext>
            </a:extLst>
          </p:cNvPr>
          <p:cNvSpPr/>
          <p:nvPr/>
        </p:nvSpPr>
        <p:spPr bwMode="white">
          <a:xfrm flipV="1">
            <a:off x="0" y="723899"/>
            <a:ext cx="9906000" cy="10159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Arial" pitchFamily="34" charset="0"/>
              <a:cs typeface="Arial" pitchFamily="34" charset="0"/>
            </a:endParaRPr>
          </a:p>
        </p:txBody>
      </p:sp>
      <p:sp>
        <p:nvSpPr>
          <p:cNvPr id="47" name="Espaço Reservado para Número de Slide 46"/>
          <p:cNvSpPr>
            <a:spLocks noGrp="1"/>
          </p:cNvSpPr>
          <p:nvPr>
            <p:ph type="sldNum" sz="quarter" idx="12"/>
          </p:nvPr>
        </p:nvSpPr>
        <p:spPr/>
        <p:txBody>
          <a:bodyPr/>
          <a:lstStyle/>
          <a:p>
            <a:pPr rtl="0"/>
            <a:fld id="{5A4A7955-6230-48B4-BD8B-A7C460F75945}" type="slidenum">
              <a:rPr lang="pt-BR" noProof="0" smtClean="0"/>
              <a:pPr rtl="0"/>
              <a:t>79</a:t>
            </a:fld>
            <a:endParaRPr lang="pt-BR" noProof="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188258" y="38111"/>
            <a:ext cx="9717741" cy="659807"/>
          </a:xfrm>
        </p:spPr>
        <p:txBody>
          <a:bodyPr>
            <a:noAutofit/>
          </a:bodyPr>
          <a:lstStyle/>
          <a:p>
            <a:pPr algn="ctr"/>
            <a:r>
              <a:rPr lang="pt-BR" sz="3200" dirty="0">
                <a:latin typeface="Arial"/>
                <a:cs typeface="Arial"/>
              </a:rPr>
              <a:t>Estrutura Organizacional - Organograma</a:t>
            </a:r>
          </a:p>
        </p:txBody>
      </p:sp>
      <p:sp>
        <p:nvSpPr>
          <p:cNvPr id="8" name="Rounded Rectangle 1"/>
          <p:cNvSpPr/>
          <p:nvPr/>
        </p:nvSpPr>
        <p:spPr>
          <a:xfrm>
            <a:off x="6427386" y="4684495"/>
            <a:ext cx="948381" cy="457198"/>
          </a:xfrm>
          <a:prstGeom prst="roundRect">
            <a:avLst/>
          </a:prstGeom>
          <a:solidFill>
            <a:schemeClr val="bg1">
              <a:lumMod val="85000"/>
            </a:schemeClr>
          </a:solid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Gerência</a:t>
            </a:r>
          </a:p>
          <a:p>
            <a:pPr algn="ctr">
              <a:defRPr/>
            </a:pPr>
            <a:r>
              <a:rPr lang="pt-BR" sz="900">
                <a:solidFill>
                  <a:schemeClr val="tx1"/>
                </a:solidFill>
                <a:latin typeface="Arial" pitchFamily="34" charset="0"/>
                <a:cs typeface="Arial" pitchFamily="34" charset="0"/>
              </a:rPr>
              <a:t>Administrativa</a:t>
            </a:r>
          </a:p>
          <a:p>
            <a:pPr algn="ctr">
              <a:defRPr/>
            </a:pPr>
            <a:r>
              <a:rPr lang="pt-BR" sz="900">
                <a:solidFill>
                  <a:schemeClr val="tx1"/>
                </a:solidFill>
                <a:latin typeface="Arial" pitchFamily="34" charset="0"/>
                <a:cs typeface="Arial" pitchFamily="34" charset="0"/>
              </a:rPr>
              <a:t>Financeira</a:t>
            </a:r>
          </a:p>
        </p:txBody>
      </p:sp>
      <p:sp>
        <p:nvSpPr>
          <p:cNvPr id="9" name="Rounded Rectangle 1"/>
          <p:cNvSpPr/>
          <p:nvPr/>
        </p:nvSpPr>
        <p:spPr>
          <a:xfrm>
            <a:off x="4287711" y="1371601"/>
            <a:ext cx="1863614" cy="407542"/>
          </a:xfrm>
          <a:prstGeom prst="roundRect">
            <a:avLst/>
          </a:prstGeom>
          <a:no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PLENÁRIO</a:t>
            </a:r>
          </a:p>
        </p:txBody>
      </p:sp>
      <p:sp>
        <p:nvSpPr>
          <p:cNvPr id="10" name="Rounded Rectangle 1"/>
          <p:cNvSpPr/>
          <p:nvPr/>
        </p:nvSpPr>
        <p:spPr>
          <a:xfrm>
            <a:off x="4522386" y="2728553"/>
            <a:ext cx="1383006" cy="259550"/>
          </a:xfrm>
          <a:prstGeom prst="roundRect">
            <a:avLst/>
          </a:prstGeom>
          <a:solidFill>
            <a:schemeClr val="bg1">
              <a:lumMod val="85000"/>
            </a:schemeClr>
          </a:solid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Presidência</a:t>
            </a:r>
          </a:p>
        </p:txBody>
      </p:sp>
      <p:cxnSp>
        <p:nvCxnSpPr>
          <p:cNvPr id="11" name="Elbow Connector 11"/>
          <p:cNvCxnSpPr/>
          <p:nvPr/>
        </p:nvCxnSpPr>
        <p:spPr>
          <a:xfrm rot="16200000" flipH="1">
            <a:off x="5567368" y="3351392"/>
            <a:ext cx="979488" cy="1687513"/>
          </a:xfrm>
          <a:prstGeom prst="bentConnector3">
            <a:avLst>
              <a:gd name="adj1" fmla="val 79102"/>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ounded Rectangle 1"/>
          <p:cNvSpPr/>
          <p:nvPr/>
        </p:nvSpPr>
        <p:spPr>
          <a:xfrm>
            <a:off x="4575360" y="3414353"/>
            <a:ext cx="1277059" cy="290784"/>
          </a:xfrm>
          <a:prstGeom prst="roundRect">
            <a:avLst/>
          </a:prstGeom>
          <a:solidFill>
            <a:schemeClr val="bg1">
              <a:lumMod val="85000"/>
            </a:schemeClr>
          </a:solid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Gerência Geral</a:t>
            </a:r>
          </a:p>
        </p:txBody>
      </p:sp>
      <p:sp>
        <p:nvSpPr>
          <p:cNvPr id="13" name="Rounded Rectangle 1"/>
          <p:cNvSpPr/>
          <p:nvPr/>
        </p:nvSpPr>
        <p:spPr>
          <a:xfrm>
            <a:off x="5208186" y="5700352"/>
            <a:ext cx="1136020" cy="799059"/>
          </a:xfrm>
          <a:prstGeom prst="roundRect">
            <a:avLst/>
          </a:prstGeom>
          <a:solidFill>
            <a:schemeClr val="bg1">
              <a:lumMod val="85000"/>
            </a:schemeClr>
          </a:solid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Gestão Pessoas Patrimonial,  Pessoal, Compras e Serviços</a:t>
            </a:r>
          </a:p>
        </p:txBody>
      </p:sp>
      <p:cxnSp>
        <p:nvCxnSpPr>
          <p:cNvPr id="14" name="Elbow Connector 11"/>
          <p:cNvCxnSpPr/>
          <p:nvPr/>
        </p:nvCxnSpPr>
        <p:spPr>
          <a:xfrm rot="5400000">
            <a:off x="6059493" y="4859518"/>
            <a:ext cx="558800" cy="1123950"/>
          </a:xfrm>
          <a:prstGeom prst="bentConnector3">
            <a:avLst>
              <a:gd name="adj1" fmla="val 50000"/>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Rounded Rectangle 1"/>
          <p:cNvSpPr/>
          <p:nvPr/>
        </p:nvSpPr>
        <p:spPr>
          <a:xfrm>
            <a:off x="2702683" y="3291806"/>
            <a:ext cx="1238989" cy="239983"/>
          </a:xfrm>
          <a:prstGeom prst="roundRect">
            <a:avLst/>
          </a:prstGeom>
          <a:solidFill>
            <a:schemeClr val="bg1">
              <a:lumMod val="85000"/>
            </a:schemeClr>
          </a:solid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Assessoria Jurídica</a:t>
            </a:r>
          </a:p>
        </p:txBody>
      </p:sp>
      <p:sp>
        <p:nvSpPr>
          <p:cNvPr id="16" name="Rounded Rectangle 1"/>
          <p:cNvSpPr/>
          <p:nvPr/>
        </p:nvSpPr>
        <p:spPr>
          <a:xfrm>
            <a:off x="2998386" y="4633553"/>
            <a:ext cx="948381" cy="457200"/>
          </a:xfrm>
          <a:prstGeom prst="roundRect">
            <a:avLst/>
          </a:prstGeom>
          <a:solidFill>
            <a:schemeClr val="bg1">
              <a:lumMod val="85000"/>
            </a:schemeClr>
          </a:solid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Gerência Técnica e de Fiscalização</a:t>
            </a:r>
          </a:p>
        </p:txBody>
      </p:sp>
      <p:cxnSp>
        <p:nvCxnSpPr>
          <p:cNvPr id="17" name="Elbow Connector 11"/>
          <p:cNvCxnSpPr/>
          <p:nvPr/>
        </p:nvCxnSpPr>
        <p:spPr>
          <a:xfrm rot="5400000">
            <a:off x="3878268" y="3299005"/>
            <a:ext cx="928688" cy="1741487"/>
          </a:xfrm>
          <a:prstGeom prst="bentConnector3">
            <a:avLst>
              <a:gd name="adj1" fmla="val 83256"/>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ounded Rectangle 1"/>
          <p:cNvSpPr/>
          <p:nvPr/>
        </p:nvSpPr>
        <p:spPr>
          <a:xfrm>
            <a:off x="3553978" y="5700353"/>
            <a:ext cx="968408" cy="381000"/>
          </a:xfrm>
          <a:prstGeom prst="roundRect">
            <a:avLst/>
          </a:prstGeom>
          <a:solidFill>
            <a:schemeClr val="bg1">
              <a:lumMod val="85000"/>
            </a:schemeClr>
          </a:solid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Registros / Atendimento</a:t>
            </a:r>
          </a:p>
        </p:txBody>
      </p:sp>
      <p:sp>
        <p:nvSpPr>
          <p:cNvPr id="19" name="Rounded Rectangle 1"/>
          <p:cNvSpPr/>
          <p:nvPr/>
        </p:nvSpPr>
        <p:spPr>
          <a:xfrm>
            <a:off x="2236386" y="5700353"/>
            <a:ext cx="956949" cy="381000"/>
          </a:xfrm>
          <a:prstGeom prst="roundRect">
            <a:avLst/>
          </a:prstGeom>
          <a:solidFill>
            <a:schemeClr val="bg1">
              <a:lumMod val="85000"/>
            </a:schemeClr>
          </a:solid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Fiscalização</a:t>
            </a:r>
          </a:p>
        </p:txBody>
      </p:sp>
      <p:cxnSp>
        <p:nvCxnSpPr>
          <p:cNvPr id="20" name="Elbow Connector 11"/>
          <p:cNvCxnSpPr/>
          <p:nvPr/>
        </p:nvCxnSpPr>
        <p:spPr>
          <a:xfrm rot="16200000" flipH="1">
            <a:off x="3450437" y="5112724"/>
            <a:ext cx="609600" cy="566737"/>
          </a:xfrm>
          <a:prstGeom prst="bentConnector3">
            <a:avLst>
              <a:gd name="adj1" fmla="val 50000"/>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Elbow Connector 11"/>
          <p:cNvCxnSpPr/>
          <p:nvPr/>
        </p:nvCxnSpPr>
        <p:spPr>
          <a:xfrm rot="16200000" flipH="1">
            <a:off x="7226306" y="4816655"/>
            <a:ext cx="558800" cy="1209675"/>
          </a:xfrm>
          <a:prstGeom prst="bentConnector3">
            <a:avLst>
              <a:gd name="adj1" fmla="val 50000"/>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Elbow Connector 11"/>
          <p:cNvCxnSpPr/>
          <p:nvPr/>
        </p:nvCxnSpPr>
        <p:spPr>
          <a:xfrm rot="5400000">
            <a:off x="2788449" y="5017474"/>
            <a:ext cx="609600" cy="757238"/>
          </a:xfrm>
          <a:prstGeom prst="bentConnector3">
            <a:avLst>
              <a:gd name="adj1" fmla="val 50000"/>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Rounded Rectangle 1"/>
          <p:cNvSpPr/>
          <p:nvPr/>
        </p:nvSpPr>
        <p:spPr>
          <a:xfrm>
            <a:off x="2702683" y="3705136"/>
            <a:ext cx="1238989" cy="471217"/>
          </a:xfrm>
          <a:prstGeom prst="roundRect">
            <a:avLst/>
          </a:prstGeom>
          <a:solidFill>
            <a:schemeClr val="bg1">
              <a:lumMod val="85000"/>
            </a:schemeClr>
          </a:solid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Assessoria de relações públicas  e Comunicação</a:t>
            </a:r>
          </a:p>
        </p:txBody>
      </p:sp>
      <p:sp>
        <p:nvSpPr>
          <p:cNvPr id="24" name="Rounded Rectangle 1"/>
          <p:cNvSpPr/>
          <p:nvPr/>
        </p:nvSpPr>
        <p:spPr>
          <a:xfrm>
            <a:off x="6136779" y="3693460"/>
            <a:ext cx="1238988" cy="497538"/>
          </a:xfrm>
          <a:prstGeom prst="roundRect">
            <a:avLst/>
          </a:prstGeom>
          <a:solidFill>
            <a:schemeClr val="bg1">
              <a:lumMod val="85000"/>
            </a:schemeClr>
          </a:solid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dirty="0">
                <a:solidFill>
                  <a:schemeClr val="tx1"/>
                </a:solidFill>
                <a:latin typeface="Arial" pitchFamily="34" charset="0"/>
                <a:cs typeface="Arial" pitchFamily="34" charset="0"/>
              </a:rPr>
              <a:t>Assessoria a Plenária e Comissões</a:t>
            </a:r>
          </a:p>
        </p:txBody>
      </p:sp>
      <p:cxnSp>
        <p:nvCxnSpPr>
          <p:cNvPr id="25" name="Elbow Connector 11"/>
          <p:cNvCxnSpPr/>
          <p:nvPr/>
        </p:nvCxnSpPr>
        <p:spPr>
          <a:xfrm rot="10800000">
            <a:off x="3941768" y="3411718"/>
            <a:ext cx="633412" cy="147637"/>
          </a:xfrm>
          <a:prstGeom prst="bentConnector3">
            <a:avLst>
              <a:gd name="adj1" fmla="val 50000"/>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Elbow Connector 11"/>
          <p:cNvCxnSpPr/>
          <p:nvPr/>
        </p:nvCxnSpPr>
        <p:spPr>
          <a:xfrm rot="10800000" flipV="1">
            <a:off x="3941768" y="3559355"/>
            <a:ext cx="633412" cy="381000"/>
          </a:xfrm>
          <a:prstGeom prst="bentConnector3">
            <a:avLst>
              <a:gd name="adj1" fmla="val 50000"/>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Conector reto 26"/>
          <p:cNvCxnSpPr/>
          <p:nvPr/>
        </p:nvCxnSpPr>
        <p:spPr>
          <a:xfrm>
            <a:off x="5213355" y="2987855"/>
            <a:ext cx="0" cy="427038"/>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flipH="1" flipV="1">
            <a:off x="5208593" y="4062593"/>
            <a:ext cx="928687"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Conector reto 28"/>
          <p:cNvCxnSpPr/>
          <p:nvPr/>
        </p:nvCxnSpPr>
        <p:spPr>
          <a:xfrm flipH="1">
            <a:off x="5213355" y="1779768"/>
            <a:ext cx="6350" cy="94932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Rounded Rectangle 1"/>
          <p:cNvSpPr/>
          <p:nvPr/>
        </p:nvSpPr>
        <p:spPr>
          <a:xfrm>
            <a:off x="1174098" y="1364647"/>
            <a:ext cx="1085141" cy="263892"/>
          </a:xfrm>
          <a:prstGeom prst="roundRect">
            <a:avLst/>
          </a:prstGeom>
          <a:no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Ética</a:t>
            </a:r>
          </a:p>
        </p:txBody>
      </p:sp>
      <p:sp>
        <p:nvSpPr>
          <p:cNvPr id="31" name="Rounded Rectangle 1"/>
          <p:cNvSpPr/>
          <p:nvPr/>
        </p:nvSpPr>
        <p:spPr>
          <a:xfrm>
            <a:off x="1174098" y="1699247"/>
            <a:ext cx="1085141" cy="263892"/>
          </a:xfrm>
          <a:prstGeom prst="roundRect">
            <a:avLst/>
          </a:prstGeom>
          <a:no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Exercício Profissional</a:t>
            </a:r>
          </a:p>
        </p:txBody>
      </p:sp>
      <p:sp>
        <p:nvSpPr>
          <p:cNvPr id="32" name="Rounded Rectangle 1"/>
          <p:cNvSpPr/>
          <p:nvPr/>
        </p:nvSpPr>
        <p:spPr>
          <a:xfrm>
            <a:off x="1174098" y="2033847"/>
            <a:ext cx="1085141" cy="263892"/>
          </a:xfrm>
          <a:prstGeom prst="roundRect">
            <a:avLst/>
          </a:prstGeom>
          <a:no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Ensino e Formação</a:t>
            </a:r>
          </a:p>
        </p:txBody>
      </p:sp>
      <p:sp>
        <p:nvSpPr>
          <p:cNvPr id="33" name="Rounded Rectangle 1"/>
          <p:cNvSpPr/>
          <p:nvPr/>
        </p:nvSpPr>
        <p:spPr>
          <a:xfrm>
            <a:off x="1174098" y="2368447"/>
            <a:ext cx="1085141" cy="263892"/>
          </a:xfrm>
          <a:prstGeom prst="roundRect">
            <a:avLst/>
          </a:prstGeom>
          <a:no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Atos Adm. E Finanças</a:t>
            </a:r>
          </a:p>
        </p:txBody>
      </p:sp>
      <p:sp>
        <p:nvSpPr>
          <p:cNvPr id="34" name="Rounded Rectangle 1"/>
          <p:cNvSpPr/>
          <p:nvPr/>
        </p:nvSpPr>
        <p:spPr>
          <a:xfrm>
            <a:off x="6500941" y="5700353"/>
            <a:ext cx="968408" cy="381000"/>
          </a:xfrm>
          <a:prstGeom prst="roundRect">
            <a:avLst/>
          </a:prstGeom>
          <a:solidFill>
            <a:schemeClr val="bg1">
              <a:lumMod val="85000"/>
            </a:schemeClr>
          </a:solid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Financeiro</a:t>
            </a:r>
          </a:p>
        </p:txBody>
      </p:sp>
      <p:sp>
        <p:nvSpPr>
          <p:cNvPr id="35" name="Rounded Rectangle 1"/>
          <p:cNvSpPr/>
          <p:nvPr/>
        </p:nvSpPr>
        <p:spPr>
          <a:xfrm>
            <a:off x="7626085" y="5700353"/>
            <a:ext cx="968408" cy="381000"/>
          </a:xfrm>
          <a:prstGeom prst="roundRect">
            <a:avLst/>
          </a:prstGeom>
          <a:solidFill>
            <a:schemeClr val="bg1">
              <a:lumMod val="85000"/>
            </a:schemeClr>
          </a:solid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Contábil</a:t>
            </a:r>
          </a:p>
        </p:txBody>
      </p:sp>
      <p:cxnSp>
        <p:nvCxnSpPr>
          <p:cNvPr id="36" name="Elbow Connector 11"/>
          <p:cNvCxnSpPr/>
          <p:nvPr/>
        </p:nvCxnSpPr>
        <p:spPr>
          <a:xfrm rot="16200000" flipH="1">
            <a:off x="6663537" y="5379424"/>
            <a:ext cx="558800" cy="84137"/>
          </a:xfrm>
          <a:prstGeom prst="bentConnector3">
            <a:avLst>
              <a:gd name="adj1" fmla="val 50000"/>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7" name="Rounded Rectangle 1"/>
          <p:cNvSpPr/>
          <p:nvPr/>
        </p:nvSpPr>
        <p:spPr>
          <a:xfrm>
            <a:off x="2702683" y="2728553"/>
            <a:ext cx="1238989" cy="239983"/>
          </a:xfrm>
          <a:prstGeom prst="roundRect">
            <a:avLst/>
          </a:prstGeom>
          <a:solidFill>
            <a:schemeClr val="bg1">
              <a:lumMod val="85000"/>
            </a:schemeClr>
          </a:solid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Ouvidoria</a:t>
            </a:r>
          </a:p>
        </p:txBody>
      </p:sp>
      <p:cxnSp>
        <p:nvCxnSpPr>
          <p:cNvPr id="38" name="Elbow Connector 11"/>
          <p:cNvCxnSpPr/>
          <p:nvPr/>
        </p:nvCxnSpPr>
        <p:spPr>
          <a:xfrm>
            <a:off x="5905505" y="2857680"/>
            <a:ext cx="850900" cy="1074738"/>
          </a:xfrm>
          <a:prstGeom prst="bentConnector2">
            <a:avLst/>
          </a:prstGeom>
          <a:ln w="9525">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9" name="Rounded Rectangle 1"/>
          <p:cNvSpPr/>
          <p:nvPr/>
        </p:nvSpPr>
        <p:spPr>
          <a:xfrm>
            <a:off x="2845986" y="1946909"/>
            <a:ext cx="1383006" cy="401844"/>
          </a:xfrm>
          <a:prstGeom prst="roundRect">
            <a:avLst/>
          </a:prstGeom>
          <a:no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Comissões Permanentes</a:t>
            </a:r>
          </a:p>
        </p:txBody>
      </p:sp>
      <p:sp>
        <p:nvSpPr>
          <p:cNvPr id="40" name="Rounded Rectangle 1"/>
          <p:cNvSpPr/>
          <p:nvPr/>
        </p:nvSpPr>
        <p:spPr>
          <a:xfrm>
            <a:off x="6753200" y="1951182"/>
            <a:ext cx="1383006" cy="379642"/>
          </a:xfrm>
          <a:prstGeom prst="roundRect">
            <a:avLst/>
          </a:prstGeom>
          <a:solidFill>
            <a:schemeClr val="bg1">
              <a:lumMod val="85000"/>
            </a:schemeClr>
          </a:solidFill>
          <a:ln w="3175">
            <a:solidFill>
              <a:schemeClr val="bg1">
                <a:lumMod val="65000"/>
              </a:schemeClr>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900">
                <a:solidFill>
                  <a:schemeClr val="tx1"/>
                </a:solidFill>
                <a:latin typeface="Arial" pitchFamily="34" charset="0"/>
                <a:cs typeface="Arial" pitchFamily="34" charset="0"/>
              </a:rPr>
              <a:t>Comissões Especial</a:t>
            </a:r>
          </a:p>
        </p:txBody>
      </p:sp>
      <p:cxnSp>
        <p:nvCxnSpPr>
          <p:cNvPr id="41" name="Conector reto 40"/>
          <p:cNvCxnSpPr>
            <a:endCxn id="40" idx="1"/>
          </p:cNvCxnSpPr>
          <p:nvPr/>
        </p:nvCxnSpPr>
        <p:spPr>
          <a:xfrm>
            <a:off x="4229105" y="2078218"/>
            <a:ext cx="2524095" cy="6278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2" name="Elbow Connector 11"/>
          <p:cNvCxnSpPr/>
          <p:nvPr/>
        </p:nvCxnSpPr>
        <p:spPr>
          <a:xfrm>
            <a:off x="4213412" y="2169459"/>
            <a:ext cx="2542861" cy="1524001"/>
          </a:xfrm>
          <a:prstGeom prst="bentConnector2">
            <a:avLst/>
          </a:prstGeom>
          <a:ln w="9525">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3" name="Elbow Connector 11"/>
          <p:cNvCxnSpPr/>
          <p:nvPr/>
        </p:nvCxnSpPr>
        <p:spPr>
          <a:xfrm rot="10800000">
            <a:off x="2259018" y="1497193"/>
            <a:ext cx="587375" cy="581025"/>
          </a:xfrm>
          <a:prstGeom prst="bentConnector3">
            <a:avLst>
              <a:gd name="adj1" fmla="val 50000"/>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Elbow Connector 11"/>
          <p:cNvCxnSpPr/>
          <p:nvPr/>
        </p:nvCxnSpPr>
        <p:spPr>
          <a:xfrm rot="10800000">
            <a:off x="2259018" y="1830568"/>
            <a:ext cx="587375" cy="247650"/>
          </a:xfrm>
          <a:prstGeom prst="bentConnector3">
            <a:avLst>
              <a:gd name="adj1" fmla="val 50000"/>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Elbow Connector 11"/>
          <p:cNvCxnSpPr/>
          <p:nvPr/>
        </p:nvCxnSpPr>
        <p:spPr>
          <a:xfrm rot="10800000" flipV="1">
            <a:off x="2259018" y="2078218"/>
            <a:ext cx="587375" cy="87312"/>
          </a:xfrm>
          <a:prstGeom prst="bentConnector3">
            <a:avLst>
              <a:gd name="adj1" fmla="val 50000"/>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Elbow Connector 11"/>
          <p:cNvCxnSpPr/>
          <p:nvPr/>
        </p:nvCxnSpPr>
        <p:spPr>
          <a:xfrm rot="10800000" flipV="1">
            <a:off x="2259018" y="2078218"/>
            <a:ext cx="587375" cy="422275"/>
          </a:xfrm>
          <a:prstGeom prst="bentConnector3">
            <a:avLst>
              <a:gd name="adj1" fmla="val 50000"/>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Conector reto 46"/>
          <p:cNvCxnSpPr/>
          <p:nvPr/>
        </p:nvCxnSpPr>
        <p:spPr>
          <a:xfrm>
            <a:off x="3941768" y="2848155"/>
            <a:ext cx="581025" cy="9525"/>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Retângulo 47"/>
          <p:cNvSpPr/>
          <p:nvPr/>
        </p:nvSpPr>
        <p:spPr>
          <a:xfrm>
            <a:off x="367553" y="596625"/>
            <a:ext cx="9341223" cy="553998"/>
          </a:xfrm>
          <a:prstGeom prst="rect">
            <a:avLst/>
          </a:prstGeom>
        </p:spPr>
        <p:txBody>
          <a:bodyPr wrap="square">
            <a:spAutoFit/>
          </a:bodyPr>
          <a:lstStyle/>
          <a:p>
            <a:pPr algn="ctr"/>
            <a:r>
              <a:rPr lang="pt-BR" sz="1500">
                <a:latin typeface="Arial" pitchFamily="34" charset="0"/>
                <a:cs typeface="Arial" pitchFamily="34" charset="0"/>
              </a:rPr>
              <a:t>A estrutura funcional do Conselho de Arquitetura e Urbanismo de Alagoas (CAU/AL) foi aprovada durante a 17ª Sessão Plenária Ordinária, de 09 de maio de 2013</a:t>
            </a:r>
          </a:p>
        </p:txBody>
      </p:sp>
      <p:sp>
        <p:nvSpPr>
          <p:cNvPr id="49" name="Espaço Reservado para Número de Slide 48"/>
          <p:cNvSpPr>
            <a:spLocks noGrp="1"/>
          </p:cNvSpPr>
          <p:nvPr>
            <p:ph type="sldNum" sz="quarter" idx="12"/>
          </p:nvPr>
        </p:nvSpPr>
        <p:spPr/>
        <p:txBody>
          <a:bodyPr/>
          <a:lstStyle/>
          <a:p>
            <a:pPr rtl="0"/>
            <a:fld id="{5A4A7955-6230-48B4-BD8B-A7C460F75945}" type="slidenum">
              <a:rPr lang="pt-BR" noProof="0" smtClean="0"/>
              <a:pPr rtl="0"/>
              <a:t>8</a:t>
            </a:fld>
            <a:endParaRPr lang="pt-BR" noProof="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Espaço Reservado para Conteúdo 12"/>
          <p:cNvGraphicFramePr>
            <a:graphicFrameLocks noGrp="1"/>
          </p:cNvGraphicFramePr>
          <p:nvPr>
            <p:ph sz="half" idx="2"/>
            <p:extLst>
              <p:ext uri="{D42A27DB-BD31-4B8C-83A1-F6EECF244321}">
                <p14:modId xmlns:p14="http://schemas.microsoft.com/office/powerpoint/2010/main" xmlns="" val="1340967875"/>
              </p:ext>
            </p:extLst>
          </p:nvPr>
        </p:nvGraphicFramePr>
        <p:xfrm>
          <a:off x="6934151" y="2154580"/>
          <a:ext cx="2721529" cy="1274421"/>
        </p:xfrm>
        <a:graphic>
          <a:graphicData uri="http://schemas.openxmlformats.org/drawingml/2006/chart">
            <c:chart xmlns:c="http://schemas.openxmlformats.org/drawingml/2006/chart" xmlns:r="http://schemas.openxmlformats.org/officeDocument/2006/relationships" r:id="rId2"/>
          </a:graphicData>
        </a:graphic>
      </p:graphicFrame>
      <p:sp>
        <p:nvSpPr>
          <p:cNvPr id="50" name="Espaço Reservado para Conteúdo 3"/>
          <p:cNvSpPr txBox="1">
            <a:spLocks/>
          </p:cNvSpPr>
          <p:nvPr/>
        </p:nvSpPr>
        <p:spPr>
          <a:xfrm>
            <a:off x="7087681" y="1335062"/>
            <a:ext cx="2721529" cy="4658887"/>
          </a:xfrm>
          <a:prstGeom prst="rect">
            <a:avLst/>
          </a:prstGeom>
        </p:spPr>
        <p:txBody>
          <a:bodyPr vert="horz" lIns="74295" tIns="37147" rIns="74295" bIns="37147"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endParaRPr lang="pt-BR" dirty="0"/>
          </a:p>
          <a:p>
            <a:pPr marL="371455" lvl="1" indent="0">
              <a:buNone/>
            </a:pPr>
            <a:r>
              <a:rPr lang="pt-BR" dirty="0"/>
              <a:t>	</a:t>
            </a:r>
          </a:p>
          <a:p>
            <a:pPr marL="371455" lvl="1" indent="0">
              <a:buNone/>
            </a:pPr>
            <a:endParaRPr lang="pt-BR" dirty="0"/>
          </a:p>
          <a:p>
            <a:endParaRPr lang="pt-BR" dirty="0"/>
          </a:p>
          <a:p>
            <a:pPr marL="0" indent="0" algn="just">
              <a:lnSpc>
                <a:spcPct val="150000"/>
              </a:lnSpc>
              <a:buNone/>
            </a:pPr>
            <a:r>
              <a:rPr lang="pt-BR" dirty="0"/>
              <a:t>	</a:t>
            </a:r>
          </a:p>
        </p:txBody>
      </p:sp>
      <p:sp>
        <p:nvSpPr>
          <p:cNvPr id="3" name="Espaço Reservado para Conteúdo 2"/>
          <p:cNvSpPr>
            <a:spLocks noGrp="1"/>
          </p:cNvSpPr>
          <p:nvPr>
            <p:ph sz="half" idx="1"/>
          </p:nvPr>
        </p:nvSpPr>
        <p:spPr>
          <a:xfrm>
            <a:off x="495300" y="1210597"/>
            <a:ext cx="8439150" cy="1170653"/>
          </a:xfrm>
        </p:spPr>
        <p:txBody>
          <a:bodyPr>
            <a:noAutofit/>
          </a:bodyPr>
          <a:lstStyle/>
          <a:p>
            <a:pPr marL="0" indent="0" algn="just">
              <a:lnSpc>
                <a:spcPct val="100000"/>
              </a:lnSpc>
              <a:spcBef>
                <a:spcPts val="0"/>
              </a:spcBef>
              <a:buNone/>
            </a:pPr>
            <a:r>
              <a:rPr lang="pt-BR" sz="1200" b="1" dirty="0">
                <a:latin typeface="Arial" pitchFamily="34" charset="0"/>
                <a:cs typeface="Arial" pitchFamily="34" charset="0"/>
              </a:rPr>
              <a:t>O superávit Orçamentário (resultado primário = </a:t>
            </a:r>
            <a:r>
              <a:rPr lang="pt-BR" sz="1200" b="1" dirty="0">
                <a:solidFill>
                  <a:srgbClr val="008080"/>
                </a:solidFill>
                <a:latin typeface="Arial" pitchFamily="34" charset="0"/>
                <a:cs typeface="Arial" pitchFamily="34" charset="0"/>
              </a:rPr>
              <a:t>receita correte (-)despesa correte)</a:t>
            </a:r>
            <a:r>
              <a:rPr lang="pt-BR" sz="1200" b="1" dirty="0">
                <a:latin typeface="Arial" pitchFamily="34" charset="0"/>
                <a:cs typeface="Arial" pitchFamily="34" charset="0"/>
              </a:rPr>
              <a:t> do CAU/AL foi no valor de </a:t>
            </a:r>
            <a:r>
              <a:rPr lang="pt-BR" sz="1200" b="1" dirty="0">
                <a:solidFill>
                  <a:srgbClr val="008080"/>
                </a:solidFill>
                <a:latin typeface="Arial" pitchFamily="34" charset="0"/>
                <a:cs typeface="Arial" pitchFamily="34" charset="0"/>
              </a:rPr>
              <a:t>R$ 2.371,20, </a:t>
            </a:r>
            <a:r>
              <a:rPr lang="pt-BR" sz="1200" b="1" dirty="0">
                <a:latin typeface="Arial" pitchFamily="34" charset="0"/>
                <a:cs typeface="Arial" pitchFamily="34" charset="0"/>
              </a:rPr>
              <a:t>no ano de 2019.</a:t>
            </a:r>
            <a:endParaRPr lang="pt-BR" sz="1200" dirty="0">
              <a:latin typeface="Arial" pitchFamily="34" charset="0"/>
              <a:cs typeface="Arial" pitchFamily="34" charset="0"/>
            </a:endParaRPr>
          </a:p>
        </p:txBody>
      </p:sp>
      <p:sp>
        <p:nvSpPr>
          <p:cNvPr id="16" name="Título 4">
            <a:extLst>
              <a:ext uri="{FF2B5EF4-FFF2-40B4-BE49-F238E27FC236}">
                <a16:creationId xmlns:a16="http://schemas.microsoft.com/office/drawing/2014/main" xmlns="" id="{BC321A7D-7281-49A4-B261-89C0B5835C05}"/>
              </a:ext>
            </a:extLst>
          </p:cNvPr>
          <p:cNvSpPr>
            <a:spLocks noGrp="1"/>
          </p:cNvSpPr>
          <p:nvPr>
            <p:ph type="title"/>
          </p:nvPr>
        </p:nvSpPr>
        <p:spPr>
          <a:xfrm>
            <a:off x="559055" y="379559"/>
            <a:ext cx="8628487" cy="782638"/>
          </a:xfrm>
        </p:spPr>
        <p:txBody>
          <a:bodyPr rtlCol="0">
            <a:noAutofit/>
          </a:bodyPr>
          <a:lstStyle/>
          <a:p>
            <a:r>
              <a:rPr lang="pt-BR" sz="3200" b="1" dirty="0">
                <a:solidFill>
                  <a:schemeClr val="tx2">
                    <a:lumMod val="50000"/>
                  </a:schemeClr>
                </a:solidFill>
                <a:latin typeface="Arial" pitchFamily="34" charset="0"/>
                <a:cs typeface="Arial" pitchFamily="34" charset="0"/>
              </a:rPr>
              <a:t>Gestão Orçamentária e Financeira</a:t>
            </a:r>
          </a:p>
        </p:txBody>
      </p:sp>
      <p:sp>
        <p:nvSpPr>
          <p:cNvPr id="17" name="objeto 7" descr="Retângulo bege">
            <a:extLst>
              <a:ext uri="{FF2B5EF4-FFF2-40B4-BE49-F238E27FC236}">
                <a16:creationId xmlns:a16="http://schemas.microsoft.com/office/drawing/2014/main" xmlns="" id="{B9484C17-CACD-4152-B06A-9DE058DC4A01}"/>
              </a:ext>
            </a:extLst>
          </p:cNvPr>
          <p:cNvSpPr/>
          <p:nvPr/>
        </p:nvSpPr>
        <p:spPr bwMode="white">
          <a:xfrm flipV="1">
            <a:off x="0" y="863600"/>
            <a:ext cx="9906000" cy="88900"/>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Arial" pitchFamily="34" charset="0"/>
              <a:cs typeface="Arial" pitchFamily="34" charset="0"/>
            </a:endParaRPr>
          </a:p>
        </p:txBody>
      </p:sp>
      <p:graphicFrame>
        <p:nvGraphicFramePr>
          <p:cNvPr id="19" name="Gráfico 18"/>
          <p:cNvGraphicFramePr>
            <a:graphicFrameLocks/>
          </p:cNvGraphicFramePr>
          <p:nvPr>
            <p:extLst>
              <p:ext uri="{D42A27DB-BD31-4B8C-83A1-F6EECF244321}">
                <p14:modId xmlns:p14="http://schemas.microsoft.com/office/powerpoint/2010/main" xmlns="" val="35418391"/>
              </p:ext>
            </p:extLst>
          </p:nvPr>
        </p:nvGraphicFramePr>
        <p:xfrm>
          <a:off x="152400" y="1800225"/>
          <a:ext cx="9563100" cy="4733925"/>
        </p:xfrm>
        <a:graphic>
          <a:graphicData uri="http://schemas.openxmlformats.org/drawingml/2006/chart">
            <c:chart xmlns:c="http://schemas.openxmlformats.org/drawingml/2006/chart" xmlns:r="http://schemas.openxmlformats.org/officeDocument/2006/relationships" r:id="rId3"/>
          </a:graphicData>
        </a:graphic>
      </p:graphicFrame>
      <p:sp>
        <p:nvSpPr>
          <p:cNvPr id="9" name="Espaço Reservado para Número de Slide 8"/>
          <p:cNvSpPr>
            <a:spLocks noGrp="1"/>
          </p:cNvSpPr>
          <p:nvPr>
            <p:ph type="sldNum" sz="quarter" idx="12"/>
          </p:nvPr>
        </p:nvSpPr>
        <p:spPr/>
        <p:txBody>
          <a:bodyPr/>
          <a:lstStyle/>
          <a:p>
            <a:pPr rtl="0"/>
            <a:fld id="{5A4A7955-6230-48B4-BD8B-A7C460F75945}" type="slidenum">
              <a:rPr lang="pt-BR" noProof="0" smtClean="0"/>
              <a:pPr rtl="0"/>
              <a:t>80</a:t>
            </a:fld>
            <a:endParaRPr lang="pt-BR" noProof="0" dirty="0"/>
          </a:p>
        </p:txBody>
      </p:sp>
    </p:spTree>
    <p:extLst>
      <p:ext uri="{BB962C8B-B14F-4D97-AF65-F5344CB8AC3E}">
        <p14:creationId xmlns:p14="http://schemas.microsoft.com/office/powerpoint/2010/main" xmlns="" val="174396015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ítulo 4">
            <a:extLst>
              <a:ext uri="{FF2B5EF4-FFF2-40B4-BE49-F238E27FC236}">
                <a16:creationId xmlns:a16="http://schemas.microsoft.com/office/drawing/2014/main" xmlns="" id="{BC321A7D-7281-49A4-B261-89C0B5835C05}"/>
              </a:ext>
            </a:extLst>
          </p:cNvPr>
          <p:cNvSpPr>
            <a:spLocks noGrp="1"/>
          </p:cNvSpPr>
          <p:nvPr>
            <p:ph type="title"/>
          </p:nvPr>
        </p:nvSpPr>
        <p:spPr>
          <a:xfrm>
            <a:off x="681039" y="365129"/>
            <a:ext cx="8543925" cy="695575"/>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Gestão de licitações e contratos</a:t>
            </a:r>
          </a:p>
        </p:txBody>
      </p:sp>
      <p:graphicFrame>
        <p:nvGraphicFramePr>
          <p:cNvPr id="45" name="Espaço Reservado para Conteúdo 44"/>
          <p:cNvGraphicFramePr>
            <a:graphicFrameLocks noGrp="1"/>
          </p:cNvGraphicFramePr>
          <p:nvPr>
            <p:ph idx="1"/>
          </p:nvPr>
        </p:nvGraphicFramePr>
        <p:xfrm>
          <a:off x="4215385" y="1600200"/>
          <a:ext cx="5690616" cy="4315968"/>
        </p:xfrm>
        <a:graphic>
          <a:graphicData uri="http://schemas.openxmlformats.org/drawingml/2006/chart">
            <c:chart xmlns:c="http://schemas.openxmlformats.org/drawingml/2006/chart" xmlns:r="http://schemas.openxmlformats.org/officeDocument/2006/relationships" r:id="rId3"/>
          </a:graphicData>
        </a:graphic>
      </p:graphicFrame>
      <p:sp>
        <p:nvSpPr>
          <p:cNvPr id="43" name="objeto 7" descr="Retângulo bege">
            <a:extLst>
              <a:ext uri="{FF2B5EF4-FFF2-40B4-BE49-F238E27FC236}">
                <a16:creationId xmlns:a16="http://schemas.microsoft.com/office/drawing/2014/main" xmlns="" id="{B9484C17-CACD-4152-B06A-9DE058DC4A01}"/>
              </a:ext>
            </a:extLst>
          </p:cNvPr>
          <p:cNvSpPr/>
          <p:nvPr/>
        </p:nvSpPr>
        <p:spPr bwMode="white">
          <a:xfrm flipV="1">
            <a:off x="0" y="927099"/>
            <a:ext cx="9905999" cy="7619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20" name="CaixaDeTexto 19">
            <a:extLst>
              <a:ext uri="{FF2B5EF4-FFF2-40B4-BE49-F238E27FC236}">
                <a16:creationId xmlns:a16="http://schemas.microsoft.com/office/drawing/2014/main" xmlns="" id="{0434FBE5-F0E0-49C0-8A54-015D945C26A1}"/>
              </a:ext>
            </a:extLst>
          </p:cNvPr>
          <p:cNvSpPr txBox="1"/>
          <p:nvPr/>
        </p:nvSpPr>
        <p:spPr>
          <a:xfrm>
            <a:off x="3442310" y="5320805"/>
            <a:ext cx="612668" cy="312008"/>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Segoe UI" panose="020B0502040204020203" pitchFamily="34" charset="0"/>
                <a:cs typeface="Segoe UI" panose="020B0502040204020203" pitchFamily="34" charset="0"/>
              </a:rPr>
              <a:t>36</a:t>
            </a:r>
          </a:p>
        </p:txBody>
      </p:sp>
      <p:sp>
        <p:nvSpPr>
          <p:cNvPr id="22" name="CaixaDeTexto 21">
            <a:extLst>
              <a:ext uri="{FF2B5EF4-FFF2-40B4-BE49-F238E27FC236}">
                <a16:creationId xmlns:a16="http://schemas.microsoft.com/office/drawing/2014/main" xmlns="" id="{86DBD775-2A45-467C-96BA-3E3987EA3EAC}"/>
              </a:ext>
            </a:extLst>
          </p:cNvPr>
          <p:cNvSpPr txBox="1"/>
          <p:nvPr/>
        </p:nvSpPr>
        <p:spPr>
          <a:xfrm>
            <a:off x="3604235" y="5419447"/>
            <a:ext cx="489236" cy="880117"/>
          </a:xfrm>
          <a:prstGeom prst="rect">
            <a:avLst/>
          </a:prstGeom>
          <a:noFill/>
        </p:spPr>
        <p:txBody>
          <a:bodyPr vert="vert270" wrap="square" rtlCol="0">
            <a:spAutoFit/>
          </a:bodyPr>
          <a:lstStyle/>
          <a:p>
            <a:pPr>
              <a:lnSpc>
                <a:spcPct val="70000"/>
              </a:lnSpc>
              <a:defRPr/>
            </a:pPr>
            <a:r>
              <a:rPr lang="pt-BR" sz="1400" kern="0" dirty="0">
                <a:solidFill>
                  <a:schemeClr val="bg1"/>
                </a:solidFill>
                <a:latin typeface="Segoe UI" panose="020B0502040204020203" pitchFamily="34" charset="0"/>
                <a:cs typeface="Segoe UI" panose="020B0502040204020203" pitchFamily="34" charset="0"/>
              </a:rPr>
              <a:t>Estagiários</a:t>
            </a:r>
          </a:p>
        </p:txBody>
      </p:sp>
      <p:sp>
        <p:nvSpPr>
          <p:cNvPr id="30" name="Espaço Reservado para Texto 3">
            <a:extLst>
              <a:ext uri="{FF2B5EF4-FFF2-40B4-BE49-F238E27FC236}">
                <a16:creationId xmlns:a16="http://schemas.microsoft.com/office/drawing/2014/main" xmlns="" id="{A5D173E8-C2DF-46D4-99DF-87A962AA4BF5}"/>
              </a:ext>
            </a:extLst>
          </p:cNvPr>
          <p:cNvSpPr txBox="1">
            <a:spLocks/>
          </p:cNvSpPr>
          <p:nvPr/>
        </p:nvSpPr>
        <p:spPr>
          <a:xfrm>
            <a:off x="544025" y="1223785"/>
            <a:ext cx="3653071" cy="4979390"/>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O CAU/AL realiza seus procedimentos de aquisições e contratações baseados no conjunto de normas e diretrizes estabelecidas pela esfera Federal, bem como pelos órgãos correlatos, conforme a seguir:</a:t>
            </a:r>
          </a:p>
          <a:p>
            <a:pPr marL="0" indent="0" algn="just">
              <a:lnSpc>
                <a:spcPct val="100000"/>
              </a:lnSpc>
              <a:buNone/>
              <a:defRPr/>
            </a:pPr>
            <a:endParaRPr lang="pt-BR" sz="800" dirty="0">
              <a:solidFill>
                <a:prstClr val="black"/>
              </a:solidFill>
              <a:latin typeface="Arial" panose="020B0604020202020204" pitchFamily="34" charset="0"/>
              <a:cs typeface="Arial" panose="020B0604020202020204" pitchFamily="34" charset="0"/>
            </a:endParaRPr>
          </a:p>
          <a:p>
            <a:pPr marL="216000" algn="just">
              <a:lnSpc>
                <a:spcPct val="100000"/>
              </a:lnSpc>
              <a:spcBef>
                <a:spcPts val="300"/>
              </a:spcBef>
              <a:defRPr/>
            </a:pPr>
            <a:r>
              <a:rPr lang="pt-BR" sz="1300" dirty="0">
                <a:solidFill>
                  <a:prstClr val="black"/>
                </a:solidFill>
                <a:latin typeface="Arial" panose="020B0604020202020204" pitchFamily="34" charset="0"/>
                <a:cs typeface="Arial" panose="020B0604020202020204" pitchFamily="34" charset="0"/>
              </a:rPr>
              <a:t>Constituição Federal;</a:t>
            </a:r>
          </a:p>
          <a:p>
            <a:pPr marL="216000" algn="just">
              <a:lnSpc>
                <a:spcPct val="100000"/>
              </a:lnSpc>
              <a:spcBef>
                <a:spcPts val="300"/>
              </a:spcBef>
              <a:defRPr/>
            </a:pPr>
            <a:r>
              <a:rPr lang="pt-BR" sz="1300" dirty="0">
                <a:solidFill>
                  <a:prstClr val="black"/>
                </a:solidFill>
                <a:latin typeface="Arial" panose="020B0604020202020204" pitchFamily="34" charset="0"/>
                <a:cs typeface="Arial" panose="020B0604020202020204" pitchFamily="34" charset="0"/>
              </a:rPr>
              <a:t>Lei n.º 8.666/1993;</a:t>
            </a:r>
          </a:p>
          <a:p>
            <a:pPr marL="216000" algn="just">
              <a:lnSpc>
                <a:spcPct val="100000"/>
              </a:lnSpc>
              <a:spcBef>
                <a:spcPts val="300"/>
              </a:spcBef>
              <a:defRPr/>
            </a:pPr>
            <a:r>
              <a:rPr lang="pt-BR" sz="1300" dirty="0">
                <a:solidFill>
                  <a:prstClr val="black"/>
                </a:solidFill>
                <a:latin typeface="Arial" panose="020B0604020202020204" pitchFamily="34" charset="0"/>
                <a:cs typeface="Arial" panose="020B0604020202020204" pitchFamily="34" charset="0"/>
              </a:rPr>
              <a:t>Lei n.º 10.520/2002;</a:t>
            </a:r>
          </a:p>
          <a:p>
            <a:pPr marL="216000" algn="just">
              <a:lnSpc>
                <a:spcPct val="100000"/>
              </a:lnSpc>
              <a:spcBef>
                <a:spcPts val="300"/>
              </a:spcBef>
              <a:defRPr/>
            </a:pPr>
            <a:r>
              <a:rPr lang="pt-BR" sz="1300" dirty="0">
                <a:solidFill>
                  <a:prstClr val="black"/>
                </a:solidFill>
                <a:latin typeface="Arial" panose="020B0604020202020204" pitchFamily="34" charset="0"/>
                <a:cs typeface="Arial" panose="020B0604020202020204" pitchFamily="34" charset="0"/>
              </a:rPr>
              <a:t>Lei Complementar n.º 123/2006;</a:t>
            </a:r>
          </a:p>
          <a:p>
            <a:pPr marL="216000" algn="just">
              <a:lnSpc>
                <a:spcPct val="100000"/>
              </a:lnSpc>
              <a:spcBef>
                <a:spcPts val="300"/>
              </a:spcBef>
              <a:defRPr/>
            </a:pPr>
            <a:r>
              <a:rPr lang="pt-BR" sz="1300" dirty="0">
                <a:solidFill>
                  <a:prstClr val="black"/>
                </a:solidFill>
                <a:latin typeface="Arial" panose="020B0604020202020204" pitchFamily="34" charset="0"/>
                <a:cs typeface="Arial" panose="020B0604020202020204" pitchFamily="34" charset="0"/>
              </a:rPr>
              <a:t>Decretos – Lei n.º 3.555/2000; 3.722/2001; 5.450/2005; 7.892/2013; 8.538/2015;</a:t>
            </a:r>
          </a:p>
          <a:p>
            <a:pPr marL="216000" algn="just">
              <a:lnSpc>
                <a:spcPct val="100000"/>
              </a:lnSpc>
              <a:spcBef>
                <a:spcPts val="300"/>
              </a:spcBef>
              <a:defRPr/>
            </a:pPr>
            <a:r>
              <a:rPr lang="pt-BR" sz="1300" dirty="0">
                <a:solidFill>
                  <a:prstClr val="black"/>
                </a:solidFill>
                <a:latin typeface="Arial" panose="020B0604020202020204" pitchFamily="34" charset="0"/>
                <a:cs typeface="Arial" panose="020B0604020202020204" pitchFamily="34" charset="0"/>
              </a:rPr>
              <a:t>Instruções Normativas</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Todos os processos de compras e contratações são acompanhados pela Assessoria Jurídica a qual emite parecer quanto a sua conformidade às normas citadas anteriormente. </a:t>
            </a:r>
          </a:p>
          <a:p>
            <a:pPr marL="0" indent="0" algn="just">
              <a:lnSpc>
                <a:spcPct val="100000"/>
              </a:lnSpc>
              <a:buNone/>
              <a:defRPr/>
            </a:pPr>
            <a:endParaRPr lang="pt-BR" sz="1300" dirty="0">
              <a:solidFill>
                <a:prstClr val="black"/>
              </a:solidFill>
              <a:latin typeface="Arial" panose="020B0604020202020204" pitchFamily="34" charset="0"/>
              <a:cs typeface="Arial" panose="020B0604020202020204" pitchFamily="34" charset="0"/>
            </a:endParaRPr>
          </a:p>
        </p:txBody>
      </p:sp>
      <p:sp>
        <p:nvSpPr>
          <p:cNvPr id="12" name="Retângulo 11"/>
          <p:cNvSpPr/>
          <p:nvPr/>
        </p:nvSpPr>
        <p:spPr>
          <a:xfrm>
            <a:off x="5631449" y="1168988"/>
            <a:ext cx="3021823" cy="428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pt-BR" sz="1300" b="1" dirty="0">
                <a:solidFill>
                  <a:schemeClr val="bg1">
                    <a:lumMod val="50000"/>
                  </a:schemeClr>
                </a:solidFill>
                <a:latin typeface="Arial" panose="020B0604020202020204" pitchFamily="34" charset="0"/>
                <a:cs typeface="Arial" panose="020B0604020202020204" pitchFamily="34" charset="0"/>
              </a:rPr>
              <a:t>Modalidades de Licitação</a:t>
            </a:r>
            <a:endParaRPr lang="pt-BR" sz="1300" dirty="0">
              <a:solidFill>
                <a:schemeClr val="bg1">
                  <a:lumMod val="50000"/>
                </a:schemeClr>
              </a:solidFill>
              <a:latin typeface="Arial" panose="020B0604020202020204" pitchFamily="34" charset="0"/>
              <a:cs typeface="Arial" panose="020B0604020202020204" pitchFamily="34" charset="0"/>
            </a:endParaRPr>
          </a:p>
        </p:txBody>
      </p:sp>
      <p:sp>
        <p:nvSpPr>
          <p:cNvPr id="10" name="Espaço Reservado para Número de Slide 9"/>
          <p:cNvSpPr>
            <a:spLocks noGrp="1"/>
          </p:cNvSpPr>
          <p:nvPr>
            <p:ph type="sldNum" sz="quarter" idx="12"/>
          </p:nvPr>
        </p:nvSpPr>
        <p:spPr/>
        <p:txBody>
          <a:bodyPr/>
          <a:lstStyle/>
          <a:p>
            <a:pPr rtl="0"/>
            <a:fld id="{5A4A7955-6230-48B4-BD8B-A7C460F75945}" type="slidenum">
              <a:rPr lang="pt-BR" noProof="0" smtClean="0"/>
              <a:pPr rtl="0"/>
              <a:t>81</a:t>
            </a:fld>
            <a:endParaRPr lang="pt-BR" noProof="0" dirty="0"/>
          </a:p>
        </p:txBody>
      </p:sp>
    </p:spTree>
    <p:extLst>
      <p:ext uri="{BB962C8B-B14F-4D97-AF65-F5344CB8AC3E}">
        <p14:creationId xmlns:p14="http://schemas.microsoft.com/office/powerpoint/2010/main" xmlns="" val="20411916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ço Reservado para Texto 3">
            <a:extLst>
              <a:ext uri="{FF2B5EF4-FFF2-40B4-BE49-F238E27FC236}">
                <a16:creationId xmlns:a16="http://schemas.microsoft.com/office/drawing/2014/main" xmlns="" id="{A5D173E8-C2DF-46D4-99DF-87A962AA4BF5}"/>
              </a:ext>
            </a:extLst>
          </p:cNvPr>
          <p:cNvSpPr txBox="1">
            <a:spLocks/>
          </p:cNvSpPr>
          <p:nvPr/>
        </p:nvSpPr>
        <p:spPr>
          <a:xfrm>
            <a:off x="544025" y="1223785"/>
            <a:ext cx="4523275" cy="4979390"/>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A gestão de TI do CAU é realizada através do Centro de Serviços Compartilhados (CSC) gerando uma série de vantagens para os CAU/</a:t>
            </a:r>
            <a:r>
              <a:rPr lang="pt-BR" sz="1300" dirty="0" err="1">
                <a:solidFill>
                  <a:prstClr val="black"/>
                </a:solidFill>
                <a:latin typeface="Arial" panose="020B0604020202020204" pitchFamily="34" charset="0"/>
                <a:cs typeface="Arial" panose="020B0604020202020204" pitchFamily="34" charset="0"/>
              </a:rPr>
              <a:t>UFs</a:t>
            </a:r>
            <a:r>
              <a:rPr lang="pt-BR" sz="1300" dirty="0">
                <a:solidFill>
                  <a:prstClr val="black"/>
                </a:solidFill>
                <a:latin typeface="Arial" panose="020B0604020202020204" pitchFamily="34" charset="0"/>
                <a:cs typeface="Arial" panose="020B0604020202020204" pitchFamily="34" charset="0"/>
              </a:rPr>
              <a:t> e para a comunidade dos arquitetos e urbanistas como a melhor prestação de serviços em todo o país e de maneira uniformizada; economia de escala na compra de tecnologias e treinamento dos atendentes; e facilidade de atualização tecnológica, uma vez que o mesmo sistema será usado em todas as unidades da federação.</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O CSC gerencia serviços como o Sistema de Comunicação e Informação do CAU (SICCAU) e o Sistema de Inteligência Geográfica (IGEO), além de informações contábeis e gerenciais internas do CAU. Os custos são compartilhados entre o CAU/BR e os CAU/UF, em conformidade com as obrigações respectivas estabelecidas pela Lei 12.378/2010.</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Sendo assim, o CAU/AL, em conjunto com o CAU/BR, conta com o atendimento do Centro de Serviços Compartilhados-CSC, conforme definido na Resolução n. 92 do CAU/BR, de 10 de outubro de 2014, que compreendem os seguintes serviços:</a:t>
            </a:r>
          </a:p>
        </p:txBody>
      </p:sp>
      <p:sp>
        <p:nvSpPr>
          <p:cNvPr id="42" name="Título 4">
            <a:extLst>
              <a:ext uri="{FF2B5EF4-FFF2-40B4-BE49-F238E27FC236}">
                <a16:creationId xmlns:a16="http://schemas.microsoft.com/office/drawing/2014/main" xmlns="" id="{BC321A7D-7281-49A4-B261-89C0B5835C05}"/>
              </a:ext>
            </a:extLst>
          </p:cNvPr>
          <p:cNvSpPr>
            <a:spLocks noGrp="1"/>
          </p:cNvSpPr>
          <p:nvPr>
            <p:ph type="title"/>
          </p:nvPr>
        </p:nvSpPr>
        <p:spPr>
          <a:xfrm>
            <a:off x="559056" y="379559"/>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Gestão da tecnologia da informação</a:t>
            </a:r>
          </a:p>
        </p:txBody>
      </p:sp>
      <p:sp>
        <p:nvSpPr>
          <p:cNvPr id="43" name="objeto 7" descr="Retângulo bege">
            <a:extLst>
              <a:ext uri="{FF2B5EF4-FFF2-40B4-BE49-F238E27FC236}">
                <a16:creationId xmlns:a16="http://schemas.microsoft.com/office/drawing/2014/main" xmlns="" id="{B9484C17-CACD-4152-B06A-9DE058DC4A01}"/>
              </a:ext>
            </a:extLst>
          </p:cNvPr>
          <p:cNvSpPr/>
          <p:nvPr/>
        </p:nvSpPr>
        <p:spPr bwMode="white">
          <a:xfrm flipV="1">
            <a:off x="0" y="982979"/>
            <a:ext cx="9905999"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21" name="Espaço Reservado para Texto 3">
            <a:extLst>
              <a:ext uri="{FF2B5EF4-FFF2-40B4-BE49-F238E27FC236}">
                <a16:creationId xmlns:a16="http://schemas.microsoft.com/office/drawing/2014/main" xmlns="" id="{6D7C5ECD-62B9-4973-8203-2DC407E774B2}"/>
              </a:ext>
            </a:extLst>
          </p:cNvPr>
          <p:cNvSpPr txBox="1">
            <a:spLocks/>
          </p:cNvSpPr>
          <p:nvPr/>
        </p:nvSpPr>
        <p:spPr>
          <a:xfrm>
            <a:off x="5550807" y="1223786"/>
            <a:ext cx="3642753" cy="1201008"/>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00000"/>
              </a:lnSpc>
              <a:spcBef>
                <a:spcPts val="0"/>
              </a:spcBef>
              <a:buAutoNum type="alphaLcParenR"/>
              <a:defRPr/>
            </a:pPr>
            <a:r>
              <a:rPr lang="pt-BR" sz="1300" dirty="0">
                <a:solidFill>
                  <a:prstClr val="black"/>
                </a:solidFill>
                <a:latin typeface="Arial" panose="020B0604020202020204" pitchFamily="34" charset="0"/>
                <a:cs typeface="Arial" panose="020B0604020202020204" pitchFamily="34" charset="0"/>
              </a:rPr>
              <a:t>Sistema de Informação e Comunicação dos Conselhos de Arquitetura e Urbanismo (SICCAU) nos módulos; </a:t>
            </a:r>
          </a:p>
          <a:p>
            <a:pPr marL="342900" indent="-342900" algn="just">
              <a:lnSpc>
                <a:spcPct val="100000"/>
              </a:lnSpc>
              <a:spcBef>
                <a:spcPts val="0"/>
              </a:spcBef>
              <a:buAutoNum type="alphaLcParenR"/>
              <a:defRPr/>
            </a:pPr>
            <a:r>
              <a:rPr lang="pt-BR" sz="1300" dirty="0">
                <a:solidFill>
                  <a:prstClr val="black"/>
                </a:solidFill>
                <a:latin typeface="Arial" panose="020B0604020202020204" pitchFamily="34" charset="0"/>
                <a:cs typeface="Arial" panose="020B0604020202020204" pitchFamily="34" charset="0"/>
              </a:rPr>
              <a:t>Serviço de DATA CENTER;</a:t>
            </a:r>
          </a:p>
          <a:p>
            <a:pPr marL="342900" indent="-342900" algn="just">
              <a:lnSpc>
                <a:spcPct val="100000"/>
              </a:lnSpc>
              <a:spcBef>
                <a:spcPts val="0"/>
              </a:spcBef>
              <a:buAutoNum type="alphaLcParenR"/>
              <a:defRPr/>
            </a:pPr>
            <a:r>
              <a:rPr lang="pt-BR" sz="1300" dirty="0">
                <a:solidFill>
                  <a:prstClr val="black"/>
                </a:solidFill>
                <a:latin typeface="Arial" panose="020B0604020202020204" pitchFamily="34" charset="0"/>
                <a:cs typeface="Arial" panose="020B0604020202020204" pitchFamily="34" charset="0"/>
              </a:rPr>
              <a:t>Rede Integrada de Atendimento (RIA).</a:t>
            </a:r>
          </a:p>
          <a:p>
            <a:pPr marL="0" indent="0" algn="just">
              <a:lnSpc>
                <a:spcPct val="100000"/>
              </a:lnSpc>
              <a:buNone/>
              <a:defRPr/>
            </a:pPr>
            <a:endParaRPr lang="pt-BR" sz="1300" dirty="0">
              <a:solidFill>
                <a:prstClr val="black"/>
              </a:solidFill>
              <a:latin typeface="Arial" panose="020B0604020202020204" pitchFamily="34" charset="0"/>
              <a:cs typeface="Arial" panose="020B0604020202020204" pitchFamily="34" charset="0"/>
            </a:endParaRPr>
          </a:p>
        </p:txBody>
      </p:sp>
      <p:sp>
        <p:nvSpPr>
          <p:cNvPr id="2" name="Retângulo com Canto Diagonal Aparado 1"/>
          <p:cNvSpPr/>
          <p:nvPr/>
        </p:nvSpPr>
        <p:spPr>
          <a:xfrm>
            <a:off x="5550807" y="3488684"/>
            <a:ext cx="1934935" cy="806994"/>
          </a:xfrm>
          <a:prstGeom prst="snip2DiagRect">
            <a:avLst/>
          </a:prstGeom>
          <a:solidFill>
            <a:srgbClr val="7F7F7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R$ 68.286,00 </a:t>
            </a:r>
          </a:p>
        </p:txBody>
      </p:sp>
      <p:sp>
        <p:nvSpPr>
          <p:cNvPr id="12" name="Retângulo com Canto Diagonal Aparado 11"/>
          <p:cNvSpPr/>
          <p:nvPr/>
        </p:nvSpPr>
        <p:spPr>
          <a:xfrm>
            <a:off x="5591631" y="4648012"/>
            <a:ext cx="1934935" cy="806994"/>
          </a:xfrm>
          <a:prstGeom prst="snip2DiagRect">
            <a:avLst/>
          </a:prstGeom>
          <a:solidFill>
            <a:srgbClr val="7F7F7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R$ 75.976,83</a:t>
            </a:r>
          </a:p>
        </p:txBody>
      </p:sp>
      <p:sp>
        <p:nvSpPr>
          <p:cNvPr id="3" name="Retângulo 2"/>
          <p:cNvSpPr/>
          <p:nvPr/>
        </p:nvSpPr>
        <p:spPr>
          <a:xfrm>
            <a:off x="5550807" y="3220531"/>
            <a:ext cx="1771650" cy="268151"/>
          </a:xfrm>
          <a:prstGeom prst="rect">
            <a:avLst/>
          </a:prstGeom>
          <a:solidFill>
            <a:srgbClr val="225C6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2019</a:t>
            </a:r>
          </a:p>
        </p:txBody>
      </p:sp>
      <p:sp>
        <p:nvSpPr>
          <p:cNvPr id="13" name="Retângulo 12"/>
          <p:cNvSpPr/>
          <p:nvPr/>
        </p:nvSpPr>
        <p:spPr>
          <a:xfrm>
            <a:off x="5591631" y="4375868"/>
            <a:ext cx="1771650" cy="268151"/>
          </a:xfrm>
          <a:prstGeom prst="rect">
            <a:avLst/>
          </a:prstGeom>
          <a:solidFill>
            <a:srgbClr val="225C6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2018</a:t>
            </a:r>
          </a:p>
        </p:txBody>
      </p:sp>
      <p:sp>
        <p:nvSpPr>
          <p:cNvPr id="14" name="Retângulo 13"/>
          <p:cNvSpPr/>
          <p:nvPr/>
        </p:nvSpPr>
        <p:spPr>
          <a:xfrm>
            <a:off x="5591631" y="2735001"/>
            <a:ext cx="3156508" cy="428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pt-BR" sz="1400" b="1" dirty="0">
                <a:solidFill>
                  <a:schemeClr val="bg1">
                    <a:lumMod val="50000"/>
                  </a:schemeClr>
                </a:solidFill>
                <a:latin typeface="Arial" panose="020B0604020202020204" pitchFamily="34" charset="0"/>
                <a:cs typeface="Arial" panose="020B0604020202020204" pitchFamily="34" charset="0"/>
              </a:rPr>
              <a:t>Recursos investidos no CSC¹</a:t>
            </a:r>
          </a:p>
        </p:txBody>
      </p:sp>
      <p:grpSp>
        <p:nvGrpSpPr>
          <p:cNvPr id="4" name="Grupo 15"/>
          <p:cNvGrpSpPr/>
          <p:nvPr/>
        </p:nvGrpSpPr>
        <p:grpSpPr>
          <a:xfrm>
            <a:off x="8035954" y="3895344"/>
            <a:ext cx="790034" cy="664770"/>
            <a:chOff x="4508514" y="5701468"/>
            <a:chExt cx="844615" cy="773500"/>
          </a:xfrm>
        </p:grpSpPr>
        <p:sp>
          <p:nvSpPr>
            <p:cNvPr id="17" name="Elipse 16"/>
            <p:cNvSpPr/>
            <p:nvPr/>
          </p:nvSpPr>
          <p:spPr>
            <a:xfrm>
              <a:off x="4508514" y="5701468"/>
              <a:ext cx="754464" cy="773500"/>
            </a:xfrm>
            <a:prstGeom prst="ellipse">
              <a:avLst/>
            </a:prstGeom>
            <a:solidFill>
              <a:schemeClr val="bg1"/>
            </a:solid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dirty="0">
                <a:latin typeface="Arial" panose="020B0604020202020204" pitchFamily="34" charset="0"/>
                <a:cs typeface="Arial" panose="020B0604020202020204" pitchFamily="34" charset="0"/>
              </a:endParaRPr>
            </a:p>
          </p:txBody>
        </p:sp>
        <p:sp>
          <p:nvSpPr>
            <p:cNvPr id="18" name="Retângulo 17"/>
            <p:cNvSpPr/>
            <p:nvPr/>
          </p:nvSpPr>
          <p:spPr>
            <a:xfrm>
              <a:off x="4636979" y="5896822"/>
              <a:ext cx="716150" cy="324000"/>
            </a:xfrm>
            <a:prstGeom prst="rect">
              <a:avLst/>
            </a:prstGeom>
            <a:no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chemeClr val="tx1"/>
                  </a:solidFill>
                  <a:latin typeface="Arial" panose="020B0604020202020204" pitchFamily="34" charset="0"/>
                  <a:cs typeface="Arial" panose="020B0604020202020204" pitchFamily="34" charset="0"/>
                </a:rPr>
                <a:t>10%</a:t>
              </a:r>
            </a:p>
          </p:txBody>
        </p:sp>
      </p:grpSp>
      <p:cxnSp>
        <p:nvCxnSpPr>
          <p:cNvPr id="6" name="Conector angulado 5"/>
          <p:cNvCxnSpPr>
            <a:stCxn id="3" idx="3"/>
            <a:endCxn id="17" idx="0"/>
          </p:cNvCxnSpPr>
          <p:nvPr/>
        </p:nvCxnSpPr>
        <p:spPr>
          <a:xfrm>
            <a:off x="7322457" y="3354607"/>
            <a:ext cx="1066353" cy="540737"/>
          </a:xfrm>
          <a:prstGeom prst="bentConnector2">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0" name="Conector angulado 9"/>
          <p:cNvCxnSpPr>
            <a:stCxn id="12" idx="0"/>
            <a:endCxn id="17" idx="4"/>
          </p:cNvCxnSpPr>
          <p:nvPr/>
        </p:nvCxnSpPr>
        <p:spPr>
          <a:xfrm flipV="1">
            <a:off x="7526566" y="4560114"/>
            <a:ext cx="862244" cy="491395"/>
          </a:xfrm>
          <a:prstGeom prst="bentConnector2">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3" name="Seta para baixo 22"/>
          <p:cNvSpPr/>
          <p:nvPr/>
        </p:nvSpPr>
        <p:spPr>
          <a:xfrm>
            <a:off x="8101584" y="4078224"/>
            <a:ext cx="201168" cy="32918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p:cNvSpPr/>
          <p:nvPr/>
        </p:nvSpPr>
        <p:spPr>
          <a:xfrm>
            <a:off x="530352" y="5813481"/>
            <a:ext cx="9375648" cy="428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pt-BR" sz="1000" b="1" dirty="0">
                <a:solidFill>
                  <a:schemeClr val="bg1">
                    <a:lumMod val="50000"/>
                  </a:schemeClr>
                </a:solidFill>
                <a:latin typeface="Arial" panose="020B0604020202020204" pitchFamily="34" charset="0"/>
                <a:cs typeface="Arial" panose="020B0604020202020204" pitchFamily="34" charset="0"/>
              </a:rPr>
              <a:t>¹Valor definido conforme Diretrizes do Plano de Ação e Orçamento do CAU – Exercício 2019 - https://transparencia.caubr.gov.br/arquivos/diretrizes_2019_CAU.pdf</a:t>
            </a:r>
          </a:p>
        </p:txBody>
      </p:sp>
      <p:sp>
        <p:nvSpPr>
          <p:cNvPr id="19" name="Espaço Reservado para Número de Slide 18"/>
          <p:cNvSpPr>
            <a:spLocks noGrp="1"/>
          </p:cNvSpPr>
          <p:nvPr>
            <p:ph type="sldNum" sz="quarter" idx="12"/>
          </p:nvPr>
        </p:nvSpPr>
        <p:spPr/>
        <p:txBody>
          <a:bodyPr/>
          <a:lstStyle/>
          <a:p>
            <a:pPr rtl="0"/>
            <a:fld id="{5A4A7955-6230-48B4-BD8B-A7C460F75945}" type="slidenum">
              <a:rPr lang="pt-BR" noProof="0" smtClean="0"/>
              <a:pPr rtl="0"/>
              <a:t>82</a:t>
            </a:fld>
            <a:endParaRPr lang="pt-BR" noProof="0" dirty="0"/>
          </a:p>
        </p:txBody>
      </p:sp>
    </p:spTree>
    <p:extLst>
      <p:ext uri="{BB962C8B-B14F-4D97-AF65-F5344CB8AC3E}">
        <p14:creationId xmlns:p14="http://schemas.microsoft.com/office/powerpoint/2010/main" xmlns="" val="196653475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ítulo 4">
            <a:extLst>
              <a:ext uri="{FF2B5EF4-FFF2-40B4-BE49-F238E27FC236}">
                <a16:creationId xmlns:a16="http://schemas.microsoft.com/office/drawing/2014/main" xmlns="" id="{BC321A7D-7281-49A4-B261-89C0B5835C05}"/>
              </a:ext>
            </a:extLst>
          </p:cNvPr>
          <p:cNvSpPr>
            <a:spLocks noGrp="1"/>
          </p:cNvSpPr>
          <p:nvPr>
            <p:ph type="title"/>
          </p:nvPr>
        </p:nvSpPr>
        <p:spPr>
          <a:xfrm>
            <a:off x="559056" y="379559"/>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Gestão patrimonial e infraestrutura</a:t>
            </a:r>
          </a:p>
        </p:txBody>
      </p:sp>
      <p:sp>
        <p:nvSpPr>
          <p:cNvPr id="43" name="objeto 7" descr="Retângulo bege">
            <a:extLst>
              <a:ext uri="{FF2B5EF4-FFF2-40B4-BE49-F238E27FC236}">
                <a16:creationId xmlns:a16="http://schemas.microsoft.com/office/drawing/2014/main" xmlns="" id="{B9484C17-CACD-4152-B06A-9DE058DC4A01}"/>
              </a:ext>
            </a:extLst>
          </p:cNvPr>
          <p:cNvSpPr/>
          <p:nvPr/>
        </p:nvSpPr>
        <p:spPr bwMode="white">
          <a:xfrm flipV="1">
            <a:off x="0" y="967614"/>
            <a:ext cx="9905999" cy="4571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20" name="CaixaDeTexto 19">
            <a:extLst>
              <a:ext uri="{FF2B5EF4-FFF2-40B4-BE49-F238E27FC236}">
                <a16:creationId xmlns:a16="http://schemas.microsoft.com/office/drawing/2014/main" xmlns="" id="{0434FBE5-F0E0-49C0-8A54-015D945C26A1}"/>
              </a:ext>
            </a:extLst>
          </p:cNvPr>
          <p:cNvSpPr txBox="1"/>
          <p:nvPr/>
        </p:nvSpPr>
        <p:spPr>
          <a:xfrm>
            <a:off x="3442310" y="5320805"/>
            <a:ext cx="612668" cy="312008"/>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Segoe UI" panose="020B0502040204020203" pitchFamily="34" charset="0"/>
                <a:cs typeface="Segoe UI" panose="020B0502040204020203" pitchFamily="34" charset="0"/>
              </a:rPr>
              <a:t>36</a:t>
            </a:r>
          </a:p>
        </p:txBody>
      </p:sp>
      <p:sp>
        <p:nvSpPr>
          <p:cNvPr id="22" name="CaixaDeTexto 21">
            <a:extLst>
              <a:ext uri="{FF2B5EF4-FFF2-40B4-BE49-F238E27FC236}">
                <a16:creationId xmlns:a16="http://schemas.microsoft.com/office/drawing/2014/main" xmlns="" id="{86DBD775-2A45-467C-96BA-3E3987EA3EAC}"/>
              </a:ext>
            </a:extLst>
          </p:cNvPr>
          <p:cNvSpPr txBox="1"/>
          <p:nvPr/>
        </p:nvSpPr>
        <p:spPr>
          <a:xfrm>
            <a:off x="3604235" y="5419447"/>
            <a:ext cx="489236" cy="880117"/>
          </a:xfrm>
          <a:prstGeom prst="rect">
            <a:avLst/>
          </a:prstGeom>
          <a:noFill/>
        </p:spPr>
        <p:txBody>
          <a:bodyPr vert="vert270" wrap="square" rtlCol="0">
            <a:spAutoFit/>
          </a:bodyPr>
          <a:lstStyle/>
          <a:p>
            <a:pPr>
              <a:lnSpc>
                <a:spcPct val="70000"/>
              </a:lnSpc>
              <a:defRPr/>
            </a:pPr>
            <a:r>
              <a:rPr lang="pt-BR" sz="1400" kern="0" dirty="0">
                <a:solidFill>
                  <a:schemeClr val="bg1"/>
                </a:solidFill>
                <a:latin typeface="Segoe UI" panose="020B0502040204020203" pitchFamily="34" charset="0"/>
                <a:cs typeface="Segoe UI" panose="020B0502040204020203" pitchFamily="34" charset="0"/>
              </a:rPr>
              <a:t>Estagiários</a:t>
            </a:r>
          </a:p>
        </p:txBody>
      </p:sp>
      <p:sp>
        <p:nvSpPr>
          <p:cNvPr id="30" name="Espaço Reservado para Texto 3">
            <a:extLst>
              <a:ext uri="{FF2B5EF4-FFF2-40B4-BE49-F238E27FC236}">
                <a16:creationId xmlns:a16="http://schemas.microsoft.com/office/drawing/2014/main" xmlns="" id="{A5D173E8-C2DF-46D4-99DF-87A962AA4BF5}"/>
              </a:ext>
            </a:extLst>
          </p:cNvPr>
          <p:cNvSpPr txBox="1">
            <a:spLocks/>
          </p:cNvSpPr>
          <p:nvPr/>
        </p:nvSpPr>
        <p:spPr>
          <a:xfrm>
            <a:off x="544530" y="1162197"/>
            <a:ext cx="9087150" cy="4842363"/>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200" dirty="0">
                <a:solidFill>
                  <a:prstClr val="black"/>
                </a:solidFill>
                <a:latin typeface="Arial" panose="020B0604020202020204" pitchFamily="34" charset="0"/>
                <a:cs typeface="Arial" panose="020B0604020202020204" pitchFamily="34" charset="0"/>
              </a:rPr>
              <a:t>Em 2019, o CAU/AL realizou investimentos no total de R$ 18.593,00 em equipamentos e materiais permanentes.</a:t>
            </a:r>
          </a:p>
          <a:p>
            <a:pPr marL="0" indent="0" algn="just">
              <a:lnSpc>
                <a:spcPct val="100000"/>
              </a:lnSpc>
              <a:buNone/>
              <a:defRPr/>
            </a:pPr>
            <a:r>
              <a:rPr lang="pt-BR" sz="1200" b="1" dirty="0">
                <a:solidFill>
                  <a:prstClr val="black"/>
                </a:solidFill>
                <a:latin typeface="Arial" panose="020B0604020202020204" pitchFamily="34" charset="0"/>
                <a:cs typeface="Arial" panose="020B0604020202020204" pitchFamily="34" charset="0"/>
              </a:rPr>
              <a:t>Desfazimento de ativos</a:t>
            </a:r>
          </a:p>
          <a:p>
            <a:pPr marL="0" indent="0" algn="just">
              <a:lnSpc>
                <a:spcPct val="100000"/>
              </a:lnSpc>
              <a:buNone/>
              <a:defRPr/>
            </a:pPr>
            <a:r>
              <a:rPr lang="pt-BR" sz="1200" dirty="0">
                <a:latin typeface="Arial" panose="020B0604020202020204" pitchFamily="34" charset="0"/>
                <a:cs typeface="Arial" panose="020B0604020202020204" pitchFamily="34" charset="0"/>
              </a:rPr>
              <a:t>Não houve desfazimento de ativo no Conselho de Arquitetura e Urbanismo de alagoas.</a:t>
            </a:r>
            <a:endParaRPr lang="pt-BR" sz="12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r>
              <a:rPr lang="pt-BR" sz="1200" b="1" dirty="0">
                <a:solidFill>
                  <a:prstClr val="black"/>
                </a:solidFill>
                <a:latin typeface="Arial" panose="020B0604020202020204" pitchFamily="34" charset="0"/>
                <a:cs typeface="Arial" panose="020B0604020202020204" pitchFamily="34" charset="0"/>
              </a:rPr>
              <a:t>Conformidade Legal</a:t>
            </a:r>
          </a:p>
          <a:p>
            <a:pPr marL="0" indent="0" algn="just">
              <a:lnSpc>
                <a:spcPct val="100000"/>
              </a:lnSpc>
              <a:buNone/>
              <a:defRPr/>
            </a:pPr>
            <a:r>
              <a:rPr lang="pt-BR" sz="1200" dirty="0">
                <a:solidFill>
                  <a:prstClr val="black"/>
                </a:solidFill>
                <a:latin typeface="Arial" panose="020B0604020202020204" pitchFamily="34" charset="0"/>
                <a:cs typeface="Arial" panose="020B0604020202020204" pitchFamily="34" charset="0"/>
              </a:rPr>
              <a:t>Para assegurar a conformidade legal da gestão patrimonial, o Conselho de Arquitetura e Urbanismo de Alagoas, observa e aplica as Leis nº 8.666/1993, nº 8.429/92 e nº 4.320/64; o Decreto-lei nº 200/67; a Instrução Normativa nº 205/88; a Lei Complementar nº 101/200 e os demais instrumentos legais que regem a gestão patrimonial na Administração Pública Federal, dentre outros.</a:t>
            </a:r>
          </a:p>
          <a:p>
            <a:pPr marL="0" indent="0" algn="just">
              <a:lnSpc>
                <a:spcPct val="100000"/>
              </a:lnSpc>
              <a:buNone/>
              <a:defRPr/>
            </a:pPr>
            <a:r>
              <a:rPr lang="pt-BR" sz="1200" dirty="0">
                <a:solidFill>
                  <a:prstClr val="black"/>
                </a:solidFill>
                <a:latin typeface="Arial" panose="020B0604020202020204" pitchFamily="34" charset="0"/>
                <a:cs typeface="Arial" panose="020B0604020202020204" pitchFamily="34" charset="0"/>
              </a:rPr>
              <a:t>Os critérios e procedimentos adotados pelo CAU/AL são os estabelecidos pelas Normas Brasileiras de Contabilidade Aplicada ao Setor Público NBC T 16.9 e NBC T 16.10, publicadas pelas Resoluções CFC nº 1.136/2008 e 1.137/2008, respectivamente, para tratamento contábil da depreciação, da amortização e da exaustão de itens do patrimônio e avaliação e mensuração de ativos e passivos da unidade.</a:t>
            </a:r>
          </a:p>
          <a:p>
            <a:pPr marL="0" indent="0" algn="just">
              <a:lnSpc>
                <a:spcPct val="100000"/>
              </a:lnSpc>
              <a:buNone/>
              <a:defRPr/>
            </a:pPr>
            <a:endParaRPr lang="pt-BR" sz="1200" dirty="0">
              <a:solidFill>
                <a:prstClr val="black"/>
              </a:solidFill>
              <a:latin typeface="Arial" panose="020B0604020202020204" pitchFamily="34" charset="0"/>
              <a:cs typeface="Arial" panose="020B0604020202020204" pitchFamily="34" charset="0"/>
            </a:endParaRPr>
          </a:p>
          <a:p>
            <a:pPr marL="0" indent="0" algn="just">
              <a:lnSpc>
                <a:spcPct val="100000"/>
              </a:lnSpc>
              <a:buNone/>
              <a:defRPr/>
            </a:pPr>
            <a:endParaRPr lang="pt-BR" sz="1200" dirty="0">
              <a:solidFill>
                <a:prstClr val="black"/>
              </a:solidFill>
              <a:latin typeface="Arial" panose="020B0604020202020204" pitchFamily="34" charset="0"/>
              <a:cs typeface="Arial" panose="020B0604020202020204" pitchFamily="34" charset="0"/>
            </a:endParaRPr>
          </a:p>
        </p:txBody>
      </p:sp>
      <p:pic>
        <p:nvPicPr>
          <p:cNvPr id="459778" name="Picture 2"/>
          <p:cNvPicPr>
            <a:picLocks noChangeAspect="1" noChangeArrowheads="1"/>
          </p:cNvPicPr>
          <p:nvPr/>
        </p:nvPicPr>
        <p:blipFill>
          <a:blip r:embed="rId3" cstate="print"/>
          <a:srcRect/>
          <a:stretch>
            <a:fillRect/>
          </a:stretch>
        </p:blipFill>
        <p:spPr bwMode="auto">
          <a:xfrm>
            <a:off x="7615210" y="1416390"/>
            <a:ext cx="2011674" cy="910830"/>
          </a:xfrm>
          <a:prstGeom prst="rect">
            <a:avLst/>
          </a:prstGeom>
          <a:noFill/>
          <a:ln w="9525">
            <a:noFill/>
            <a:miter lim="800000"/>
            <a:headEnd/>
            <a:tailEnd/>
          </a:ln>
        </p:spPr>
      </p:pic>
      <p:pic>
        <p:nvPicPr>
          <p:cNvPr id="459779" name="Picture 3" descr="C:\Users\Rodrigo\OneDrive - CONSELHO DE ARQUITETURA E URBANISMO DE ALAGOAS CAU AL(1)\A - CAU-AL - DIVERSOS\PAPELARIA CAU_AL\Brasão CAU-AL P&amp;B.jpg"/>
          <p:cNvPicPr>
            <a:picLocks noChangeAspect="1" noChangeArrowheads="1"/>
          </p:cNvPicPr>
          <p:nvPr/>
        </p:nvPicPr>
        <p:blipFill>
          <a:blip r:embed="rId4" cstate="print"/>
          <a:srcRect/>
          <a:stretch>
            <a:fillRect/>
          </a:stretch>
        </p:blipFill>
        <p:spPr bwMode="auto">
          <a:xfrm>
            <a:off x="7792845" y="1489232"/>
            <a:ext cx="706469" cy="741862"/>
          </a:xfrm>
          <a:prstGeom prst="rect">
            <a:avLst/>
          </a:prstGeom>
          <a:noFill/>
        </p:spPr>
      </p:pic>
      <p:graphicFrame>
        <p:nvGraphicFramePr>
          <p:cNvPr id="13" name="Espaço Reservado para Conteúdo 44"/>
          <p:cNvGraphicFramePr>
            <a:graphicFrameLocks/>
          </p:cNvGraphicFramePr>
          <p:nvPr/>
        </p:nvGraphicFramePr>
        <p:xfrm>
          <a:off x="2198670" y="3832260"/>
          <a:ext cx="6102849" cy="2638711"/>
        </p:xfrm>
        <a:graphic>
          <a:graphicData uri="http://schemas.openxmlformats.org/drawingml/2006/chart">
            <c:chart xmlns:c="http://schemas.openxmlformats.org/drawingml/2006/chart" xmlns:r="http://schemas.openxmlformats.org/officeDocument/2006/relationships" r:id="rId5"/>
          </a:graphicData>
        </a:graphic>
      </p:graphicFrame>
      <p:pic>
        <p:nvPicPr>
          <p:cNvPr id="14" name="Imagem 13"/>
          <p:cNvPicPr>
            <a:picLocks noChangeAspect="1"/>
          </p:cNvPicPr>
          <p:nvPr/>
        </p:nvPicPr>
        <p:blipFill rotWithShape="1">
          <a:blip r:embed="rId6" cstate="print">
            <a:duotone>
              <a:prstClr val="black"/>
              <a:schemeClr val="accent3">
                <a:tint val="45000"/>
                <a:satMod val="400000"/>
              </a:schemeClr>
            </a:duotone>
            <a:lum contrast="-50000"/>
          </a:blip>
          <a:srcRect l="15860" t="64377" r="76953" b="24095"/>
          <a:stretch/>
        </p:blipFill>
        <p:spPr>
          <a:xfrm>
            <a:off x="3331920" y="3924728"/>
            <a:ext cx="558658" cy="504007"/>
          </a:xfrm>
          <a:prstGeom prst="rect">
            <a:avLst/>
          </a:prstGeom>
        </p:spPr>
      </p:pic>
      <p:sp>
        <p:nvSpPr>
          <p:cNvPr id="12" name="Espaço Reservado para Número de Slide 11"/>
          <p:cNvSpPr>
            <a:spLocks noGrp="1"/>
          </p:cNvSpPr>
          <p:nvPr>
            <p:ph type="sldNum" sz="quarter" idx="12"/>
          </p:nvPr>
        </p:nvSpPr>
        <p:spPr/>
        <p:txBody>
          <a:bodyPr/>
          <a:lstStyle/>
          <a:p>
            <a:pPr rtl="0"/>
            <a:fld id="{5A4A7955-6230-48B4-BD8B-A7C460F75945}" type="slidenum">
              <a:rPr lang="pt-BR" noProof="0" smtClean="0"/>
              <a:pPr rtl="0"/>
              <a:t>83</a:t>
            </a:fld>
            <a:endParaRPr lang="pt-BR" noProof="0" dirty="0"/>
          </a:p>
        </p:txBody>
      </p:sp>
    </p:spTree>
    <p:extLst>
      <p:ext uri="{BB962C8B-B14F-4D97-AF65-F5344CB8AC3E}">
        <p14:creationId xmlns:p14="http://schemas.microsoft.com/office/powerpoint/2010/main" xmlns="" val="32423356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bjeto 7" descr="Retângulo bege">
            <a:extLst>
              <a:ext uri="{FF2B5EF4-FFF2-40B4-BE49-F238E27FC236}">
                <a16:creationId xmlns:a16="http://schemas.microsoft.com/office/drawing/2014/main" xmlns="" id="{B9484C17-CACD-4152-B06A-9DE058DC4A01}"/>
              </a:ext>
            </a:extLst>
          </p:cNvPr>
          <p:cNvSpPr/>
          <p:nvPr/>
        </p:nvSpPr>
        <p:spPr bwMode="white">
          <a:xfrm flipV="1">
            <a:off x="0" y="914400"/>
            <a:ext cx="9905999" cy="114299"/>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41" name="Hexágono 40"/>
          <p:cNvSpPr/>
          <p:nvPr/>
        </p:nvSpPr>
        <p:spPr>
          <a:xfrm>
            <a:off x="8030162" y="711624"/>
            <a:ext cx="936000" cy="792000"/>
          </a:xfrm>
          <a:prstGeom prst="hexagon">
            <a:avLst/>
          </a:prstGeom>
          <a:solidFill>
            <a:srgbClr val="70AD47">
              <a:lumMod val="40000"/>
              <a:lumOff val="6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12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2" name="Título 4">
            <a:extLst>
              <a:ext uri="{FF2B5EF4-FFF2-40B4-BE49-F238E27FC236}">
                <a16:creationId xmlns:a16="http://schemas.microsoft.com/office/drawing/2014/main" xmlns="" id="{BC321A7D-7281-49A4-B261-89C0B5835C05}"/>
              </a:ext>
            </a:extLst>
          </p:cNvPr>
          <p:cNvSpPr>
            <a:spLocks noGrp="1"/>
          </p:cNvSpPr>
          <p:nvPr>
            <p:ph type="title"/>
          </p:nvPr>
        </p:nvSpPr>
        <p:spPr>
          <a:xfrm>
            <a:off x="525564" y="430325"/>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Gestão de Custos</a:t>
            </a:r>
          </a:p>
        </p:txBody>
      </p:sp>
      <p:sp>
        <p:nvSpPr>
          <p:cNvPr id="20" name="CaixaDeTexto 19">
            <a:extLst>
              <a:ext uri="{FF2B5EF4-FFF2-40B4-BE49-F238E27FC236}">
                <a16:creationId xmlns:a16="http://schemas.microsoft.com/office/drawing/2014/main" xmlns="" id="{0434FBE5-F0E0-49C0-8A54-015D945C26A1}"/>
              </a:ext>
            </a:extLst>
          </p:cNvPr>
          <p:cNvSpPr txBox="1"/>
          <p:nvPr/>
        </p:nvSpPr>
        <p:spPr>
          <a:xfrm>
            <a:off x="3442310" y="5320805"/>
            <a:ext cx="612668" cy="312008"/>
          </a:xfrm>
          <a:prstGeom prst="rect">
            <a:avLst/>
          </a:prstGeom>
          <a:noFill/>
        </p:spPr>
        <p:txBody>
          <a:bodyPr wrap="square" rtlCol="0">
            <a:spAutoFit/>
          </a:bodyPr>
          <a:lstStyle/>
          <a:p>
            <a:pPr algn="ctr">
              <a:lnSpc>
                <a:spcPct val="70000"/>
              </a:lnSpc>
              <a:defRPr/>
            </a:pPr>
            <a:r>
              <a:rPr lang="pt-BR" sz="2000" kern="0" spc="-150" dirty="0">
                <a:solidFill>
                  <a:schemeClr val="bg1"/>
                </a:solidFill>
                <a:latin typeface="Segoe UI" panose="020B0502040204020203" pitchFamily="34" charset="0"/>
                <a:cs typeface="Segoe UI" panose="020B0502040204020203" pitchFamily="34" charset="0"/>
              </a:rPr>
              <a:t>36</a:t>
            </a:r>
          </a:p>
        </p:txBody>
      </p:sp>
      <p:sp>
        <p:nvSpPr>
          <p:cNvPr id="22" name="CaixaDeTexto 21">
            <a:extLst>
              <a:ext uri="{FF2B5EF4-FFF2-40B4-BE49-F238E27FC236}">
                <a16:creationId xmlns:a16="http://schemas.microsoft.com/office/drawing/2014/main" xmlns="" id="{86DBD775-2A45-467C-96BA-3E3987EA3EAC}"/>
              </a:ext>
            </a:extLst>
          </p:cNvPr>
          <p:cNvSpPr txBox="1"/>
          <p:nvPr/>
        </p:nvSpPr>
        <p:spPr>
          <a:xfrm>
            <a:off x="3604235" y="5419447"/>
            <a:ext cx="489236" cy="880117"/>
          </a:xfrm>
          <a:prstGeom prst="rect">
            <a:avLst/>
          </a:prstGeom>
          <a:noFill/>
        </p:spPr>
        <p:txBody>
          <a:bodyPr vert="vert270" wrap="square" rtlCol="0">
            <a:spAutoFit/>
          </a:bodyPr>
          <a:lstStyle/>
          <a:p>
            <a:pPr>
              <a:lnSpc>
                <a:spcPct val="70000"/>
              </a:lnSpc>
              <a:defRPr/>
            </a:pPr>
            <a:r>
              <a:rPr lang="pt-BR" sz="1400" kern="0" dirty="0">
                <a:solidFill>
                  <a:schemeClr val="bg1"/>
                </a:solidFill>
                <a:latin typeface="Segoe UI" panose="020B0502040204020203" pitchFamily="34" charset="0"/>
                <a:cs typeface="Segoe UI" panose="020B0502040204020203" pitchFamily="34" charset="0"/>
              </a:rPr>
              <a:t>Estagiários</a:t>
            </a:r>
          </a:p>
        </p:txBody>
      </p:sp>
      <p:sp>
        <p:nvSpPr>
          <p:cNvPr id="30" name="Espaço Reservado para Texto 3">
            <a:extLst>
              <a:ext uri="{FF2B5EF4-FFF2-40B4-BE49-F238E27FC236}">
                <a16:creationId xmlns:a16="http://schemas.microsoft.com/office/drawing/2014/main" xmlns="" id="{A5D173E8-C2DF-46D4-99DF-87A962AA4BF5}"/>
              </a:ext>
            </a:extLst>
          </p:cNvPr>
          <p:cNvSpPr txBox="1">
            <a:spLocks/>
          </p:cNvSpPr>
          <p:nvPr/>
        </p:nvSpPr>
        <p:spPr>
          <a:xfrm>
            <a:off x="544025" y="1223785"/>
            <a:ext cx="3233891" cy="5228386"/>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A gestão de custos do CAU/AL é efetuada  em consonância com as diretrizes orçamentárias, realizadas por centro de custos distribuídos entre Projetos e Atividades vinculados aos objetivos estratégicos, conforme mapa estratégico do CAU.</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O acompanhamento é realizado de forma mensal, tanto pelo CAU/AL quanto pela área da contabilidade do CAU/BR, no intuito de identificar possíveis desvios no seu curso, sendo os mesmos relatados quando identificados. Do surgimento da necessidade, são realizados ajustes contábeis, bem como realizada transposições mediante solicitação das instâncias competentes. </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Mediante a necessidade de alteração do valor orçado, são realizadas reformulações orçamentárias que são aprovadas pela Comissão de Administração e Finanças e posterior aprovação do Plenário do CAU/AL e homologadas pelo CAU/BR.</a:t>
            </a:r>
          </a:p>
        </p:txBody>
      </p:sp>
      <p:sp>
        <p:nvSpPr>
          <p:cNvPr id="21" name="Espaço Reservado para Texto 3">
            <a:extLst>
              <a:ext uri="{FF2B5EF4-FFF2-40B4-BE49-F238E27FC236}">
                <a16:creationId xmlns:a16="http://schemas.microsoft.com/office/drawing/2014/main" xmlns="" id="{6D7C5ECD-62B9-4973-8203-2DC407E774B2}"/>
              </a:ext>
            </a:extLst>
          </p:cNvPr>
          <p:cNvSpPr txBox="1">
            <a:spLocks/>
          </p:cNvSpPr>
          <p:nvPr/>
        </p:nvSpPr>
        <p:spPr>
          <a:xfrm>
            <a:off x="3835969" y="1213856"/>
            <a:ext cx="3233891" cy="4979390"/>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Após a aprovação do plano de ação, os seus projetos e atividades são agrupados por centros de custos e suas despesas agrupadas por natureza de despesas, distinguindo-se despesas correntes e de capital, bem como os custos fixos e variáveis, permitindo o acompanhamento das projeções das despesas na elaboração do plano de ação daqueles projetos e/ou atividades que darão continuidade no próximo exercício.</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Todos os projetos e atividades são cadastrados no sistema SISCONT.NET, e alocadas suas despesas  em cada  conta contábil específica, para que assim, a área competente consiga emitir os empenhos, liquidações e pagamentos das contrações e aquisições dos projetos e atividades.</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Sendo assim, a gestão dos custos passa a ser acompanhada diariamente mediante o acompanhamento dos pagamentos e os seus processos de origem</a:t>
            </a:r>
          </a:p>
        </p:txBody>
      </p:sp>
      <p:sp>
        <p:nvSpPr>
          <p:cNvPr id="12" name="Hexágono 11"/>
          <p:cNvSpPr/>
          <p:nvPr/>
        </p:nvSpPr>
        <p:spPr>
          <a:xfrm>
            <a:off x="7469300" y="2900111"/>
            <a:ext cx="1526940" cy="1285972"/>
          </a:xfrm>
          <a:prstGeom prst="hexagon">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rgbClr val="000000"/>
                </a:solidFill>
                <a:latin typeface="Arial" panose="020B0604020202020204" pitchFamily="34" charset="0"/>
                <a:ea typeface="Calibri" panose="020F0502020204030204" pitchFamily="34" charset="0"/>
                <a:cs typeface="Arial" panose="020B0604020202020204" pitchFamily="34" charset="0"/>
              </a:rPr>
              <a:t>Plano de Ação</a:t>
            </a:r>
          </a:p>
        </p:txBody>
      </p:sp>
      <p:sp>
        <p:nvSpPr>
          <p:cNvPr id="24" name="Hexágono 23"/>
          <p:cNvSpPr/>
          <p:nvPr/>
        </p:nvSpPr>
        <p:spPr>
          <a:xfrm>
            <a:off x="8900812" y="5240330"/>
            <a:ext cx="936000" cy="792000"/>
          </a:xfrm>
          <a:prstGeom prst="hexagon">
            <a:avLst/>
          </a:prstGeom>
          <a:solidFill>
            <a:srgbClr val="00CC99"/>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12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 name="CaixaDeTexto 24"/>
          <p:cNvSpPr txBox="1"/>
          <p:nvPr/>
        </p:nvSpPr>
        <p:spPr>
          <a:xfrm>
            <a:off x="8773599" y="5509233"/>
            <a:ext cx="1211801" cy="230832"/>
          </a:xfrm>
          <a:prstGeom prst="rect">
            <a:avLst/>
          </a:prstGeom>
          <a:noFill/>
        </p:spPr>
        <p:txBody>
          <a:bodyPr wrap="square" rtlCol="0">
            <a:spAutoFit/>
          </a:bodyPr>
          <a:lstStyle/>
          <a:p>
            <a:pPr algn="ctr"/>
            <a:r>
              <a:rPr lang="pt-BR" sz="900" b="1" dirty="0">
                <a:solidFill>
                  <a:srgbClr val="000000"/>
                </a:solidFill>
                <a:latin typeface="Arial" panose="020B0604020202020204" pitchFamily="34" charset="0"/>
                <a:ea typeface="Calibri" panose="020F0502020204030204" pitchFamily="34" charset="0"/>
                <a:cs typeface="Arial" panose="020B0604020202020204" pitchFamily="34" charset="0"/>
              </a:rPr>
              <a:t>ASCOM</a:t>
            </a:r>
            <a:endParaRPr lang="pt-BR" sz="9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6" name="Hexágono 25"/>
          <p:cNvSpPr/>
          <p:nvPr/>
        </p:nvSpPr>
        <p:spPr>
          <a:xfrm>
            <a:off x="8866789" y="3574946"/>
            <a:ext cx="936000" cy="792000"/>
          </a:xfrm>
          <a:prstGeom prst="hexagon">
            <a:avLst/>
          </a:prstGeom>
          <a:solidFill>
            <a:srgbClr val="99FFCC"/>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12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7" name="CaixaDeTexto 26"/>
          <p:cNvSpPr txBox="1"/>
          <p:nvPr/>
        </p:nvSpPr>
        <p:spPr>
          <a:xfrm>
            <a:off x="8688268" y="3847835"/>
            <a:ext cx="1332028" cy="230832"/>
          </a:xfrm>
          <a:prstGeom prst="rect">
            <a:avLst/>
          </a:prstGeom>
          <a:noFill/>
        </p:spPr>
        <p:txBody>
          <a:bodyPr wrap="square" rtlCol="0">
            <a:spAutoFit/>
          </a:bodyPr>
          <a:lstStyle/>
          <a:p>
            <a:pPr algn="ctr"/>
            <a:r>
              <a:rPr lang="pt-BR" sz="900" b="1" dirty="0">
                <a:solidFill>
                  <a:srgbClr val="000000"/>
                </a:solidFill>
                <a:latin typeface="Arial" panose="020B0604020202020204" pitchFamily="34" charset="0"/>
                <a:ea typeface="Calibri" panose="020F0502020204030204" pitchFamily="34" charset="0"/>
                <a:cs typeface="Arial" panose="020B0604020202020204" pitchFamily="34" charset="0"/>
              </a:rPr>
              <a:t>GTEC</a:t>
            </a:r>
            <a:endParaRPr lang="pt-BR" sz="9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8" name="Hexágono 27"/>
          <p:cNvSpPr/>
          <p:nvPr/>
        </p:nvSpPr>
        <p:spPr>
          <a:xfrm>
            <a:off x="7271903" y="1939604"/>
            <a:ext cx="936000" cy="792000"/>
          </a:xfrm>
          <a:prstGeom prst="hexagon">
            <a:avLst/>
          </a:prstGeom>
          <a:solidFill>
            <a:srgbClr val="339966"/>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12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9" name="CaixaDeTexto 28"/>
          <p:cNvSpPr txBox="1"/>
          <p:nvPr/>
        </p:nvSpPr>
        <p:spPr>
          <a:xfrm>
            <a:off x="7137600" y="2208447"/>
            <a:ext cx="1265264" cy="230832"/>
          </a:xfrm>
          <a:prstGeom prst="rect">
            <a:avLst/>
          </a:prstGeom>
          <a:noFill/>
        </p:spPr>
        <p:txBody>
          <a:bodyPr wrap="square" rtlCol="0">
            <a:spAutoFit/>
          </a:bodyPr>
          <a:lstStyle/>
          <a:p>
            <a:pPr algn="ctr"/>
            <a:r>
              <a:rPr lang="pt-BR" sz="900" b="1" dirty="0">
                <a:solidFill>
                  <a:srgbClr val="000000"/>
                </a:solidFill>
                <a:latin typeface="Arial" panose="020B0604020202020204" pitchFamily="34" charset="0"/>
                <a:ea typeface="Calibri" panose="020F0502020204030204" pitchFamily="34" charset="0"/>
                <a:cs typeface="Arial" panose="020B0604020202020204" pitchFamily="34" charset="0"/>
              </a:rPr>
              <a:t>PRESIDÊNCIA</a:t>
            </a:r>
            <a:endParaRPr lang="pt-BR" sz="9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31" name="Hexágono 30"/>
          <p:cNvSpPr/>
          <p:nvPr/>
        </p:nvSpPr>
        <p:spPr>
          <a:xfrm>
            <a:off x="8882064" y="2751469"/>
            <a:ext cx="936000" cy="792000"/>
          </a:xfrm>
          <a:prstGeom prst="hexagon">
            <a:avLst/>
          </a:prstGeom>
          <a:solidFill>
            <a:srgbClr val="CCFFCC"/>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12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2" name="CaixaDeTexto 31"/>
          <p:cNvSpPr txBox="1"/>
          <p:nvPr/>
        </p:nvSpPr>
        <p:spPr>
          <a:xfrm>
            <a:off x="8590100" y="3024358"/>
            <a:ext cx="1516913" cy="230832"/>
          </a:xfrm>
          <a:prstGeom prst="rect">
            <a:avLst/>
          </a:prstGeom>
          <a:noFill/>
        </p:spPr>
        <p:txBody>
          <a:bodyPr wrap="square" rtlCol="0">
            <a:spAutoFit/>
          </a:bodyPr>
          <a:lstStyle/>
          <a:p>
            <a:pPr algn="ctr"/>
            <a:r>
              <a:rPr lang="pt-BR" sz="900" b="1" dirty="0">
                <a:solidFill>
                  <a:srgbClr val="000000"/>
                </a:solidFill>
                <a:latin typeface="Arial" panose="020B0604020202020204" pitchFamily="34" charset="0"/>
                <a:ea typeface="Calibri" panose="020F0502020204030204" pitchFamily="34" charset="0"/>
                <a:cs typeface="Arial" panose="020B0604020202020204" pitchFamily="34" charset="0"/>
              </a:rPr>
              <a:t>GAF</a:t>
            </a:r>
            <a:endParaRPr lang="pt-BR" sz="9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33" name="Hexágono 32"/>
          <p:cNvSpPr/>
          <p:nvPr/>
        </p:nvSpPr>
        <p:spPr>
          <a:xfrm>
            <a:off x="8847141" y="1921357"/>
            <a:ext cx="936000" cy="792000"/>
          </a:xfrm>
          <a:prstGeom prst="hexagon">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1200" b="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34" name="CaixaDeTexto 33"/>
          <p:cNvSpPr txBox="1"/>
          <p:nvPr/>
        </p:nvSpPr>
        <p:spPr>
          <a:xfrm>
            <a:off x="8515513" y="2170841"/>
            <a:ext cx="1591500" cy="230832"/>
          </a:xfrm>
          <a:prstGeom prst="rect">
            <a:avLst/>
          </a:prstGeom>
          <a:noFill/>
        </p:spPr>
        <p:txBody>
          <a:bodyPr wrap="square" rtlCol="0">
            <a:spAutoFit/>
          </a:bodyPr>
          <a:lstStyle/>
          <a:p>
            <a:pPr algn="ctr">
              <a:spcAft>
                <a:spcPts val="0"/>
              </a:spcAft>
            </a:pPr>
            <a:r>
              <a:rPr lang="pt-BR" sz="900" b="1" dirty="0">
                <a:solidFill>
                  <a:srgbClr val="000000"/>
                </a:solidFill>
                <a:latin typeface="Arial" panose="020B0604020202020204" pitchFamily="34" charset="0"/>
                <a:ea typeface="Calibri" panose="020F0502020204030204" pitchFamily="34" charset="0"/>
                <a:cs typeface="Arial" panose="020B0604020202020204" pitchFamily="34" charset="0"/>
              </a:rPr>
              <a:t>CEP</a:t>
            </a:r>
            <a:endParaRPr lang="pt-BR" sz="900" b="1" dirty="0">
              <a:latin typeface="Arial" panose="020B0604020202020204" pitchFamily="34" charset="0"/>
              <a:ea typeface="Calibri" panose="020F0502020204030204" pitchFamily="34" charset="0"/>
              <a:cs typeface="Arial" panose="020B0604020202020204" pitchFamily="34" charset="0"/>
            </a:endParaRPr>
          </a:p>
        </p:txBody>
      </p:sp>
      <p:sp>
        <p:nvSpPr>
          <p:cNvPr id="35" name="Hexágono 34"/>
          <p:cNvSpPr/>
          <p:nvPr/>
        </p:nvSpPr>
        <p:spPr>
          <a:xfrm>
            <a:off x="8822957" y="1101098"/>
            <a:ext cx="936000" cy="792000"/>
          </a:xfrm>
          <a:prstGeom prst="hexagon">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1200" b="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36" name="CaixaDeTexto 35"/>
          <p:cNvSpPr txBox="1"/>
          <p:nvPr/>
        </p:nvSpPr>
        <p:spPr>
          <a:xfrm>
            <a:off x="8459949" y="1351673"/>
            <a:ext cx="1591500" cy="230832"/>
          </a:xfrm>
          <a:prstGeom prst="rect">
            <a:avLst/>
          </a:prstGeom>
          <a:noFill/>
        </p:spPr>
        <p:txBody>
          <a:bodyPr wrap="square" rtlCol="0">
            <a:spAutoFit/>
          </a:bodyPr>
          <a:lstStyle/>
          <a:p>
            <a:pPr algn="ctr">
              <a:spcAft>
                <a:spcPts val="0"/>
              </a:spcAft>
            </a:pPr>
            <a:r>
              <a:rPr lang="pt-BR" sz="900" b="1" dirty="0">
                <a:solidFill>
                  <a:srgbClr val="000000"/>
                </a:solidFill>
                <a:latin typeface="Arial" panose="020B0604020202020204" pitchFamily="34" charset="0"/>
                <a:ea typeface="Calibri" panose="020F0502020204030204" pitchFamily="34" charset="0"/>
                <a:cs typeface="Arial" panose="020B0604020202020204" pitchFamily="34" charset="0"/>
              </a:rPr>
              <a:t>CAF</a:t>
            </a:r>
            <a:endParaRPr lang="pt-BR" sz="900" b="1" dirty="0">
              <a:latin typeface="Arial" panose="020B0604020202020204" pitchFamily="34" charset="0"/>
              <a:ea typeface="Calibri" panose="020F0502020204030204" pitchFamily="34" charset="0"/>
              <a:cs typeface="Arial" panose="020B0604020202020204" pitchFamily="34" charset="0"/>
            </a:endParaRPr>
          </a:p>
        </p:txBody>
      </p:sp>
      <p:sp>
        <p:nvSpPr>
          <p:cNvPr id="37" name="Hexágono 36"/>
          <p:cNvSpPr/>
          <p:nvPr/>
        </p:nvSpPr>
        <p:spPr>
          <a:xfrm>
            <a:off x="8047513" y="1525357"/>
            <a:ext cx="936000" cy="792000"/>
          </a:xfrm>
          <a:prstGeom prst="hexagon">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1200" b="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38" name="CaixaDeTexto 37"/>
          <p:cNvSpPr txBox="1"/>
          <p:nvPr/>
        </p:nvSpPr>
        <p:spPr>
          <a:xfrm>
            <a:off x="7893215" y="1762829"/>
            <a:ext cx="1211801" cy="230832"/>
          </a:xfrm>
          <a:prstGeom prst="rect">
            <a:avLst/>
          </a:prstGeom>
          <a:noFill/>
        </p:spPr>
        <p:txBody>
          <a:bodyPr wrap="square" rtlCol="0">
            <a:spAutoFit/>
          </a:bodyPr>
          <a:lstStyle/>
          <a:p>
            <a:pPr algn="ctr">
              <a:spcAft>
                <a:spcPts val="0"/>
              </a:spcAft>
            </a:pPr>
            <a:r>
              <a:rPr lang="pt-BR" sz="900" b="1" dirty="0">
                <a:solidFill>
                  <a:srgbClr val="000000"/>
                </a:solidFill>
                <a:latin typeface="Arial" panose="020B0604020202020204" pitchFamily="34" charset="0"/>
                <a:ea typeface="Calibri" panose="020F0502020204030204" pitchFamily="34" charset="0"/>
                <a:cs typeface="Arial" panose="020B0604020202020204" pitchFamily="34" charset="0"/>
              </a:rPr>
              <a:t>CED</a:t>
            </a:r>
            <a:endParaRPr lang="pt-BR" sz="900" b="1" dirty="0">
              <a:latin typeface="Arial" panose="020B0604020202020204" pitchFamily="34" charset="0"/>
              <a:ea typeface="Calibri" panose="020F0502020204030204" pitchFamily="34" charset="0"/>
              <a:cs typeface="Arial" panose="020B0604020202020204" pitchFamily="34" charset="0"/>
            </a:endParaRPr>
          </a:p>
        </p:txBody>
      </p:sp>
      <p:sp>
        <p:nvSpPr>
          <p:cNvPr id="39" name="CaixaDeTexto 38"/>
          <p:cNvSpPr txBox="1"/>
          <p:nvPr/>
        </p:nvSpPr>
        <p:spPr>
          <a:xfrm>
            <a:off x="8026481" y="945415"/>
            <a:ext cx="945267" cy="230832"/>
          </a:xfrm>
          <a:prstGeom prst="rect">
            <a:avLst/>
          </a:prstGeom>
          <a:noFill/>
        </p:spPr>
        <p:txBody>
          <a:bodyPr wrap="square" rtlCol="0">
            <a:spAutoFit/>
          </a:bodyPr>
          <a:lstStyle/>
          <a:p>
            <a:pPr algn="ctr">
              <a:spcAft>
                <a:spcPts val="0"/>
              </a:spcAft>
            </a:pPr>
            <a:r>
              <a:rPr lang="pt-BR" sz="900" b="1" dirty="0">
                <a:solidFill>
                  <a:srgbClr val="000000"/>
                </a:solidFill>
                <a:latin typeface="Arial" panose="020B0604020202020204" pitchFamily="34" charset="0"/>
                <a:ea typeface="Calibri" panose="020F0502020204030204" pitchFamily="34" charset="0"/>
                <a:cs typeface="Arial" panose="020B0604020202020204" pitchFamily="34" charset="0"/>
              </a:rPr>
              <a:t>CED</a:t>
            </a:r>
          </a:p>
        </p:txBody>
      </p:sp>
      <p:sp>
        <p:nvSpPr>
          <p:cNvPr id="44" name="Hexágono 43"/>
          <p:cNvSpPr/>
          <p:nvPr/>
        </p:nvSpPr>
        <p:spPr>
          <a:xfrm>
            <a:off x="7233016" y="1107624"/>
            <a:ext cx="936000" cy="792000"/>
          </a:xfrm>
          <a:prstGeom prst="hexagon">
            <a:avLst/>
          </a:prstGeom>
          <a:solidFill>
            <a:srgbClr val="00CC99"/>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12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5" name="CaixaDeTexto 44"/>
          <p:cNvSpPr txBox="1"/>
          <p:nvPr/>
        </p:nvSpPr>
        <p:spPr>
          <a:xfrm>
            <a:off x="7105803" y="1376527"/>
            <a:ext cx="1211801" cy="230832"/>
          </a:xfrm>
          <a:prstGeom prst="rect">
            <a:avLst/>
          </a:prstGeom>
          <a:noFill/>
        </p:spPr>
        <p:txBody>
          <a:bodyPr wrap="square" rtlCol="0">
            <a:spAutoFit/>
          </a:bodyPr>
          <a:lstStyle/>
          <a:p>
            <a:pPr algn="ctr"/>
            <a:r>
              <a:rPr lang="pt-BR" sz="900" b="1" dirty="0">
                <a:solidFill>
                  <a:srgbClr val="000000"/>
                </a:solidFill>
                <a:latin typeface="Arial" panose="020B0604020202020204" pitchFamily="34" charset="0"/>
                <a:ea typeface="Calibri" panose="020F0502020204030204" pitchFamily="34" charset="0"/>
                <a:cs typeface="Arial" panose="020B0604020202020204" pitchFamily="34" charset="0"/>
              </a:rPr>
              <a:t>ATHIS</a:t>
            </a:r>
            <a:endParaRPr lang="pt-BR" sz="9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46" name="Hexágono 45"/>
          <p:cNvSpPr/>
          <p:nvPr/>
        </p:nvSpPr>
        <p:spPr>
          <a:xfrm>
            <a:off x="8886282" y="4407111"/>
            <a:ext cx="936000" cy="792000"/>
          </a:xfrm>
          <a:prstGeom prst="hexagon">
            <a:avLst/>
          </a:prstGeom>
          <a:solidFill>
            <a:srgbClr val="339966"/>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12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7" name="CaixaDeTexto 46"/>
          <p:cNvSpPr txBox="1"/>
          <p:nvPr/>
        </p:nvSpPr>
        <p:spPr>
          <a:xfrm>
            <a:off x="8755032" y="4726292"/>
            <a:ext cx="1265264" cy="230832"/>
          </a:xfrm>
          <a:prstGeom prst="rect">
            <a:avLst/>
          </a:prstGeom>
          <a:noFill/>
        </p:spPr>
        <p:txBody>
          <a:bodyPr wrap="square" rtlCol="0">
            <a:spAutoFit/>
          </a:bodyPr>
          <a:lstStyle/>
          <a:p>
            <a:pPr algn="ctr"/>
            <a:r>
              <a:rPr lang="pt-BR" sz="900" b="1" dirty="0">
                <a:solidFill>
                  <a:srgbClr val="000000"/>
                </a:solidFill>
                <a:latin typeface="Arial" panose="020B0604020202020204" pitchFamily="34" charset="0"/>
                <a:ea typeface="Calibri" panose="020F0502020204030204" pitchFamily="34" charset="0"/>
                <a:cs typeface="Arial" panose="020B0604020202020204" pitchFamily="34" charset="0"/>
              </a:rPr>
              <a:t>FISCALIZAÇÃO</a:t>
            </a:r>
            <a:endParaRPr lang="pt-BR" sz="900" b="1"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48" name="Hexágono 47"/>
          <p:cNvSpPr/>
          <p:nvPr/>
        </p:nvSpPr>
        <p:spPr>
          <a:xfrm>
            <a:off x="8096398" y="5636330"/>
            <a:ext cx="936000" cy="792000"/>
          </a:xfrm>
          <a:prstGeom prst="hexagon">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1200" b="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49" name="Hexágono 48"/>
          <p:cNvSpPr/>
          <p:nvPr/>
        </p:nvSpPr>
        <p:spPr>
          <a:xfrm>
            <a:off x="8072214" y="4816071"/>
            <a:ext cx="936000" cy="792000"/>
          </a:xfrm>
          <a:prstGeom prst="hexagon">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1200" b="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50" name="Hexágono 49"/>
          <p:cNvSpPr/>
          <p:nvPr/>
        </p:nvSpPr>
        <p:spPr>
          <a:xfrm>
            <a:off x="7296770" y="5240330"/>
            <a:ext cx="936000" cy="792000"/>
          </a:xfrm>
          <a:prstGeom prst="hexagon">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1200" b="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51" name="CaixaDeTexto 50"/>
          <p:cNvSpPr txBox="1"/>
          <p:nvPr/>
        </p:nvSpPr>
        <p:spPr>
          <a:xfrm>
            <a:off x="7158800" y="5379834"/>
            <a:ext cx="1211801" cy="369332"/>
          </a:xfrm>
          <a:prstGeom prst="rect">
            <a:avLst/>
          </a:prstGeom>
          <a:noFill/>
        </p:spPr>
        <p:txBody>
          <a:bodyPr wrap="square" rtlCol="0">
            <a:spAutoFit/>
          </a:bodyPr>
          <a:lstStyle/>
          <a:p>
            <a:pPr algn="ctr">
              <a:spcAft>
                <a:spcPts val="0"/>
              </a:spcAft>
            </a:pPr>
            <a:r>
              <a:rPr lang="pt-BR" sz="900" b="1" dirty="0">
                <a:solidFill>
                  <a:srgbClr val="000000"/>
                </a:solidFill>
                <a:latin typeface="Arial" panose="020B0604020202020204" pitchFamily="34" charset="0"/>
                <a:ea typeface="Calibri" panose="020F0502020204030204" pitchFamily="34" charset="0"/>
                <a:cs typeface="Arial" panose="020B0604020202020204" pitchFamily="34" charset="0"/>
              </a:rPr>
              <a:t>CSC - ATENDIMENTO</a:t>
            </a:r>
            <a:endParaRPr lang="pt-BR" sz="900" b="1" dirty="0">
              <a:latin typeface="Arial" panose="020B0604020202020204" pitchFamily="34" charset="0"/>
              <a:ea typeface="Calibri" panose="020F0502020204030204" pitchFamily="34" charset="0"/>
              <a:cs typeface="Arial" panose="020B0604020202020204" pitchFamily="34" charset="0"/>
            </a:endParaRPr>
          </a:p>
        </p:txBody>
      </p:sp>
      <p:sp>
        <p:nvSpPr>
          <p:cNvPr id="52" name="CaixaDeTexto 51"/>
          <p:cNvSpPr txBox="1"/>
          <p:nvPr/>
        </p:nvSpPr>
        <p:spPr>
          <a:xfrm>
            <a:off x="8062947" y="5096655"/>
            <a:ext cx="945267" cy="369332"/>
          </a:xfrm>
          <a:prstGeom prst="rect">
            <a:avLst/>
          </a:prstGeom>
          <a:noFill/>
        </p:spPr>
        <p:txBody>
          <a:bodyPr wrap="square" rtlCol="0">
            <a:spAutoFit/>
          </a:bodyPr>
          <a:lstStyle/>
          <a:p>
            <a:pPr algn="ctr">
              <a:spcAft>
                <a:spcPts val="0"/>
              </a:spcAft>
            </a:pPr>
            <a:r>
              <a:rPr lang="pt-BR" sz="900" b="1" dirty="0">
                <a:solidFill>
                  <a:srgbClr val="000000"/>
                </a:solidFill>
                <a:latin typeface="Arial" panose="020B0604020202020204" pitchFamily="34" charset="0"/>
                <a:ea typeface="Calibri" panose="020F0502020204030204" pitchFamily="34" charset="0"/>
                <a:cs typeface="Arial" panose="020B0604020202020204" pitchFamily="34" charset="0"/>
              </a:rPr>
              <a:t>FUNDO DE APOIO</a:t>
            </a:r>
          </a:p>
        </p:txBody>
      </p:sp>
      <p:sp>
        <p:nvSpPr>
          <p:cNvPr id="53" name="CaixaDeTexto 52"/>
          <p:cNvSpPr txBox="1"/>
          <p:nvPr/>
        </p:nvSpPr>
        <p:spPr>
          <a:xfrm>
            <a:off x="8046556" y="5775347"/>
            <a:ext cx="1042132" cy="369332"/>
          </a:xfrm>
          <a:prstGeom prst="rect">
            <a:avLst/>
          </a:prstGeom>
          <a:noFill/>
        </p:spPr>
        <p:txBody>
          <a:bodyPr wrap="square" rtlCol="0">
            <a:spAutoFit/>
          </a:bodyPr>
          <a:lstStyle/>
          <a:p>
            <a:pPr algn="ctr">
              <a:spcAft>
                <a:spcPts val="0"/>
              </a:spcAft>
            </a:pPr>
            <a:r>
              <a:rPr lang="pt-BR" sz="900" b="1" dirty="0">
                <a:solidFill>
                  <a:srgbClr val="000000"/>
                </a:solidFill>
                <a:latin typeface="Arial" panose="020B0604020202020204" pitchFamily="34" charset="0"/>
                <a:ea typeface="Calibri" panose="020F0502020204030204" pitchFamily="34" charset="0"/>
                <a:cs typeface="Arial" panose="020B0604020202020204" pitchFamily="34" charset="0"/>
              </a:rPr>
              <a:t>CSC - FISCALIZAÇÃO</a:t>
            </a:r>
          </a:p>
        </p:txBody>
      </p:sp>
      <p:sp>
        <p:nvSpPr>
          <p:cNvPr id="54" name="Hexágono 53"/>
          <p:cNvSpPr/>
          <p:nvPr/>
        </p:nvSpPr>
        <p:spPr>
          <a:xfrm>
            <a:off x="7292877" y="4417589"/>
            <a:ext cx="936000" cy="792000"/>
          </a:xfrm>
          <a:prstGeom prst="hexagon">
            <a:avLst/>
          </a:prstGeom>
          <a:solidFill>
            <a:srgbClr val="70AD47">
              <a:lumMod val="40000"/>
              <a:lumOff val="6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pt-BR" sz="1200" b="1"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55" name="CaixaDeTexto 54"/>
          <p:cNvSpPr txBox="1"/>
          <p:nvPr/>
        </p:nvSpPr>
        <p:spPr>
          <a:xfrm>
            <a:off x="7232276" y="4675872"/>
            <a:ext cx="1032775" cy="230832"/>
          </a:xfrm>
          <a:prstGeom prst="rect">
            <a:avLst/>
          </a:prstGeom>
          <a:noFill/>
        </p:spPr>
        <p:txBody>
          <a:bodyPr wrap="square" rtlCol="0">
            <a:spAutoFit/>
          </a:bodyPr>
          <a:lstStyle/>
          <a:p>
            <a:pPr algn="ctr">
              <a:spcAft>
                <a:spcPts val="0"/>
              </a:spcAft>
            </a:pPr>
            <a:r>
              <a:rPr lang="pt-BR" sz="900" b="1" dirty="0">
                <a:solidFill>
                  <a:srgbClr val="000000"/>
                </a:solidFill>
                <a:latin typeface="Arial" panose="020B0604020202020204" pitchFamily="34" charset="0"/>
                <a:ea typeface="Calibri" panose="020F0502020204030204" pitchFamily="34" charset="0"/>
                <a:cs typeface="Arial" panose="020B0604020202020204" pitchFamily="34" charset="0"/>
              </a:rPr>
              <a:t>ATENDIMENTO</a:t>
            </a:r>
          </a:p>
        </p:txBody>
      </p:sp>
      <p:sp>
        <p:nvSpPr>
          <p:cNvPr id="40" name="Espaço Reservado para Número de Slide 39"/>
          <p:cNvSpPr>
            <a:spLocks noGrp="1"/>
          </p:cNvSpPr>
          <p:nvPr>
            <p:ph type="sldNum" sz="quarter" idx="12"/>
          </p:nvPr>
        </p:nvSpPr>
        <p:spPr/>
        <p:txBody>
          <a:bodyPr/>
          <a:lstStyle/>
          <a:p>
            <a:pPr rtl="0"/>
            <a:fld id="{5A4A7955-6230-48B4-BD8B-A7C460F75945}" type="slidenum">
              <a:rPr lang="pt-BR" noProof="0" smtClean="0"/>
              <a:pPr rtl="0"/>
              <a:t>84</a:t>
            </a:fld>
            <a:endParaRPr lang="pt-BR" noProof="0"/>
          </a:p>
        </p:txBody>
      </p:sp>
    </p:spTree>
    <p:extLst>
      <p:ext uri="{BB962C8B-B14F-4D97-AF65-F5344CB8AC3E}">
        <p14:creationId xmlns:p14="http://schemas.microsoft.com/office/powerpoint/2010/main" xmlns="" val="4057713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706" name="Picture 10"/>
          <p:cNvPicPr>
            <a:picLocks noChangeAspect="1" noChangeArrowheads="1"/>
          </p:cNvPicPr>
          <p:nvPr/>
        </p:nvPicPr>
        <p:blipFill>
          <a:blip r:embed="rId2" cstate="print"/>
          <a:srcRect/>
          <a:stretch>
            <a:fillRect/>
          </a:stretch>
        </p:blipFill>
        <p:spPr bwMode="auto">
          <a:xfrm>
            <a:off x="3746500" y="821581"/>
            <a:ext cx="6092825" cy="5998319"/>
          </a:xfrm>
          <a:prstGeom prst="rect">
            <a:avLst/>
          </a:prstGeom>
          <a:noFill/>
          <a:ln w="9525">
            <a:noFill/>
            <a:miter lim="800000"/>
            <a:headEnd/>
            <a:tailEnd/>
          </a:ln>
          <a:effectLst/>
        </p:spPr>
      </p:pic>
      <p:sp>
        <p:nvSpPr>
          <p:cNvPr id="64" name="Título 4">
            <a:extLst>
              <a:ext uri="{FF2B5EF4-FFF2-40B4-BE49-F238E27FC236}">
                <a16:creationId xmlns:a16="http://schemas.microsoft.com/office/drawing/2014/main" xmlns="" id="{BC321A7D-7281-49A4-B261-89C0B5835C05}"/>
              </a:ext>
            </a:extLst>
          </p:cNvPr>
          <p:cNvSpPr>
            <a:spLocks noGrp="1"/>
          </p:cNvSpPr>
          <p:nvPr>
            <p:ph type="title"/>
          </p:nvPr>
        </p:nvSpPr>
        <p:spPr>
          <a:xfrm>
            <a:off x="525564" y="268400"/>
            <a:ext cx="8312734" cy="782638"/>
          </a:xfrm>
        </p:spPr>
        <p:txBody>
          <a:bodyPr rtlCol="0">
            <a:normAutofit/>
          </a:bodyPr>
          <a:lstStyle/>
          <a:p>
            <a:r>
              <a:rPr lang="pt-BR" sz="3200" b="1" dirty="0">
                <a:solidFill>
                  <a:schemeClr val="tx2">
                    <a:lumMod val="50000"/>
                  </a:schemeClr>
                </a:solidFill>
                <a:latin typeface="Arial" panose="020B0604020202020204" pitchFamily="34" charset="0"/>
                <a:cs typeface="Arial" panose="020B0604020202020204" pitchFamily="34" charset="0"/>
              </a:rPr>
              <a:t>Sustentabilidade Ambienta</a:t>
            </a:r>
          </a:p>
        </p:txBody>
      </p:sp>
      <p:sp>
        <p:nvSpPr>
          <p:cNvPr id="65" name="objeto 7" descr="Retângulo bege">
            <a:extLst>
              <a:ext uri="{FF2B5EF4-FFF2-40B4-BE49-F238E27FC236}">
                <a16:creationId xmlns:a16="http://schemas.microsoft.com/office/drawing/2014/main" xmlns="" id="{B9484C17-CACD-4152-B06A-9DE058DC4A01}"/>
              </a:ext>
            </a:extLst>
          </p:cNvPr>
          <p:cNvSpPr/>
          <p:nvPr/>
        </p:nvSpPr>
        <p:spPr bwMode="white">
          <a:xfrm flipV="1">
            <a:off x="1" y="774700"/>
            <a:ext cx="9906000" cy="127000"/>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dirty="0">
              <a:solidFill>
                <a:srgbClr val="455F51">
                  <a:lumMod val="50000"/>
                </a:srgbClr>
              </a:solidFill>
              <a:latin typeface="Calibri Light"/>
            </a:endParaRPr>
          </a:p>
        </p:txBody>
      </p:sp>
      <p:sp>
        <p:nvSpPr>
          <p:cNvPr id="71" name="Retângulo 70"/>
          <p:cNvSpPr/>
          <p:nvPr/>
        </p:nvSpPr>
        <p:spPr>
          <a:xfrm>
            <a:off x="628650" y="1041023"/>
            <a:ext cx="3333750" cy="5262979"/>
          </a:xfrm>
          <a:prstGeom prst="rect">
            <a:avLst/>
          </a:prstGeom>
        </p:spPr>
        <p:txBody>
          <a:bodyPr wrap="square">
            <a:spAutoFit/>
          </a:bodyPr>
          <a:lstStyle/>
          <a:p>
            <a:pPr algn="just">
              <a:defRPr/>
            </a:pPr>
            <a:r>
              <a:rPr lang="pt-BR" sz="1200" dirty="0">
                <a:solidFill>
                  <a:prstClr val="black"/>
                </a:solidFill>
                <a:latin typeface="Arial" pitchFamily="34" charset="0"/>
                <a:cs typeface="Arial" pitchFamily="34" charset="0"/>
              </a:rPr>
              <a:t>Visando tornar o CAU/AL mais sustentável ambientalmente, algumas medidas foram tomadas que, consequentemente, impactou positivamente na redução gastos e agilizou os processos internos. Dentre elas estão:</a:t>
            </a:r>
          </a:p>
          <a:p>
            <a:pPr algn="just">
              <a:defRPr/>
            </a:pPr>
            <a:endParaRPr lang="pt-BR" sz="1200" dirty="0">
              <a:solidFill>
                <a:prstClr val="black"/>
              </a:solidFill>
              <a:latin typeface="Arial" pitchFamily="34" charset="0"/>
              <a:cs typeface="Arial" pitchFamily="34" charset="0"/>
            </a:endParaRPr>
          </a:p>
          <a:p>
            <a:pPr algn="just">
              <a:defRPr/>
            </a:pPr>
            <a:r>
              <a:rPr lang="pt-BR" sz="1200" dirty="0">
                <a:solidFill>
                  <a:prstClr val="black"/>
                </a:solidFill>
                <a:latin typeface="Arial" pitchFamily="34" charset="0"/>
                <a:cs typeface="Arial" pitchFamily="34" charset="0"/>
              </a:rPr>
              <a:t>•Impressão de documentos quando necessários;</a:t>
            </a:r>
          </a:p>
          <a:p>
            <a:pPr algn="just">
              <a:defRPr/>
            </a:pPr>
            <a:endParaRPr lang="pt-BR" sz="1200" dirty="0">
              <a:solidFill>
                <a:prstClr val="black"/>
              </a:solidFill>
              <a:latin typeface="Arial" pitchFamily="34" charset="0"/>
              <a:cs typeface="Arial" pitchFamily="34" charset="0"/>
            </a:endParaRPr>
          </a:p>
          <a:p>
            <a:pPr algn="just">
              <a:defRPr/>
            </a:pPr>
            <a:r>
              <a:rPr lang="pt-BR" sz="1200" dirty="0">
                <a:solidFill>
                  <a:prstClr val="black"/>
                </a:solidFill>
                <a:latin typeface="Arial" pitchFamily="34" charset="0"/>
                <a:cs typeface="Arial" pitchFamily="34" charset="0"/>
              </a:rPr>
              <a:t>•Configuração na impressora para impressão de documentos frente e verso;</a:t>
            </a:r>
          </a:p>
          <a:p>
            <a:pPr algn="just">
              <a:defRPr/>
            </a:pPr>
            <a:endParaRPr lang="pt-BR" sz="1200" dirty="0">
              <a:solidFill>
                <a:prstClr val="black"/>
              </a:solidFill>
              <a:latin typeface="Arial" pitchFamily="34" charset="0"/>
              <a:cs typeface="Arial" pitchFamily="34" charset="0"/>
            </a:endParaRPr>
          </a:p>
          <a:p>
            <a:pPr algn="just">
              <a:defRPr/>
            </a:pPr>
            <a:r>
              <a:rPr lang="pt-BR" sz="1200" dirty="0">
                <a:solidFill>
                  <a:prstClr val="black"/>
                </a:solidFill>
                <a:latin typeface="Arial" pitchFamily="34" charset="0"/>
                <a:cs typeface="Arial" pitchFamily="34" charset="0"/>
              </a:rPr>
              <a:t>•Reutilização de impressos como rascunho;</a:t>
            </a:r>
          </a:p>
          <a:p>
            <a:pPr algn="just">
              <a:defRPr/>
            </a:pPr>
            <a:endParaRPr lang="pt-BR" sz="1200" dirty="0">
              <a:solidFill>
                <a:prstClr val="black"/>
              </a:solidFill>
              <a:latin typeface="Arial" pitchFamily="34" charset="0"/>
              <a:cs typeface="Arial" pitchFamily="34" charset="0"/>
            </a:endParaRPr>
          </a:p>
          <a:p>
            <a:pPr algn="just">
              <a:defRPr/>
            </a:pPr>
            <a:r>
              <a:rPr lang="pt-BR" sz="1200" dirty="0">
                <a:solidFill>
                  <a:prstClr val="black"/>
                </a:solidFill>
                <a:latin typeface="Arial" pitchFamily="34" charset="0"/>
                <a:cs typeface="Arial" pitchFamily="34" charset="0"/>
              </a:rPr>
              <a:t>•Priorização de tramitação de processos de forma eletrônica, evitando o excesso de impressões e volume de documentos a serem guardados;</a:t>
            </a:r>
          </a:p>
          <a:p>
            <a:pPr algn="just">
              <a:defRPr/>
            </a:pPr>
            <a:endParaRPr lang="pt-BR" sz="1200" dirty="0">
              <a:solidFill>
                <a:prstClr val="black"/>
              </a:solidFill>
              <a:latin typeface="Arial" pitchFamily="34" charset="0"/>
              <a:cs typeface="Arial" pitchFamily="34" charset="0"/>
            </a:endParaRPr>
          </a:p>
          <a:p>
            <a:pPr algn="just">
              <a:defRPr/>
            </a:pPr>
            <a:r>
              <a:rPr lang="pt-BR" sz="1200" dirty="0">
                <a:solidFill>
                  <a:prstClr val="black"/>
                </a:solidFill>
                <a:latin typeface="Arial" pitchFamily="34" charset="0"/>
                <a:cs typeface="Arial" pitchFamily="34" charset="0"/>
              </a:rPr>
              <a:t>•Diminuição da utilização de copos descartáveis (água e café);</a:t>
            </a:r>
          </a:p>
          <a:p>
            <a:pPr algn="just">
              <a:defRPr/>
            </a:pPr>
            <a:endParaRPr lang="pt-BR" sz="1200" dirty="0">
              <a:solidFill>
                <a:prstClr val="black"/>
              </a:solidFill>
              <a:latin typeface="Arial" pitchFamily="34" charset="0"/>
              <a:cs typeface="Arial" pitchFamily="34" charset="0"/>
            </a:endParaRPr>
          </a:p>
          <a:p>
            <a:pPr algn="just">
              <a:defRPr/>
            </a:pPr>
            <a:r>
              <a:rPr lang="pt-BR" sz="1200" dirty="0">
                <a:solidFill>
                  <a:prstClr val="black"/>
                </a:solidFill>
                <a:latin typeface="Arial" pitchFamily="34" charset="0"/>
                <a:cs typeface="Arial" pitchFamily="34" charset="0"/>
              </a:rPr>
              <a:t>•Não deixar luzes acesas e ar condicionado ligado em locais vazios;</a:t>
            </a:r>
          </a:p>
          <a:p>
            <a:pPr algn="just">
              <a:defRPr/>
            </a:pPr>
            <a:endParaRPr lang="pt-BR" sz="1200" dirty="0">
              <a:solidFill>
                <a:prstClr val="black"/>
              </a:solidFill>
              <a:latin typeface="Arial" pitchFamily="34" charset="0"/>
              <a:cs typeface="Arial" pitchFamily="34" charset="0"/>
            </a:endParaRPr>
          </a:p>
          <a:p>
            <a:pPr algn="just">
              <a:buFont typeface="Arial" pitchFamily="34" charset="0"/>
              <a:buChar char="•"/>
              <a:defRPr/>
            </a:pPr>
            <a:r>
              <a:rPr lang="pt-BR" sz="1200" dirty="0">
                <a:solidFill>
                  <a:prstClr val="black"/>
                </a:solidFill>
                <a:latin typeface="Arial" pitchFamily="34" charset="0"/>
                <a:cs typeface="Arial" pitchFamily="34" charset="0"/>
              </a:rPr>
              <a:t>Descarte de equipamentos eletrônicos em locais especializados;</a:t>
            </a: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pPr rtl="0"/>
              <a:t>85</a:t>
            </a:fld>
            <a:endParaRPr lang="pt-BR" noProof="0" dirty="0"/>
          </a:p>
        </p:txBody>
      </p:sp>
    </p:spTree>
    <p:extLst>
      <p:ext uri="{BB962C8B-B14F-4D97-AF65-F5344CB8AC3E}">
        <p14:creationId xmlns:p14="http://schemas.microsoft.com/office/powerpoint/2010/main" xmlns="" val="16430543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8" name="Caixa de texto 7">
            <a:extLst>
              <a:ext uri="{FF2B5EF4-FFF2-40B4-BE49-F238E27FC236}">
                <a16:creationId xmlns:a16="http://schemas.microsoft.com/office/drawing/2014/main" xmlns="" id="{3DC4CCBA-12AD-4433-A381-A03661E3D927}"/>
              </a:ext>
            </a:extLst>
          </p:cNvPr>
          <p:cNvSpPr txBox="1"/>
          <p:nvPr/>
        </p:nvSpPr>
        <p:spPr>
          <a:xfrm>
            <a:off x="661165" y="1901594"/>
            <a:ext cx="8627214" cy="1846659"/>
          </a:xfrm>
          <a:prstGeom prst="rect">
            <a:avLst/>
          </a:prstGeom>
          <a:noFill/>
        </p:spPr>
        <p:txBody>
          <a:bodyPr wrap="square" lIns="0" tIns="0" rIns="0" bIns="0" rtlCol="0" anchor="ctr">
            <a:spAutoFit/>
          </a:bodyPr>
          <a:lstStyle/>
          <a:p>
            <a:pPr>
              <a:defRPr/>
            </a:pPr>
            <a:r>
              <a:rPr lang="pt-BR" sz="4000" b="1" dirty="0">
                <a:solidFill>
                  <a:srgbClr val="455F51">
                    <a:lumMod val="50000"/>
                  </a:srgbClr>
                </a:solidFill>
                <a:latin typeface="Arial" panose="020B0604020202020204" pitchFamily="34" charset="0"/>
                <a:cs typeface="Arial" panose="020B0604020202020204" pitchFamily="34" charset="0"/>
              </a:rPr>
              <a:t>6. Informações </a:t>
            </a:r>
          </a:p>
          <a:p>
            <a:pPr>
              <a:defRPr/>
            </a:pPr>
            <a:r>
              <a:rPr lang="pt-BR" sz="4000" b="1" dirty="0">
                <a:solidFill>
                  <a:srgbClr val="455F51">
                    <a:lumMod val="50000"/>
                  </a:srgbClr>
                </a:solidFill>
                <a:latin typeface="Arial" panose="020B0604020202020204" pitchFamily="34" charset="0"/>
                <a:cs typeface="Arial" panose="020B0604020202020204" pitchFamily="34" charset="0"/>
              </a:rPr>
              <a:t>orçamentárias, financeiras </a:t>
            </a:r>
          </a:p>
          <a:p>
            <a:pPr>
              <a:defRPr/>
            </a:pPr>
            <a:r>
              <a:rPr lang="pt-BR" sz="4000" b="1" dirty="0">
                <a:solidFill>
                  <a:srgbClr val="455F51">
                    <a:lumMod val="50000"/>
                  </a:srgbClr>
                </a:solidFill>
                <a:latin typeface="Arial" panose="020B0604020202020204" pitchFamily="34" charset="0"/>
                <a:cs typeface="Arial" panose="020B0604020202020204" pitchFamily="34" charset="0"/>
              </a:rPr>
              <a:t>e contábeis.</a:t>
            </a:r>
          </a:p>
        </p:txBody>
      </p:sp>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dirty="0"/>
              <a:t>Slide de </a:t>
            </a:r>
            <a:r>
              <a:rPr lang="pt-BR" dirty="0" err="1"/>
              <a:t>balanced</a:t>
            </a:r>
            <a:r>
              <a:rPr lang="pt-BR" dirty="0"/>
              <a:t> </a:t>
            </a:r>
            <a:r>
              <a:rPr lang="pt-BR" dirty="0" err="1"/>
              <a:t>scorecard</a:t>
            </a:r>
            <a:r>
              <a:rPr lang="pt-BR" dirty="0"/>
              <a:t> 1</a:t>
            </a:r>
          </a:p>
        </p:txBody>
      </p:sp>
      <p:pic>
        <p:nvPicPr>
          <p:cNvPr id="4" name="Picture 2" descr="C:\Users\Rodrigo\OneDrive - CONSELHO DE ARQUITETURA E URBANISMO DE ALAGOAS CAU AL(1)\A - CAU-AL - DIVERSOS\PAPELARIA CAU_AL\Logos CAU-AL\CAU-AL-logo-negativo-03.jpg"/>
          <p:cNvPicPr>
            <a:picLocks noChangeAspect="1" noChangeArrowheads="1"/>
          </p:cNvPicPr>
          <p:nvPr/>
        </p:nvPicPr>
        <p:blipFill>
          <a:blip r:embed="rId4" cstate="print"/>
          <a:srcRect/>
          <a:stretch>
            <a:fillRect/>
          </a:stretch>
        </p:blipFill>
        <p:spPr bwMode="auto">
          <a:xfrm>
            <a:off x="6950075" y="0"/>
            <a:ext cx="2955925" cy="1239837"/>
          </a:xfrm>
          <a:prstGeom prst="rect">
            <a:avLst/>
          </a:prstGeom>
          <a:noFill/>
        </p:spPr>
      </p:pic>
      <p:sp>
        <p:nvSpPr>
          <p:cNvPr id="6" name="Espaço Reservado para Número de Slide 5"/>
          <p:cNvSpPr>
            <a:spLocks noGrp="1"/>
          </p:cNvSpPr>
          <p:nvPr>
            <p:ph type="sldNum" sz="quarter" idx="12"/>
          </p:nvPr>
        </p:nvSpPr>
        <p:spPr/>
        <p:txBody>
          <a:bodyPr/>
          <a:lstStyle/>
          <a:p>
            <a:pPr rtl="0"/>
            <a:fld id="{5A4A7955-6230-48B4-BD8B-A7C460F75945}" type="slidenum">
              <a:rPr lang="pt-BR" noProof="0" smtClean="0"/>
              <a:pPr rtl="0"/>
              <a:t>86</a:t>
            </a:fld>
            <a:endParaRPr lang="pt-BR" noProof="0"/>
          </a:p>
        </p:txBody>
      </p:sp>
    </p:spTree>
    <p:extLst>
      <p:ext uri="{BB962C8B-B14F-4D97-AF65-F5344CB8AC3E}">
        <p14:creationId xmlns:p14="http://schemas.microsoft.com/office/powerpoint/2010/main" xmlns="" val="10741102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ço Reservado para Texto 3">
            <a:extLst>
              <a:ext uri="{FF2B5EF4-FFF2-40B4-BE49-F238E27FC236}">
                <a16:creationId xmlns:a16="http://schemas.microsoft.com/office/drawing/2014/main" xmlns="" id="{88BBAA8A-B838-4E79-AC88-0B8954C35C27}"/>
              </a:ext>
            </a:extLst>
          </p:cNvPr>
          <p:cNvSpPr txBox="1">
            <a:spLocks/>
          </p:cNvSpPr>
          <p:nvPr/>
        </p:nvSpPr>
        <p:spPr>
          <a:xfrm>
            <a:off x="498096" y="1114425"/>
            <a:ext cx="3863351" cy="5481107"/>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300" b="1" dirty="0">
                <a:solidFill>
                  <a:prstClr val="black"/>
                </a:solidFill>
                <a:latin typeface="Arial" panose="020B0604020202020204" pitchFamily="34" charset="0"/>
                <a:cs typeface="Arial" panose="020B0604020202020204" pitchFamily="34" charset="0"/>
              </a:rPr>
              <a:t>Considerações</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O conjunto autárquico formado pelo CAU/BR e pelos CAU/UF utiliza um mesmo sistema informatizado de contabilidade estando este integrado a diversos sistemas de controle administrativo possibilitando, assim, um acompanhamento da gestão contábil do conjunto em tempo real, tanto pelas áreas técnicas do CAU/BR como por sua assessoria contábil terceirizada que presta consultoria e emite relatórios contábeis a todos os entes do CAU. </a:t>
            </a:r>
          </a:p>
          <a:p>
            <a:pPr marL="0" indent="0" algn="just">
              <a:lnSpc>
                <a:spcPct val="100000"/>
              </a:lnSpc>
              <a:buNone/>
              <a:defRPr/>
            </a:pPr>
            <a:r>
              <a:rPr lang="pt-BR" sz="1300" b="1" dirty="0">
                <a:solidFill>
                  <a:prstClr val="black"/>
                </a:solidFill>
                <a:latin typeface="Arial" panose="020B0604020202020204" pitchFamily="34" charset="0"/>
                <a:cs typeface="Arial" panose="020B0604020202020204" pitchFamily="34" charset="0"/>
              </a:rPr>
              <a:t>Norma interna</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Além da Lei n° 4320/1964, das Normas Brasileiras de Contabilidade Aplicadas ao Setor Público (NBCASP) e do manual correspondente (MCASP) seguidas integralmente pela Contadoria do CAU/AL, a Resolução CAU/BR nº 174/2018 dispõe sobre procedimentos orçamentários, contábeis e de prestação de contas a serem adotados pelo CAU/BR e pelos CAU/UF </a:t>
            </a:r>
            <a:r>
              <a:rPr lang="pt-BR" sz="1000" dirty="0">
                <a:solidFill>
                  <a:prstClr val="black"/>
                </a:solidFill>
                <a:latin typeface="Arial" panose="020B0604020202020204" pitchFamily="34" charset="0"/>
                <a:cs typeface="Arial" panose="020B0604020202020204" pitchFamily="34" charset="0"/>
              </a:rPr>
              <a:t>(</a:t>
            </a:r>
            <a:r>
              <a:rPr lang="pt-BR" sz="1000" dirty="0">
                <a:solidFill>
                  <a:prstClr val="black"/>
                </a:solidFill>
                <a:latin typeface="Arial" panose="020B0604020202020204" pitchFamily="34" charset="0"/>
                <a:cs typeface="Arial" panose="020B0604020202020204" pitchFamily="34" charset="0"/>
                <a:hlinkClick r:id="rId3"/>
              </a:rPr>
              <a:t>https://transparencia.caubr.gov.br/resolucao174/</a:t>
            </a:r>
            <a:r>
              <a:rPr lang="pt-BR" sz="1000" dirty="0">
                <a:solidFill>
                  <a:prstClr val="black"/>
                </a:solidFill>
                <a:latin typeface="Arial" panose="020B0604020202020204" pitchFamily="34" charset="0"/>
                <a:cs typeface="Arial" panose="020B0604020202020204" pitchFamily="34" charset="0"/>
              </a:rPr>
              <a:t>)</a:t>
            </a:r>
            <a:r>
              <a:rPr lang="pt-BR" sz="1300" dirty="0">
                <a:solidFill>
                  <a:prstClr val="black"/>
                </a:solidFill>
                <a:latin typeface="Arial" panose="020B0604020202020204" pitchFamily="34" charset="0"/>
                <a:cs typeface="Arial" panose="020B0604020202020204" pitchFamily="34" charset="0"/>
              </a:rPr>
              <a:t>. Tal norma propicia ao CAU/BR, dentre outros, de exercer acompanhamento por meio de orientações e proposições de melhorias das informações contábeis.</a:t>
            </a:r>
          </a:p>
        </p:txBody>
      </p:sp>
      <p:sp>
        <p:nvSpPr>
          <p:cNvPr id="16" name="Espaço Reservado para Texto 3">
            <a:extLst>
              <a:ext uri="{FF2B5EF4-FFF2-40B4-BE49-F238E27FC236}">
                <a16:creationId xmlns:a16="http://schemas.microsoft.com/office/drawing/2014/main" xmlns="" id="{88BBAA8A-B838-4E79-AC88-0B8954C35C27}"/>
              </a:ext>
            </a:extLst>
          </p:cNvPr>
          <p:cNvSpPr txBox="1">
            <a:spLocks/>
          </p:cNvSpPr>
          <p:nvPr/>
        </p:nvSpPr>
        <p:spPr>
          <a:xfrm>
            <a:off x="5057775" y="1087455"/>
            <a:ext cx="3863351" cy="5508077"/>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300" b="1" dirty="0">
                <a:solidFill>
                  <a:prstClr val="black"/>
                </a:solidFill>
                <a:latin typeface="Arial" panose="020B0604020202020204" pitchFamily="34" charset="0"/>
                <a:cs typeface="Arial" panose="020B0604020202020204" pitchFamily="34" charset="0"/>
              </a:rPr>
              <a:t>Auditoria Interna do CAU/BR</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A Contadoria do CAU/AL conta ainda com a Auditoria (interna) do CAU/BR a qual incumbe “manifestar-se acerca das informações contábeis mensais por meio de relatórios”, segundo o art. 8°, § 2°, e art. 11, da referida Resolução CAU/BR nº 174/2018. </a:t>
            </a:r>
          </a:p>
          <a:p>
            <a:pPr marL="0" indent="0" algn="just">
              <a:lnSpc>
                <a:spcPct val="100000"/>
              </a:lnSpc>
              <a:buNone/>
              <a:defRPr/>
            </a:pPr>
            <a:r>
              <a:rPr lang="pt-BR" sz="1300" b="1" dirty="0">
                <a:solidFill>
                  <a:prstClr val="black"/>
                </a:solidFill>
                <a:latin typeface="Arial" panose="020B0604020202020204" pitchFamily="34" charset="0"/>
                <a:cs typeface="Arial" panose="020B0604020202020204" pitchFamily="34" charset="0"/>
              </a:rPr>
              <a:t>Declaração do Contador do CAU/AL</a:t>
            </a:r>
            <a:endParaRPr lang="pt-BR" sz="1300" b="1" dirty="0">
              <a:solidFill>
                <a:srgbClr val="FF0000"/>
              </a:solidFill>
              <a:latin typeface="Arial" panose="020B0604020202020204" pitchFamily="34" charset="0"/>
              <a:cs typeface="Arial" panose="020B0604020202020204" pitchFamily="34" charset="0"/>
            </a:endParaRP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Declaro que as informações constantes das Demonstrações Contábeis: Balanço Patrimonial, Balanço Orçamentário, Balanço Financeiro, Demonstração de Fluxos de Caixa e Demonstração das Variações Patrimoniais, regidos pela Lei nº 4.320/1964, pelas Normas Brasileiras de Contabilidade Aplicadas ao Setor Público (NBCASP) e pelo respectivo manual (MCASP), referentes ao exercício de 2019, refletem nos seus aspectos mais relevantes a situação orçamentária, financeira e patrimonial do Conselho de Arquitetura e Urbanismo de Alagoas – CAU/AL.</a:t>
            </a:r>
          </a:p>
        </p:txBody>
      </p:sp>
      <p:sp>
        <p:nvSpPr>
          <p:cNvPr id="7" name="objeto 7" descr="Retângulo bege">
            <a:extLst>
              <a:ext uri="{FF2B5EF4-FFF2-40B4-BE49-F238E27FC236}">
                <a16:creationId xmlns:a16="http://schemas.microsoft.com/office/drawing/2014/main" xmlns="" id="{ECBA7D8E-5402-4270-920C-7157557E4EB3}"/>
              </a:ext>
            </a:extLst>
          </p:cNvPr>
          <p:cNvSpPr/>
          <p:nvPr/>
        </p:nvSpPr>
        <p:spPr bwMode="white">
          <a:xfrm flipV="1">
            <a:off x="0" y="882908"/>
            <a:ext cx="9906000" cy="133092"/>
          </a:xfrm>
          <a:custGeom>
            <a:avLst/>
            <a:gdLst/>
            <a:ahLst/>
            <a:cxnLst/>
            <a:rect l="l" t="t" r="r" b="b"/>
            <a:pathLst>
              <a:path w="3935729">
                <a:moveTo>
                  <a:pt x="0" y="0"/>
                </a:moveTo>
                <a:lnTo>
                  <a:pt x="3935349" y="0"/>
                </a:lnTo>
              </a:path>
            </a:pathLst>
          </a:custGeom>
          <a:ln w="54863">
            <a:solidFill>
              <a:schemeClr val="tx1"/>
            </a:solidFill>
          </a:ln>
        </p:spPr>
        <p:txBody>
          <a:bodyPr wrap="square" lIns="0" tIns="0" rIns="0" bIns="0" rtlCol="0"/>
          <a:lstStyle/>
          <a:p>
            <a:pPr rtl="0"/>
            <a:endParaRPr lang="pt-BR" dirty="0">
              <a:solidFill>
                <a:schemeClr val="tx2">
                  <a:lumMod val="50000"/>
                </a:schemeClr>
              </a:solidFill>
            </a:endParaRPr>
          </a:p>
        </p:txBody>
      </p:sp>
      <p:sp>
        <p:nvSpPr>
          <p:cNvPr id="8" name="Título 4">
            <a:extLst>
              <a:ext uri="{FF2B5EF4-FFF2-40B4-BE49-F238E27FC236}">
                <a16:creationId xmlns:a16="http://schemas.microsoft.com/office/drawing/2014/main" xmlns="" id="{C58FC24A-3890-42AD-ADD6-7B179CFBAF8E}"/>
              </a:ext>
            </a:extLst>
          </p:cNvPr>
          <p:cNvSpPr txBox="1">
            <a:spLocks/>
          </p:cNvSpPr>
          <p:nvPr/>
        </p:nvSpPr>
        <p:spPr>
          <a:xfrm>
            <a:off x="502195" y="389284"/>
            <a:ext cx="8312734" cy="7826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dirty="0">
                <a:latin typeface="Arial" panose="020B0604020202020204" pitchFamily="34" charset="0"/>
                <a:cs typeface="Arial" panose="020B0604020202020204" pitchFamily="34" charset="0"/>
              </a:rPr>
              <a:t>Gestão Contábil</a:t>
            </a:r>
          </a:p>
        </p:txBody>
      </p:sp>
      <p:sp>
        <p:nvSpPr>
          <p:cNvPr id="9" name="Espaço Reservado para Número de Slide 8"/>
          <p:cNvSpPr>
            <a:spLocks noGrp="1"/>
          </p:cNvSpPr>
          <p:nvPr>
            <p:ph type="sldNum" sz="quarter" idx="12"/>
          </p:nvPr>
        </p:nvSpPr>
        <p:spPr/>
        <p:txBody>
          <a:bodyPr/>
          <a:lstStyle/>
          <a:p>
            <a:pPr rtl="0"/>
            <a:fld id="{5A4A7955-6230-48B4-BD8B-A7C460F75945}" type="slidenum">
              <a:rPr lang="pt-BR" noProof="0" smtClean="0"/>
              <a:pPr rtl="0"/>
              <a:t>87</a:t>
            </a:fld>
            <a:endParaRPr lang="pt-BR" noProof="0"/>
          </a:p>
        </p:txBody>
      </p:sp>
    </p:spTree>
    <p:extLst>
      <p:ext uri="{BB962C8B-B14F-4D97-AF65-F5344CB8AC3E}">
        <p14:creationId xmlns:p14="http://schemas.microsoft.com/office/powerpoint/2010/main" xmlns="" val="4299883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ço Reservado para Texto 3">
            <a:extLst>
              <a:ext uri="{FF2B5EF4-FFF2-40B4-BE49-F238E27FC236}">
                <a16:creationId xmlns:a16="http://schemas.microsoft.com/office/drawing/2014/main" xmlns="" id="{88BBAA8A-B838-4E79-AC88-0B8954C35C27}"/>
              </a:ext>
            </a:extLst>
          </p:cNvPr>
          <p:cNvSpPr txBox="1">
            <a:spLocks/>
          </p:cNvSpPr>
          <p:nvPr/>
        </p:nvSpPr>
        <p:spPr>
          <a:xfrm>
            <a:off x="523875" y="1142010"/>
            <a:ext cx="4200524" cy="5525490"/>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200" dirty="0">
                <a:latin typeface="Arial" panose="020B0604020202020204" pitchFamily="34" charset="0"/>
                <a:cs typeface="Arial" panose="020B0604020202020204" pitchFamily="34" charset="0"/>
              </a:rPr>
              <a:t>O Orçamento foi aprovado pelo Plenário tendo sido realizado ajustes de valores das suas dotações, com a transposição de valores, no sentido de adequá-lo ao cumprimento dos trabalhos, até o final do exercício de 2019.</a:t>
            </a: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r>
              <a:rPr lang="pt-BR" sz="1200" dirty="0">
                <a:latin typeface="Arial" panose="020B0604020202020204" pitchFamily="34" charset="0"/>
                <a:cs typeface="Arial" panose="020B0604020202020204" pitchFamily="34" charset="0"/>
              </a:rPr>
              <a:t>O saldo disponível que passou para mês de janeiro de 2020 foi de R$ 326.613,36 que está demonstrado no Balanço Patrimonial do mês de dezembro de 2019. </a:t>
            </a:r>
          </a:p>
          <a:p>
            <a:pPr marL="0" indent="0" algn="just">
              <a:lnSpc>
                <a:spcPct val="100000"/>
              </a:lnSpc>
              <a:buNone/>
              <a:defRPr/>
            </a:pPr>
            <a:endParaRPr lang="pt-BR" sz="1200" dirty="0">
              <a:latin typeface="Arial" panose="020B0604020202020204" pitchFamily="34" charset="0"/>
              <a:cs typeface="Arial" panose="020B0604020202020204" pitchFamily="34" charset="0"/>
            </a:endParaRPr>
          </a:p>
        </p:txBody>
      </p:sp>
      <p:sp>
        <p:nvSpPr>
          <p:cNvPr id="10" name="objeto 7" descr="Retângulo bege">
            <a:extLst>
              <a:ext uri="{FF2B5EF4-FFF2-40B4-BE49-F238E27FC236}">
                <a16:creationId xmlns:a16="http://schemas.microsoft.com/office/drawing/2014/main" xmlns="" id="{ECBA7D8E-5402-4270-920C-7157557E4EB3}"/>
              </a:ext>
            </a:extLst>
          </p:cNvPr>
          <p:cNvSpPr/>
          <p:nvPr/>
        </p:nvSpPr>
        <p:spPr bwMode="white">
          <a:xfrm flipV="1">
            <a:off x="0" y="882908"/>
            <a:ext cx="9906000" cy="133092"/>
          </a:xfrm>
          <a:custGeom>
            <a:avLst/>
            <a:gdLst/>
            <a:ahLst/>
            <a:cxnLst/>
            <a:rect l="l" t="t" r="r" b="b"/>
            <a:pathLst>
              <a:path w="3935729">
                <a:moveTo>
                  <a:pt x="0" y="0"/>
                </a:moveTo>
                <a:lnTo>
                  <a:pt x="3935349" y="0"/>
                </a:lnTo>
              </a:path>
            </a:pathLst>
          </a:custGeom>
          <a:ln w="54863">
            <a:solidFill>
              <a:schemeClr val="tx1"/>
            </a:solidFill>
          </a:ln>
        </p:spPr>
        <p:txBody>
          <a:bodyPr wrap="square" lIns="0" tIns="0" rIns="0" bIns="0" rtlCol="0"/>
          <a:lstStyle/>
          <a:p>
            <a:pPr rtl="0"/>
            <a:endParaRPr lang="pt-BR" dirty="0">
              <a:solidFill>
                <a:schemeClr val="tx2">
                  <a:lumMod val="50000"/>
                </a:schemeClr>
              </a:solidFill>
            </a:endParaRPr>
          </a:p>
        </p:txBody>
      </p:sp>
      <p:sp>
        <p:nvSpPr>
          <p:cNvPr id="11" name="Título 4">
            <a:extLst>
              <a:ext uri="{FF2B5EF4-FFF2-40B4-BE49-F238E27FC236}">
                <a16:creationId xmlns:a16="http://schemas.microsoft.com/office/drawing/2014/main" xmlns="" id="{C58FC24A-3890-42AD-ADD6-7B179CFBAF8E}"/>
              </a:ext>
            </a:extLst>
          </p:cNvPr>
          <p:cNvSpPr txBox="1">
            <a:spLocks/>
          </p:cNvSpPr>
          <p:nvPr/>
        </p:nvSpPr>
        <p:spPr>
          <a:xfrm>
            <a:off x="502195" y="389284"/>
            <a:ext cx="8312734" cy="7826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dirty="0">
                <a:latin typeface="Arial" panose="020B0604020202020204" pitchFamily="34" charset="0"/>
                <a:cs typeface="Arial" panose="020B0604020202020204" pitchFamily="34" charset="0"/>
              </a:rPr>
              <a:t>Orçamento</a:t>
            </a:r>
          </a:p>
        </p:txBody>
      </p:sp>
      <p:pic>
        <p:nvPicPr>
          <p:cNvPr id="300" name="Picture 3"/>
          <p:cNvPicPr>
            <a:picLocks noChangeAspect="1" noChangeArrowheads="1"/>
          </p:cNvPicPr>
          <p:nvPr/>
        </p:nvPicPr>
        <p:blipFill>
          <a:blip r:embed="rId3" cstate="print"/>
          <a:srcRect/>
          <a:stretch>
            <a:fillRect/>
          </a:stretch>
        </p:blipFill>
        <p:spPr bwMode="auto">
          <a:xfrm>
            <a:off x="582297" y="2287905"/>
            <a:ext cx="4339124" cy="2150745"/>
          </a:xfrm>
          <a:prstGeom prst="rect">
            <a:avLst/>
          </a:prstGeom>
          <a:noFill/>
          <a:ln w="9525">
            <a:noFill/>
            <a:miter lim="800000"/>
            <a:headEnd/>
            <a:tailEnd/>
          </a:ln>
        </p:spPr>
      </p:pic>
      <p:sp>
        <p:nvSpPr>
          <p:cNvPr id="302" name="Espaço Reservado para Texto 3">
            <a:extLst>
              <a:ext uri="{FF2B5EF4-FFF2-40B4-BE49-F238E27FC236}">
                <a16:creationId xmlns:a16="http://schemas.microsoft.com/office/drawing/2014/main" xmlns="" id="{88BBAA8A-B838-4E79-AC88-0B8954C35C27}"/>
              </a:ext>
            </a:extLst>
          </p:cNvPr>
          <p:cNvSpPr txBox="1">
            <a:spLocks/>
          </p:cNvSpPr>
          <p:nvPr/>
        </p:nvSpPr>
        <p:spPr>
          <a:xfrm>
            <a:off x="5086350" y="1113435"/>
            <a:ext cx="4200524" cy="5525490"/>
          </a:xfrm>
          <a:prstGeom prst="rect">
            <a:avLst/>
          </a:prstGeom>
        </p:spPr>
        <p:txBody>
          <a:bodyPr numCol="1"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200" b="1" dirty="0">
                <a:latin typeface="Arial" panose="020B0604020202020204" pitchFamily="34" charset="0"/>
                <a:cs typeface="Arial" panose="020B0604020202020204" pitchFamily="34" charset="0"/>
              </a:rPr>
              <a:t>Resultado Financeiro </a:t>
            </a:r>
          </a:p>
          <a:p>
            <a:pPr marL="0" indent="0" algn="just">
              <a:lnSpc>
                <a:spcPct val="100000"/>
              </a:lnSpc>
              <a:buNone/>
              <a:defRPr/>
            </a:pPr>
            <a:r>
              <a:rPr lang="pt-BR" sz="1200" dirty="0">
                <a:latin typeface="Arial" panose="020B0604020202020204" pitchFamily="34" charset="0"/>
                <a:cs typeface="Arial" panose="020B0604020202020204" pitchFamily="34" charset="0"/>
              </a:rPr>
              <a:t>Na análise procedida no Balanço Patrimonial do mês de dezembro de 2019, verificou-se que o CAU AL passou com um Superávit Financeiro no valor de R$ 224.897,88. </a:t>
            </a: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r>
              <a:rPr lang="pt-BR" sz="1200" b="1" dirty="0">
                <a:latin typeface="Arial" panose="020B0604020202020204" pitchFamily="34" charset="0"/>
                <a:cs typeface="Arial" panose="020B0604020202020204" pitchFamily="34" charset="0"/>
              </a:rPr>
              <a:t>Resultado Patrimonial – até dezembro de 2019</a:t>
            </a:r>
          </a:p>
          <a:p>
            <a:pPr marL="0" indent="0" algn="just">
              <a:lnSpc>
                <a:spcPct val="100000"/>
              </a:lnSpc>
              <a:buNone/>
              <a:defRPr/>
            </a:pPr>
            <a:r>
              <a:rPr lang="pt-BR" sz="1200" dirty="0">
                <a:latin typeface="Arial" panose="020B0604020202020204" pitchFamily="34" charset="0"/>
                <a:cs typeface="Arial" panose="020B0604020202020204" pitchFamily="34" charset="0"/>
              </a:rPr>
              <a:t>O Resultado Patrimonial acumulado até o mês de dezembro de 2019 foi de R$ 71.820,91. </a:t>
            </a: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200" dirty="0">
              <a:latin typeface="Arial" panose="020B0604020202020204" pitchFamily="34" charset="0"/>
              <a:cs typeface="Arial" panose="020B0604020202020204" pitchFamily="34" charset="0"/>
            </a:endParaRPr>
          </a:p>
          <a:p>
            <a:pPr marL="0" indent="0" algn="just">
              <a:lnSpc>
                <a:spcPct val="100000"/>
              </a:lnSpc>
              <a:buNone/>
              <a:defRPr/>
            </a:pPr>
            <a:endParaRPr lang="pt-BR" sz="1200" dirty="0">
              <a:latin typeface="Arial" panose="020B0604020202020204" pitchFamily="34" charset="0"/>
              <a:cs typeface="Arial" panose="020B0604020202020204" pitchFamily="34" charset="0"/>
            </a:endParaRPr>
          </a:p>
        </p:txBody>
      </p:sp>
      <p:pic>
        <p:nvPicPr>
          <p:cNvPr id="473092" name="Picture 4"/>
          <p:cNvPicPr>
            <a:picLocks noChangeAspect="1" noChangeArrowheads="1"/>
          </p:cNvPicPr>
          <p:nvPr/>
        </p:nvPicPr>
        <p:blipFill>
          <a:blip r:embed="rId4" cstate="print"/>
          <a:srcRect/>
          <a:stretch>
            <a:fillRect/>
          </a:stretch>
        </p:blipFill>
        <p:spPr bwMode="auto">
          <a:xfrm>
            <a:off x="5153026" y="2238375"/>
            <a:ext cx="4347838" cy="2671763"/>
          </a:xfrm>
          <a:prstGeom prst="rect">
            <a:avLst/>
          </a:prstGeom>
          <a:noFill/>
          <a:ln w="9525">
            <a:noFill/>
            <a:miter lim="800000"/>
            <a:headEnd/>
            <a:tailEnd/>
          </a:ln>
        </p:spPr>
      </p:pic>
      <p:pic>
        <p:nvPicPr>
          <p:cNvPr id="473093" name="Picture 5"/>
          <p:cNvPicPr>
            <a:picLocks noChangeAspect="1" noChangeArrowheads="1"/>
          </p:cNvPicPr>
          <p:nvPr/>
        </p:nvPicPr>
        <p:blipFill>
          <a:blip r:embed="rId5" cstate="print"/>
          <a:srcRect/>
          <a:stretch>
            <a:fillRect/>
          </a:stretch>
        </p:blipFill>
        <p:spPr bwMode="auto">
          <a:xfrm>
            <a:off x="5207771" y="5705475"/>
            <a:ext cx="4022604" cy="628650"/>
          </a:xfrm>
          <a:prstGeom prst="rect">
            <a:avLst/>
          </a:prstGeom>
          <a:noFill/>
          <a:ln w="9525">
            <a:noFill/>
            <a:miter lim="800000"/>
            <a:headEnd/>
            <a:tailEnd/>
          </a:ln>
        </p:spPr>
      </p:pic>
      <p:sp>
        <p:nvSpPr>
          <p:cNvPr id="12" name="Espaço Reservado para Número de Slide 11"/>
          <p:cNvSpPr>
            <a:spLocks noGrp="1"/>
          </p:cNvSpPr>
          <p:nvPr>
            <p:ph type="sldNum" sz="quarter" idx="12"/>
          </p:nvPr>
        </p:nvSpPr>
        <p:spPr/>
        <p:txBody>
          <a:bodyPr/>
          <a:lstStyle/>
          <a:p>
            <a:pPr rtl="0"/>
            <a:fld id="{5A4A7955-6230-48B4-BD8B-A7C460F75945}" type="slidenum">
              <a:rPr lang="pt-BR" noProof="0" smtClean="0"/>
              <a:pPr rtl="0"/>
              <a:t>88</a:t>
            </a:fld>
            <a:endParaRPr lang="pt-BR" noProof="0"/>
          </a:p>
        </p:txBody>
      </p:sp>
    </p:spTree>
    <p:extLst>
      <p:ext uri="{BB962C8B-B14F-4D97-AF65-F5344CB8AC3E}">
        <p14:creationId xmlns:p14="http://schemas.microsoft.com/office/powerpoint/2010/main" xmlns="" val="4987991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tângulo 27"/>
          <p:cNvSpPr/>
          <p:nvPr/>
        </p:nvSpPr>
        <p:spPr>
          <a:xfrm>
            <a:off x="4068319" y="1698926"/>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4.647,97</a:t>
            </a:r>
          </a:p>
        </p:txBody>
      </p:sp>
      <p:sp>
        <p:nvSpPr>
          <p:cNvPr id="126" name="Retângulo 125"/>
          <p:cNvSpPr/>
          <p:nvPr/>
        </p:nvSpPr>
        <p:spPr>
          <a:xfrm>
            <a:off x="4250469" y="3999728"/>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127" name="Retângulo 126"/>
          <p:cNvSpPr/>
          <p:nvPr/>
        </p:nvSpPr>
        <p:spPr>
          <a:xfrm>
            <a:off x="4242730" y="3729425"/>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140" name="Retângulo 139"/>
          <p:cNvSpPr/>
          <p:nvPr/>
        </p:nvSpPr>
        <p:spPr>
          <a:xfrm>
            <a:off x="4242730" y="4477093"/>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257" name="Retângulo 256"/>
          <p:cNvSpPr/>
          <p:nvPr/>
        </p:nvSpPr>
        <p:spPr>
          <a:xfrm>
            <a:off x="7035039" y="1696368"/>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1.228.807,00</a:t>
            </a:r>
          </a:p>
        </p:txBody>
      </p:sp>
      <p:sp>
        <p:nvSpPr>
          <p:cNvPr id="258" name="Retângulo 257"/>
          <p:cNvSpPr/>
          <p:nvPr/>
        </p:nvSpPr>
        <p:spPr>
          <a:xfrm>
            <a:off x="7878597" y="1696368"/>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1.166.357,24</a:t>
            </a:r>
          </a:p>
        </p:txBody>
      </p:sp>
      <p:sp>
        <p:nvSpPr>
          <p:cNvPr id="259" name="Retângulo 258"/>
          <p:cNvSpPr/>
          <p:nvPr/>
        </p:nvSpPr>
        <p:spPr>
          <a:xfrm>
            <a:off x="8671472" y="1696368"/>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-62.449,76</a:t>
            </a:r>
          </a:p>
        </p:txBody>
      </p:sp>
      <p:sp>
        <p:nvSpPr>
          <p:cNvPr id="151" name="Retângulo 150"/>
          <p:cNvSpPr/>
          <p:nvPr/>
        </p:nvSpPr>
        <p:spPr>
          <a:xfrm>
            <a:off x="4860135" y="1223786"/>
            <a:ext cx="4972500" cy="18741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500" dirty="0"/>
          </a:p>
        </p:txBody>
      </p:sp>
      <p:sp>
        <p:nvSpPr>
          <p:cNvPr id="152" name="Retângulo 151"/>
          <p:cNvSpPr/>
          <p:nvPr/>
        </p:nvSpPr>
        <p:spPr>
          <a:xfrm>
            <a:off x="5061353" y="1183412"/>
            <a:ext cx="492094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latin typeface="Arial" panose="020B0604020202020204" pitchFamily="34" charset="0"/>
                <a:cs typeface="Arial" panose="020B0604020202020204" pitchFamily="34" charset="0"/>
              </a:rPr>
              <a:t>BALANÇO ORÇAMENTÁRIO (R$ )</a:t>
            </a:r>
          </a:p>
        </p:txBody>
      </p:sp>
      <p:sp>
        <p:nvSpPr>
          <p:cNvPr id="154" name="Retângulo 153"/>
          <p:cNvSpPr/>
          <p:nvPr/>
        </p:nvSpPr>
        <p:spPr>
          <a:xfrm>
            <a:off x="4832701" y="1680640"/>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Receita Corrente</a:t>
            </a:r>
          </a:p>
        </p:txBody>
      </p:sp>
      <p:cxnSp>
        <p:nvCxnSpPr>
          <p:cNvPr id="155" name="Conector reto 154"/>
          <p:cNvCxnSpPr/>
          <p:nvPr/>
        </p:nvCxnSpPr>
        <p:spPr>
          <a:xfrm>
            <a:off x="4860135" y="1909561"/>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56" name="Retângulo 155"/>
          <p:cNvSpPr/>
          <p:nvPr/>
        </p:nvSpPr>
        <p:spPr>
          <a:xfrm>
            <a:off x="4832701" y="1858303"/>
            <a:ext cx="144087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Receita de Contribuições</a:t>
            </a:r>
          </a:p>
        </p:txBody>
      </p:sp>
      <p:sp>
        <p:nvSpPr>
          <p:cNvPr id="157" name="Retângulo 156"/>
          <p:cNvSpPr/>
          <p:nvPr/>
        </p:nvSpPr>
        <p:spPr>
          <a:xfrm>
            <a:off x="4831552" y="1425618"/>
            <a:ext cx="144201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u="sng" dirty="0">
                <a:solidFill>
                  <a:srgbClr val="008080"/>
                </a:solidFill>
                <a:latin typeface="Arial" panose="020B0604020202020204" pitchFamily="34" charset="0"/>
                <a:cs typeface="Arial" panose="020B0604020202020204" pitchFamily="34" charset="0"/>
              </a:rPr>
              <a:t>RECEITAS ORÇAMETÁRIAS</a:t>
            </a:r>
          </a:p>
        </p:txBody>
      </p:sp>
      <p:cxnSp>
        <p:nvCxnSpPr>
          <p:cNvPr id="168" name="Conector reto 167"/>
          <p:cNvCxnSpPr/>
          <p:nvPr/>
        </p:nvCxnSpPr>
        <p:spPr>
          <a:xfrm>
            <a:off x="4860135" y="2446383"/>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71" name="Conector reto 170"/>
          <p:cNvCxnSpPr/>
          <p:nvPr/>
        </p:nvCxnSpPr>
        <p:spPr>
          <a:xfrm>
            <a:off x="4860135" y="2967400"/>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74" name="Conector reto 173"/>
          <p:cNvCxnSpPr/>
          <p:nvPr/>
        </p:nvCxnSpPr>
        <p:spPr>
          <a:xfrm>
            <a:off x="4860135" y="3160877"/>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75" name="Retângulo 174"/>
          <p:cNvSpPr/>
          <p:nvPr/>
        </p:nvSpPr>
        <p:spPr>
          <a:xfrm>
            <a:off x="4832701" y="2930288"/>
            <a:ext cx="144087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err="1">
                <a:solidFill>
                  <a:srgbClr val="008080"/>
                </a:solidFill>
                <a:latin typeface="Arial" panose="020B0604020202020204" pitchFamily="34" charset="0"/>
                <a:cs typeface="Arial" panose="020B0604020202020204" pitchFamily="34" charset="0"/>
              </a:rPr>
              <a:t>SubTotal</a:t>
            </a:r>
            <a:r>
              <a:rPr lang="pt-BR" sz="800" b="1" dirty="0">
                <a:solidFill>
                  <a:srgbClr val="008080"/>
                </a:solidFill>
                <a:latin typeface="Arial" panose="020B0604020202020204" pitchFamily="34" charset="0"/>
                <a:cs typeface="Arial" panose="020B0604020202020204" pitchFamily="34" charset="0"/>
              </a:rPr>
              <a:t> do Receitas</a:t>
            </a:r>
          </a:p>
        </p:txBody>
      </p:sp>
      <p:cxnSp>
        <p:nvCxnSpPr>
          <p:cNvPr id="179" name="Conector reto 178"/>
          <p:cNvCxnSpPr/>
          <p:nvPr/>
        </p:nvCxnSpPr>
        <p:spPr>
          <a:xfrm>
            <a:off x="4860135" y="2083632"/>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0" name="Conector reto 179"/>
          <p:cNvCxnSpPr/>
          <p:nvPr/>
        </p:nvCxnSpPr>
        <p:spPr>
          <a:xfrm>
            <a:off x="4860135" y="2267968"/>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1" name="Conector reto 180"/>
          <p:cNvCxnSpPr/>
          <p:nvPr/>
        </p:nvCxnSpPr>
        <p:spPr>
          <a:xfrm>
            <a:off x="4860135" y="3354353"/>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82" name="Conector reto 181"/>
          <p:cNvCxnSpPr/>
          <p:nvPr/>
        </p:nvCxnSpPr>
        <p:spPr>
          <a:xfrm>
            <a:off x="4860135" y="3555569"/>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83" name="Retângulo 182"/>
          <p:cNvSpPr/>
          <p:nvPr/>
        </p:nvSpPr>
        <p:spPr>
          <a:xfrm>
            <a:off x="4832701" y="3122925"/>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Déficit</a:t>
            </a:r>
          </a:p>
        </p:txBody>
      </p:sp>
      <p:sp>
        <p:nvSpPr>
          <p:cNvPr id="184" name="Retângulo 183"/>
          <p:cNvSpPr/>
          <p:nvPr/>
        </p:nvSpPr>
        <p:spPr>
          <a:xfrm>
            <a:off x="4832701" y="3325316"/>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Total</a:t>
            </a:r>
          </a:p>
        </p:txBody>
      </p:sp>
      <p:sp>
        <p:nvSpPr>
          <p:cNvPr id="192" name="Retângulo 191"/>
          <p:cNvSpPr/>
          <p:nvPr/>
        </p:nvSpPr>
        <p:spPr>
          <a:xfrm>
            <a:off x="4831552" y="3588443"/>
            <a:ext cx="1486187"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u="sng" dirty="0">
                <a:solidFill>
                  <a:srgbClr val="008080"/>
                </a:solidFill>
                <a:latin typeface="Arial" panose="020B0604020202020204" pitchFamily="34" charset="0"/>
                <a:cs typeface="Arial" panose="020B0604020202020204" pitchFamily="34" charset="0"/>
              </a:rPr>
              <a:t>DESPESAS ORÇAMENTÁRIAS</a:t>
            </a:r>
          </a:p>
        </p:txBody>
      </p:sp>
      <p:cxnSp>
        <p:nvCxnSpPr>
          <p:cNvPr id="197" name="Conector reto 196"/>
          <p:cNvCxnSpPr/>
          <p:nvPr/>
        </p:nvCxnSpPr>
        <p:spPr>
          <a:xfrm>
            <a:off x="4860135" y="4270226"/>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00" name="Conector reto 199"/>
          <p:cNvCxnSpPr/>
          <p:nvPr/>
        </p:nvCxnSpPr>
        <p:spPr>
          <a:xfrm>
            <a:off x="4860135" y="4455963"/>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01" name="Conector reto 200"/>
          <p:cNvCxnSpPr/>
          <p:nvPr/>
        </p:nvCxnSpPr>
        <p:spPr>
          <a:xfrm>
            <a:off x="4860135" y="4649439"/>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02" name="Conector reto 201"/>
          <p:cNvCxnSpPr/>
          <p:nvPr/>
        </p:nvCxnSpPr>
        <p:spPr>
          <a:xfrm>
            <a:off x="4860248" y="5200178"/>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203" name="Retângulo 202"/>
          <p:cNvSpPr/>
          <p:nvPr/>
        </p:nvSpPr>
        <p:spPr>
          <a:xfrm>
            <a:off x="4827891" y="4230279"/>
            <a:ext cx="187707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Diárias Funcionários</a:t>
            </a:r>
          </a:p>
        </p:txBody>
      </p:sp>
      <p:sp>
        <p:nvSpPr>
          <p:cNvPr id="208" name="Retângulo 207"/>
          <p:cNvSpPr/>
          <p:nvPr/>
        </p:nvSpPr>
        <p:spPr>
          <a:xfrm>
            <a:off x="4832701" y="4409340"/>
            <a:ext cx="168359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Material de Consumo</a:t>
            </a:r>
          </a:p>
        </p:txBody>
      </p:sp>
      <p:sp>
        <p:nvSpPr>
          <p:cNvPr id="211" name="Retângulo 210"/>
          <p:cNvSpPr/>
          <p:nvPr/>
        </p:nvSpPr>
        <p:spPr>
          <a:xfrm>
            <a:off x="4832702" y="4601054"/>
            <a:ext cx="1877071"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Serviços de Terceiros PF</a:t>
            </a:r>
          </a:p>
        </p:txBody>
      </p:sp>
      <p:cxnSp>
        <p:nvCxnSpPr>
          <p:cNvPr id="212" name="Conector reto 211"/>
          <p:cNvCxnSpPr/>
          <p:nvPr/>
        </p:nvCxnSpPr>
        <p:spPr>
          <a:xfrm>
            <a:off x="4863296" y="5036806"/>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15" name="Conector reto 214"/>
          <p:cNvCxnSpPr/>
          <p:nvPr/>
        </p:nvCxnSpPr>
        <p:spPr>
          <a:xfrm>
            <a:off x="4866344" y="4833759"/>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27" name="Conector reto 226"/>
          <p:cNvCxnSpPr/>
          <p:nvPr/>
        </p:nvCxnSpPr>
        <p:spPr>
          <a:xfrm>
            <a:off x="4866344" y="5569570"/>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28" name="Conector reto 227"/>
          <p:cNvCxnSpPr/>
          <p:nvPr/>
        </p:nvCxnSpPr>
        <p:spPr>
          <a:xfrm>
            <a:off x="4860135" y="5755307"/>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234" name="Retângulo 233"/>
          <p:cNvSpPr/>
          <p:nvPr/>
        </p:nvSpPr>
        <p:spPr>
          <a:xfrm>
            <a:off x="4832701" y="2037686"/>
            <a:ext cx="144087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Receita de Serviços</a:t>
            </a:r>
          </a:p>
        </p:txBody>
      </p:sp>
      <p:sp>
        <p:nvSpPr>
          <p:cNvPr id="236" name="Retângulo 235"/>
          <p:cNvSpPr/>
          <p:nvPr/>
        </p:nvSpPr>
        <p:spPr>
          <a:xfrm>
            <a:off x="4832701" y="2215890"/>
            <a:ext cx="144087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Financeiras</a:t>
            </a:r>
          </a:p>
        </p:txBody>
      </p:sp>
      <p:sp>
        <p:nvSpPr>
          <p:cNvPr id="237" name="Retângulo 236"/>
          <p:cNvSpPr/>
          <p:nvPr/>
        </p:nvSpPr>
        <p:spPr>
          <a:xfrm>
            <a:off x="4832701" y="2565050"/>
            <a:ext cx="144087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Outras Receitas Correntes</a:t>
            </a:r>
          </a:p>
        </p:txBody>
      </p:sp>
      <p:cxnSp>
        <p:nvCxnSpPr>
          <p:cNvPr id="238" name="Conector reto 237"/>
          <p:cNvCxnSpPr/>
          <p:nvPr/>
        </p:nvCxnSpPr>
        <p:spPr>
          <a:xfrm>
            <a:off x="4860135" y="4075915"/>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239" name="Retângulo 238"/>
          <p:cNvSpPr/>
          <p:nvPr/>
        </p:nvSpPr>
        <p:spPr>
          <a:xfrm>
            <a:off x="4832701" y="3840873"/>
            <a:ext cx="144087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Despesa Corrente</a:t>
            </a:r>
          </a:p>
        </p:txBody>
      </p:sp>
      <p:sp>
        <p:nvSpPr>
          <p:cNvPr id="240" name="Retângulo 239"/>
          <p:cNvSpPr/>
          <p:nvPr/>
        </p:nvSpPr>
        <p:spPr>
          <a:xfrm>
            <a:off x="4832701" y="4018562"/>
            <a:ext cx="144087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Pessoal e Encargos</a:t>
            </a:r>
          </a:p>
        </p:txBody>
      </p:sp>
      <p:sp>
        <p:nvSpPr>
          <p:cNvPr id="242" name="Retângulo 241"/>
          <p:cNvSpPr/>
          <p:nvPr/>
        </p:nvSpPr>
        <p:spPr>
          <a:xfrm>
            <a:off x="4827891" y="4787124"/>
            <a:ext cx="187707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Diárias Conselheiros</a:t>
            </a:r>
          </a:p>
        </p:txBody>
      </p:sp>
      <p:sp>
        <p:nvSpPr>
          <p:cNvPr id="243" name="Retângulo 242"/>
          <p:cNvSpPr/>
          <p:nvPr/>
        </p:nvSpPr>
        <p:spPr>
          <a:xfrm>
            <a:off x="4832701" y="4980294"/>
            <a:ext cx="200863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Serviços de Terceiros PJ</a:t>
            </a:r>
          </a:p>
        </p:txBody>
      </p:sp>
      <p:sp>
        <p:nvSpPr>
          <p:cNvPr id="244" name="Retângulo 243"/>
          <p:cNvSpPr/>
          <p:nvPr/>
        </p:nvSpPr>
        <p:spPr>
          <a:xfrm>
            <a:off x="4828690" y="5341220"/>
            <a:ext cx="200863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Transferências Correntes</a:t>
            </a:r>
          </a:p>
        </p:txBody>
      </p:sp>
      <p:sp>
        <p:nvSpPr>
          <p:cNvPr id="245" name="Retângulo 244"/>
          <p:cNvSpPr/>
          <p:nvPr/>
        </p:nvSpPr>
        <p:spPr>
          <a:xfrm>
            <a:off x="4832701" y="5519218"/>
            <a:ext cx="200863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Crédito </a:t>
            </a:r>
            <a:r>
              <a:rPr lang="pt-BR" sz="800" dirty="0" err="1">
                <a:solidFill>
                  <a:schemeClr val="bg1">
                    <a:lumMod val="50000"/>
                  </a:schemeClr>
                </a:solidFill>
                <a:latin typeface="Arial" panose="020B0604020202020204" pitchFamily="34" charset="0"/>
                <a:cs typeface="Arial" panose="020B0604020202020204" pitchFamily="34" charset="0"/>
              </a:rPr>
              <a:t>Disp.Despesa</a:t>
            </a:r>
            <a:r>
              <a:rPr lang="pt-BR" sz="800" dirty="0">
                <a:solidFill>
                  <a:schemeClr val="bg1">
                    <a:lumMod val="50000"/>
                  </a:schemeClr>
                </a:solidFill>
                <a:latin typeface="Arial" panose="020B0604020202020204" pitchFamily="34" charset="0"/>
                <a:cs typeface="Arial" panose="020B0604020202020204" pitchFamily="34" charset="0"/>
              </a:rPr>
              <a:t> Capital</a:t>
            </a:r>
          </a:p>
        </p:txBody>
      </p:sp>
      <p:cxnSp>
        <p:nvCxnSpPr>
          <p:cNvPr id="246" name="Conector reto 245"/>
          <p:cNvCxnSpPr/>
          <p:nvPr/>
        </p:nvCxnSpPr>
        <p:spPr>
          <a:xfrm>
            <a:off x="4866344" y="6143551"/>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247" name="Retângulo 246"/>
          <p:cNvSpPr/>
          <p:nvPr/>
        </p:nvSpPr>
        <p:spPr>
          <a:xfrm>
            <a:off x="4832701" y="5907462"/>
            <a:ext cx="200863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chemeClr val="bg1">
                    <a:lumMod val="50000"/>
                  </a:schemeClr>
                </a:solidFill>
                <a:latin typeface="Arial" panose="020B0604020202020204" pitchFamily="34" charset="0"/>
                <a:cs typeface="Arial" panose="020B0604020202020204" pitchFamily="34" charset="0"/>
              </a:rPr>
              <a:t>Subtotal de Despesas</a:t>
            </a:r>
          </a:p>
        </p:txBody>
      </p:sp>
      <p:cxnSp>
        <p:nvCxnSpPr>
          <p:cNvPr id="248" name="Conector reto 247"/>
          <p:cNvCxnSpPr/>
          <p:nvPr/>
        </p:nvCxnSpPr>
        <p:spPr>
          <a:xfrm>
            <a:off x="4866344" y="6337003"/>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249" name="Retângulo 248"/>
          <p:cNvSpPr/>
          <p:nvPr/>
        </p:nvSpPr>
        <p:spPr>
          <a:xfrm>
            <a:off x="4832701" y="6100913"/>
            <a:ext cx="200863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chemeClr val="bg1">
                    <a:lumMod val="50000"/>
                  </a:schemeClr>
                </a:solidFill>
                <a:latin typeface="Arial" panose="020B0604020202020204" pitchFamily="34" charset="0"/>
                <a:cs typeface="Arial" panose="020B0604020202020204" pitchFamily="34" charset="0"/>
              </a:rPr>
              <a:t>SUPERÁVIT</a:t>
            </a:r>
          </a:p>
        </p:txBody>
      </p:sp>
      <p:cxnSp>
        <p:nvCxnSpPr>
          <p:cNvPr id="250" name="Conector reto 249"/>
          <p:cNvCxnSpPr/>
          <p:nvPr/>
        </p:nvCxnSpPr>
        <p:spPr>
          <a:xfrm>
            <a:off x="4863296" y="6531440"/>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251" name="Retângulo 250"/>
          <p:cNvSpPr/>
          <p:nvPr/>
        </p:nvSpPr>
        <p:spPr>
          <a:xfrm>
            <a:off x="4832701" y="6295351"/>
            <a:ext cx="200863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chemeClr val="bg1">
                    <a:lumMod val="50000"/>
                  </a:schemeClr>
                </a:solidFill>
                <a:latin typeface="Arial" panose="020B0604020202020204" pitchFamily="34" charset="0"/>
                <a:cs typeface="Arial" panose="020B0604020202020204" pitchFamily="34" charset="0"/>
              </a:rPr>
              <a:t>TOTAL</a:t>
            </a:r>
          </a:p>
        </p:txBody>
      </p:sp>
      <p:sp>
        <p:nvSpPr>
          <p:cNvPr id="253" name="Retângulo 252"/>
          <p:cNvSpPr/>
          <p:nvPr/>
        </p:nvSpPr>
        <p:spPr>
          <a:xfrm>
            <a:off x="7035039" y="1433196"/>
            <a:ext cx="101096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u="sng" dirty="0">
                <a:solidFill>
                  <a:srgbClr val="008080"/>
                </a:solidFill>
                <a:latin typeface="Arial" panose="020B0604020202020204" pitchFamily="34" charset="0"/>
                <a:cs typeface="Arial" panose="020B0604020202020204" pitchFamily="34" charset="0"/>
              </a:rPr>
              <a:t>PREVISÃO ATUALIZADA</a:t>
            </a:r>
          </a:p>
        </p:txBody>
      </p:sp>
      <p:sp>
        <p:nvSpPr>
          <p:cNvPr id="254" name="Retângulo 253"/>
          <p:cNvSpPr/>
          <p:nvPr/>
        </p:nvSpPr>
        <p:spPr>
          <a:xfrm>
            <a:off x="7878597" y="1433196"/>
            <a:ext cx="101096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u="sng" dirty="0">
                <a:solidFill>
                  <a:srgbClr val="008080"/>
                </a:solidFill>
                <a:latin typeface="Arial" panose="020B0604020202020204" pitchFamily="34" charset="0"/>
                <a:cs typeface="Arial" panose="020B0604020202020204" pitchFamily="34" charset="0"/>
              </a:rPr>
              <a:t>RECEITAS REALIZADAS</a:t>
            </a:r>
          </a:p>
        </p:txBody>
      </p:sp>
      <p:sp>
        <p:nvSpPr>
          <p:cNvPr id="255" name="Retângulo 254"/>
          <p:cNvSpPr/>
          <p:nvPr/>
        </p:nvSpPr>
        <p:spPr>
          <a:xfrm>
            <a:off x="8671472" y="1433196"/>
            <a:ext cx="101096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u="sng" dirty="0">
                <a:solidFill>
                  <a:srgbClr val="008080"/>
                </a:solidFill>
                <a:latin typeface="Arial" panose="020B0604020202020204" pitchFamily="34" charset="0"/>
                <a:cs typeface="Arial" panose="020B0604020202020204" pitchFamily="34" charset="0"/>
              </a:rPr>
              <a:t>SALDO</a:t>
            </a:r>
          </a:p>
        </p:txBody>
      </p:sp>
      <p:sp>
        <p:nvSpPr>
          <p:cNvPr id="262" name="Retângulo 261"/>
          <p:cNvSpPr/>
          <p:nvPr/>
        </p:nvSpPr>
        <p:spPr>
          <a:xfrm>
            <a:off x="7118341" y="1881397"/>
            <a:ext cx="708923"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584.015,00</a:t>
            </a:r>
          </a:p>
        </p:txBody>
      </p:sp>
      <p:sp>
        <p:nvSpPr>
          <p:cNvPr id="263" name="Retângulo 262"/>
          <p:cNvSpPr/>
          <p:nvPr/>
        </p:nvSpPr>
        <p:spPr>
          <a:xfrm>
            <a:off x="7976133" y="1881780"/>
            <a:ext cx="759435"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539.056,65</a:t>
            </a:r>
          </a:p>
        </p:txBody>
      </p:sp>
      <p:sp>
        <p:nvSpPr>
          <p:cNvPr id="264" name="Retângulo 263"/>
          <p:cNvSpPr/>
          <p:nvPr/>
        </p:nvSpPr>
        <p:spPr>
          <a:xfrm>
            <a:off x="8683450" y="1873713"/>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-44.958,35</a:t>
            </a:r>
          </a:p>
        </p:txBody>
      </p:sp>
      <p:sp>
        <p:nvSpPr>
          <p:cNvPr id="266" name="Retângulo 265"/>
          <p:cNvSpPr/>
          <p:nvPr/>
        </p:nvSpPr>
        <p:spPr>
          <a:xfrm>
            <a:off x="7119698" y="2059518"/>
            <a:ext cx="72585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561.629,00</a:t>
            </a:r>
          </a:p>
        </p:txBody>
      </p:sp>
      <p:sp>
        <p:nvSpPr>
          <p:cNvPr id="267" name="Retângulo 266"/>
          <p:cNvSpPr/>
          <p:nvPr/>
        </p:nvSpPr>
        <p:spPr>
          <a:xfrm>
            <a:off x="7975956" y="2059518"/>
            <a:ext cx="71083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543.961,22</a:t>
            </a:r>
          </a:p>
        </p:txBody>
      </p:sp>
      <p:sp>
        <p:nvSpPr>
          <p:cNvPr id="268" name="Retângulo 267"/>
          <p:cNvSpPr/>
          <p:nvPr/>
        </p:nvSpPr>
        <p:spPr>
          <a:xfrm>
            <a:off x="8674543" y="2052112"/>
            <a:ext cx="73192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-17.667,78</a:t>
            </a:r>
          </a:p>
        </p:txBody>
      </p:sp>
      <p:sp>
        <p:nvSpPr>
          <p:cNvPr id="270" name="Retângulo 269"/>
          <p:cNvSpPr/>
          <p:nvPr/>
        </p:nvSpPr>
        <p:spPr>
          <a:xfrm>
            <a:off x="7165260" y="2246582"/>
            <a:ext cx="655908"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75.114,00</a:t>
            </a:r>
          </a:p>
        </p:txBody>
      </p:sp>
      <p:sp>
        <p:nvSpPr>
          <p:cNvPr id="271" name="Retângulo 270"/>
          <p:cNvSpPr/>
          <p:nvPr/>
        </p:nvSpPr>
        <p:spPr>
          <a:xfrm>
            <a:off x="8037685" y="2221255"/>
            <a:ext cx="64486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66.547,89</a:t>
            </a:r>
          </a:p>
        </p:txBody>
      </p:sp>
      <p:sp>
        <p:nvSpPr>
          <p:cNvPr id="272" name="Retângulo 271"/>
          <p:cNvSpPr/>
          <p:nvPr/>
        </p:nvSpPr>
        <p:spPr>
          <a:xfrm>
            <a:off x="8730842" y="2230154"/>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-8.566,11</a:t>
            </a:r>
          </a:p>
        </p:txBody>
      </p:sp>
      <p:sp>
        <p:nvSpPr>
          <p:cNvPr id="274" name="Retângulo 273"/>
          <p:cNvSpPr/>
          <p:nvPr/>
        </p:nvSpPr>
        <p:spPr>
          <a:xfrm>
            <a:off x="7224966" y="2581683"/>
            <a:ext cx="61449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8.049,00</a:t>
            </a:r>
          </a:p>
        </p:txBody>
      </p:sp>
      <p:sp>
        <p:nvSpPr>
          <p:cNvPr id="275" name="Retângulo 274"/>
          <p:cNvSpPr/>
          <p:nvPr/>
        </p:nvSpPr>
        <p:spPr>
          <a:xfrm>
            <a:off x="8039451" y="2567451"/>
            <a:ext cx="643103"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13.143,05</a:t>
            </a:r>
          </a:p>
        </p:txBody>
      </p:sp>
      <p:sp>
        <p:nvSpPr>
          <p:cNvPr id="276" name="Retângulo 275"/>
          <p:cNvSpPr/>
          <p:nvPr/>
        </p:nvSpPr>
        <p:spPr>
          <a:xfrm>
            <a:off x="8773027" y="2573781"/>
            <a:ext cx="64613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5.094,05</a:t>
            </a:r>
          </a:p>
        </p:txBody>
      </p:sp>
      <p:sp>
        <p:nvSpPr>
          <p:cNvPr id="278" name="Retângulo 277"/>
          <p:cNvSpPr/>
          <p:nvPr/>
        </p:nvSpPr>
        <p:spPr>
          <a:xfrm>
            <a:off x="7039570" y="2928299"/>
            <a:ext cx="79988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1.408.807,00</a:t>
            </a:r>
          </a:p>
        </p:txBody>
      </p:sp>
      <p:sp>
        <p:nvSpPr>
          <p:cNvPr id="279" name="Retângulo 278"/>
          <p:cNvSpPr/>
          <p:nvPr/>
        </p:nvSpPr>
        <p:spPr>
          <a:xfrm>
            <a:off x="7912461" y="2928944"/>
            <a:ext cx="84207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1.166.357,24</a:t>
            </a:r>
          </a:p>
        </p:txBody>
      </p:sp>
      <p:sp>
        <p:nvSpPr>
          <p:cNvPr id="280" name="Retângulo 279"/>
          <p:cNvSpPr/>
          <p:nvPr/>
        </p:nvSpPr>
        <p:spPr>
          <a:xfrm>
            <a:off x="8646074" y="2928944"/>
            <a:ext cx="768861"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-242.449,76</a:t>
            </a:r>
          </a:p>
        </p:txBody>
      </p:sp>
      <p:sp>
        <p:nvSpPr>
          <p:cNvPr id="348" name="Retângulo 347"/>
          <p:cNvSpPr/>
          <p:nvPr/>
        </p:nvSpPr>
        <p:spPr>
          <a:xfrm>
            <a:off x="7455829" y="3107517"/>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351" name="Retângulo 350"/>
          <p:cNvSpPr/>
          <p:nvPr/>
        </p:nvSpPr>
        <p:spPr>
          <a:xfrm>
            <a:off x="7944719" y="3122925"/>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360" name="Retângulo 359"/>
          <p:cNvSpPr/>
          <p:nvPr/>
        </p:nvSpPr>
        <p:spPr>
          <a:xfrm>
            <a:off x="6139740" y="3587965"/>
            <a:ext cx="101096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u="sng" dirty="0">
                <a:solidFill>
                  <a:srgbClr val="008080"/>
                </a:solidFill>
                <a:latin typeface="Arial" panose="020B0604020202020204" pitchFamily="34" charset="0"/>
                <a:cs typeface="Arial" panose="020B0604020202020204" pitchFamily="34" charset="0"/>
              </a:rPr>
              <a:t>DOTAÇÃO ATUALIZADA</a:t>
            </a:r>
          </a:p>
        </p:txBody>
      </p:sp>
      <p:sp>
        <p:nvSpPr>
          <p:cNvPr id="361" name="Retângulo 360"/>
          <p:cNvSpPr/>
          <p:nvPr/>
        </p:nvSpPr>
        <p:spPr>
          <a:xfrm>
            <a:off x="6926692" y="3587965"/>
            <a:ext cx="101096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u="sng" dirty="0">
                <a:solidFill>
                  <a:srgbClr val="008080"/>
                </a:solidFill>
                <a:latin typeface="Arial" panose="020B0604020202020204" pitchFamily="34" charset="0"/>
                <a:cs typeface="Arial" panose="020B0604020202020204" pitchFamily="34" charset="0"/>
              </a:rPr>
              <a:t>DESPESAS EMPENHADAS</a:t>
            </a:r>
          </a:p>
        </p:txBody>
      </p:sp>
      <p:sp>
        <p:nvSpPr>
          <p:cNvPr id="362" name="Retângulo 361"/>
          <p:cNvSpPr/>
          <p:nvPr/>
        </p:nvSpPr>
        <p:spPr>
          <a:xfrm>
            <a:off x="8551895" y="3587965"/>
            <a:ext cx="101096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u="sng" dirty="0">
                <a:solidFill>
                  <a:srgbClr val="008080"/>
                </a:solidFill>
                <a:latin typeface="Arial" panose="020B0604020202020204" pitchFamily="34" charset="0"/>
                <a:cs typeface="Arial" panose="020B0604020202020204" pitchFamily="34" charset="0"/>
              </a:rPr>
              <a:t>DESPESAS PAGAS</a:t>
            </a:r>
          </a:p>
        </p:txBody>
      </p:sp>
      <p:sp>
        <p:nvSpPr>
          <p:cNvPr id="363" name="Retângulo 362"/>
          <p:cNvSpPr/>
          <p:nvPr/>
        </p:nvSpPr>
        <p:spPr>
          <a:xfrm>
            <a:off x="9188562" y="3563581"/>
            <a:ext cx="101096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u="sng" dirty="0">
                <a:solidFill>
                  <a:srgbClr val="008080"/>
                </a:solidFill>
                <a:latin typeface="Arial" panose="020B0604020202020204" pitchFamily="34" charset="0"/>
                <a:cs typeface="Arial" panose="020B0604020202020204" pitchFamily="34" charset="0"/>
              </a:rPr>
              <a:t>SALDO DOTAÇÃO</a:t>
            </a:r>
          </a:p>
        </p:txBody>
      </p:sp>
      <p:sp>
        <p:nvSpPr>
          <p:cNvPr id="364" name="Retângulo 363"/>
          <p:cNvSpPr/>
          <p:nvPr/>
        </p:nvSpPr>
        <p:spPr>
          <a:xfrm>
            <a:off x="6217130" y="3849621"/>
            <a:ext cx="81866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1.223.044,83</a:t>
            </a:r>
          </a:p>
        </p:txBody>
      </p:sp>
      <p:sp>
        <p:nvSpPr>
          <p:cNvPr id="365" name="Retângulo 364"/>
          <p:cNvSpPr/>
          <p:nvPr/>
        </p:nvSpPr>
        <p:spPr>
          <a:xfrm>
            <a:off x="6297558" y="4042510"/>
            <a:ext cx="71283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615.000,00</a:t>
            </a:r>
          </a:p>
        </p:txBody>
      </p:sp>
      <p:sp>
        <p:nvSpPr>
          <p:cNvPr id="366" name="Retângulo 365"/>
          <p:cNvSpPr/>
          <p:nvPr/>
        </p:nvSpPr>
        <p:spPr>
          <a:xfrm>
            <a:off x="6350853" y="4228779"/>
            <a:ext cx="646838"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21.174,91</a:t>
            </a:r>
          </a:p>
        </p:txBody>
      </p:sp>
      <p:sp>
        <p:nvSpPr>
          <p:cNvPr id="368" name="Retângulo 367"/>
          <p:cNvSpPr/>
          <p:nvPr/>
        </p:nvSpPr>
        <p:spPr>
          <a:xfrm>
            <a:off x="6405145" y="4414529"/>
            <a:ext cx="626408"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8.275,20</a:t>
            </a:r>
          </a:p>
        </p:txBody>
      </p:sp>
      <p:sp>
        <p:nvSpPr>
          <p:cNvPr id="369" name="Retângulo 368"/>
          <p:cNvSpPr/>
          <p:nvPr/>
        </p:nvSpPr>
        <p:spPr>
          <a:xfrm>
            <a:off x="6350722" y="4600183"/>
            <a:ext cx="685068"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28.495,27</a:t>
            </a:r>
          </a:p>
        </p:txBody>
      </p:sp>
      <p:sp>
        <p:nvSpPr>
          <p:cNvPr id="370" name="Retângulo 369"/>
          <p:cNvSpPr/>
          <p:nvPr/>
        </p:nvSpPr>
        <p:spPr>
          <a:xfrm>
            <a:off x="6349510" y="4795278"/>
            <a:ext cx="643948"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34.688,06</a:t>
            </a:r>
          </a:p>
        </p:txBody>
      </p:sp>
      <p:sp>
        <p:nvSpPr>
          <p:cNvPr id="372" name="Retângulo 371"/>
          <p:cNvSpPr/>
          <p:nvPr/>
        </p:nvSpPr>
        <p:spPr>
          <a:xfrm>
            <a:off x="6290248" y="4988225"/>
            <a:ext cx="737081"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336.971,84</a:t>
            </a:r>
          </a:p>
        </p:txBody>
      </p:sp>
      <p:sp>
        <p:nvSpPr>
          <p:cNvPr id="373" name="Retângulo 372"/>
          <p:cNvSpPr/>
          <p:nvPr/>
        </p:nvSpPr>
        <p:spPr>
          <a:xfrm>
            <a:off x="6291782" y="5357706"/>
            <a:ext cx="69744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155.822,93</a:t>
            </a:r>
          </a:p>
        </p:txBody>
      </p:sp>
      <p:sp>
        <p:nvSpPr>
          <p:cNvPr id="375" name="Retângulo 374"/>
          <p:cNvSpPr/>
          <p:nvPr/>
        </p:nvSpPr>
        <p:spPr>
          <a:xfrm>
            <a:off x="6289092" y="5529011"/>
            <a:ext cx="74569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180.000,00</a:t>
            </a:r>
          </a:p>
        </p:txBody>
      </p:sp>
      <p:sp>
        <p:nvSpPr>
          <p:cNvPr id="376" name="Retângulo 375"/>
          <p:cNvSpPr/>
          <p:nvPr/>
        </p:nvSpPr>
        <p:spPr>
          <a:xfrm>
            <a:off x="6217130" y="5906475"/>
            <a:ext cx="90909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1.408.807,00</a:t>
            </a:r>
          </a:p>
        </p:txBody>
      </p:sp>
      <p:sp>
        <p:nvSpPr>
          <p:cNvPr id="377" name="Retângulo 376"/>
          <p:cNvSpPr/>
          <p:nvPr/>
        </p:nvSpPr>
        <p:spPr>
          <a:xfrm>
            <a:off x="6442114" y="6106712"/>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378" name="Retângulo 377"/>
          <p:cNvSpPr/>
          <p:nvPr/>
        </p:nvSpPr>
        <p:spPr>
          <a:xfrm>
            <a:off x="6217131" y="6325149"/>
            <a:ext cx="675505"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1.408.807</a:t>
            </a:r>
          </a:p>
        </p:txBody>
      </p:sp>
      <p:sp>
        <p:nvSpPr>
          <p:cNvPr id="379" name="Retângulo 378"/>
          <p:cNvSpPr/>
          <p:nvPr/>
        </p:nvSpPr>
        <p:spPr>
          <a:xfrm>
            <a:off x="6999712" y="6310448"/>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1.166.357,24</a:t>
            </a:r>
          </a:p>
        </p:txBody>
      </p:sp>
      <p:sp>
        <p:nvSpPr>
          <p:cNvPr id="380" name="Retângulo 379"/>
          <p:cNvSpPr/>
          <p:nvPr/>
        </p:nvSpPr>
        <p:spPr>
          <a:xfrm>
            <a:off x="6999712" y="3858364"/>
            <a:ext cx="819255"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1.145.393,04</a:t>
            </a:r>
          </a:p>
        </p:txBody>
      </p:sp>
      <p:sp>
        <p:nvSpPr>
          <p:cNvPr id="381" name="Retângulo 380"/>
          <p:cNvSpPr/>
          <p:nvPr/>
        </p:nvSpPr>
        <p:spPr>
          <a:xfrm>
            <a:off x="7088605" y="4043035"/>
            <a:ext cx="721888"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592.995,72</a:t>
            </a:r>
          </a:p>
        </p:txBody>
      </p:sp>
      <p:sp>
        <p:nvSpPr>
          <p:cNvPr id="382" name="Retângulo 381"/>
          <p:cNvSpPr/>
          <p:nvPr/>
        </p:nvSpPr>
        <p:spPr>
          <a:xfrm>
            <a:off x="7143888" y="4235577"/>
            <a:ext cx="670838"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20.850,00</a:t>
            </a:r>
          </a:p>
        </p:txBody>
      </p:sp>
      <p:sp>
        <p:nvSpPr>
          <p:cNvPr id="383" name="Retângulo 382"/>
          <p:cNvSpPr/>
          <p:nvPr/>
        </p:nvSpPr>
        <p:spPr>
          <a:xfrm>
            <a:off x="7194934" y="4413451"/>
            <a:ext cx="59015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3.991,27</a:t>
            </a:r>
          </a:p>
        </p:txBody>
      </p:sp>
      <p:sp>
        <p:nvSpPr>
          <p:cNvPr id="384" name="Retângulo 383"/>
          <p:cNvSpPr/>
          <p:nvPr/>
        </p:nvSpPr>
        <p:spPr>
          <a:xfrm>
            <a:off x="7143904" y="4600183"/>
            <a:ext cx="64965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20.971,02</a:t>
            </a:r>
          </a:p>
        </p:txBody>
      </p:sp>
      <p:sp>
        <p:nvSpPr>
          <p:cNvPr id="385" name="Retângulo 384"/>
          <p:cNvSpPr/>
          <p:nvPr/>
        </p:nvSpPr>
        <p:spPr>
          <a:xfrm>
            <a:off x="7093109" y="4979396"/>
            <a:ext cx="72585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313.132,06</a:t>
            </a:r>
          </a:p>
        </p:txBody>
      </p:sp>
      <p:sp>
        <p:nvSpPr>
          <p:cNvPr id="386" name="Retângulo 385"/>
          <p:cNvSpPr/>
          <p:nvPr/>
        </p:nvSpPr>
        <p:spPr>
          <a:xfrm>
            <a:off x="7148983" y="5535142"/>
            <a:ext cx="66608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18.593,00</a:t>
            </a:r>
          </a:p>
        </p:txBody>
      </p:sp>
      <p:sp>
        <p:nvSpPr>
          <p:cNvPr id="387" name="Retângulo 386"/>
          <p:cNvSpPr/>
          <p:nvPr/>
        </p:nvSpPr>
        <p:spPr>
          <a:xfrm>
            <a:off x="7093109" y="5352978"/>
            <a:ext cx="70468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137.822,93</a:t>
            </a:r>
          </a:p>
        </p:txBody>
      </p:sp>
      <p:sp>
        <p:nvSpPr>
          <p:cNvPr id="388" name="Retângulo 387"/>
          <p:cNvSpPr/>
          <p:nvPr/>
        </p:nvSpPr>
        <p:spPr>
          <a:xfrm>
            <a:off x="7148137" y="4792815"/>
            <a:ext cx="66659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34.100,00</a:t>
            </a:r>
          </a:p>
        </p:txBody>
      </p:sp>
      <p:sp>
        <p:nvSpPr>
          <p:cNvPr id="390" name="Retângulo 389"/>
          <p:cNvSpPr/>
          <p:nvPr/>
        </p:nvSpPr>
        <p:spPr>
          <a:xfrm>
            <a:off x="7010104" y="5915676"/>
            <a:ext cx="82117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1.163.986,04</a:t>
            </a:r>
          </a:p>
        </p:txBody>
      </p:sp>
      <p:sp>
        <p:nvSpPr>
          <p:cNvPr id="391" name="Retângulo 390"/>
          <p:cNvSpPr/>
          <p:nvPr/>
        </p:nvSpPr>
        <p:spPr>
          <a:xfrm>
            <a:off x="7208637" y="6110723"/>
            <a:ext cx="667693"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2.371,20</a:t>
            </a:r>
          </a:p>
        </p:txBody>
      </p:sp>
      <p:sp>
        <p:nvSpPr>
          <p:cNvPr id="392" name="Retângulo 391"/>
          <p:cNvSpPr/>
          <p:nvPr/>
        </p:nvSpPr>
        <p:spPr>
          <a:xfrm>
            <a:off x="8557131" y="3858364"/>
            <a:ext cx="80276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1.094.623,77</a:t>
            </a:r>
          </a:p>
        </p:txBody>
      </p:sp>
      <p:sp>
        <p:nvSpPr>
          <p:cNvPr id="393" name="Retângulo 392"/>
          <p:cNvSpPr/>
          <p:nvPr/>
        </p:nvSpPr>
        <p:spPr>
          <a:xfrm>
            <a:off x="8645975" y="4034607"/>
            <a:ext cx="752017"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592.995,72</a:t>
            </a:r>
          </a:p>
        </p:txBody>
      </p:sp>
      <p:sp>
        <p:nvSpPr>
          <p:cNvPr id="394" name="Retângulo 393"/>
          <p:cNvSpPr/>
          <p:nvPr/>
        </p:nvSpPr>
        <p:spPr>
          <a:xfrm>
            <a:off x="8701052" y="4229375"/>
            <a:ext cx="692883"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20.850,00</a:t>
            </a:r>
          </a:p>
        </p:txBody>
      </p:sp>
      <p:sp>
        <p:nvSpPr>
          <p:cNvPr id="395" name="Retângulo 394"/>
          <p:cNvSpPr/>
          <p:nvPr/>
        </p:nvSpPr>
        <p:spPr>
          <a:xfrm>
            <a:off x="8746504" y="4415417"/>
            <a:ext cx="58375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3.991,27</a:t>
            </a:r>
          </a:p>
        </p:txBody>
      </p:sp>
      <p:sp>
        <p:nvSpPr>
          <p:cNvPr id="397" name="Retângulo 396"/>
          <p:cNvSpPr/>
          <p:nvPr/>
        </p:nvSpPr>
        <p:spPr>
          <a:xfrm>
            <a:off x="8700537" y="4606513"/>
            <a:ext cx="663587"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20.796,02</a:t>
            </a:r>
          </a:p>
        </p:txBody>
      </p:sp>
      <p:sp>
        <p:nvSpPr>
          <p:cNvPr id="398" name="Retângulo 397"/>
          <p:cNvSpPr/>
          <p:nvPr/>
        </p:nvSpPr>
        <p:spPr>
          <a:xfrm>
            <a:off x="8696114" y="4792279"/>
            <a:ext cx="74049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32.450,00</a:t>
            </a:r>
          </a:p>
        </p:txBody>
      </p:sp>
      <p:sp>
        <p:nvSpPr>
          <p:cNvPr id="399" name="Retângulo 398"/>
          <p:cNvSpPr/>
          <p:nvPr/>
        </p:nvSpPr>
        <p:spPr>
          <a:xfrm>
            <a:off x="8643604" y="4984853"/>
            <a:ext cx="712058"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296.187,79</a:t>
            </a:r>
          </a:p>
        </p:txBody>
      </p:sp>
      <p:sp>
        <p:nvSpPr>
          <p:cNvPr id="400" name="Retângulo 399"/>
          <p:cNvSpPr/>
          <p:nvPr/>
        </p:nvSpPr>
        <p:spPr>
          <a:xfrm>
            <a:off x="8637943" y="5351144"/>
            <a:ext cx="72195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105.822,93</a:t>
            </a:r>
          </a:p>
        </p:txBody>
      </p:sp>
      <p:sp>
        <p:nvSpPr>
          <p:cNvPr id="401" name="Retângulo 400"/>
          <p:cNvSpPr/>
          <p:nvPr/>
        </p:nvSpPr>
        <p:spPr>
          <a:xfrm>
            <a:off x="8691774" y="5512428"/>
            <a:ext cx="68387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18.593,00</a:t>
            </a:r>
          </a:p>
        </p:txBody>
      </p:sp>
      <p:sp>
        <p:nvSpPr>
          <p:cNvPr id="402" name="Retângulo 401"/>
          <p:cNvSpPr/>
          <p:nvPr/>
        </p:nvSpPr>
        <p:spPr>
          <a:xfrm>
            <a:off x="8568490" y="5915676"/>
            <a:ext cx="82488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1.113.216,77</a:t>
            </a:r>
          </a:p>
        </p:txBody>
      </p:sp>
      <p:sp>
        <p:nvSpPr>
          <p:cNvPr id="403" name="Retângulo 402"/>
          <p:cNvSpPr/>
          <p:nvPr/>
        </p:nvSpPr>
        <p:spPr>
          <a:xfrm>
            <a:off x="8585811" y="6317799"/>
            <a:ext cx="80064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1.113.216,77</a:t>
            </a:r>
          </a:p>
        </p:txBody>
      </p:sp>
      <p:sp>
        <p:nvSpPr>
          <p:cNvPr id="405" name="Retângulo 404"/>
          <p:cNvSpPr/>
          <p:nvPr/>
        </p:nvSpPr>
        <p:spPr>
          <a:xfrm>
            <a:off x="9304336" y="6123012"/>
            <a:ext cx="660558"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-2.371,20</a:t>
            </a:r>
          </a:p>
        </p:txBody>
      </p:sp>
      <p:sp>
        <p:nvSpPr>
          <p:cNvPr id="406" name="Retângulo 405"/>
          <p:cNvSpPr/>
          <p:nvPr/>
        </p:nvSpPr>
        <p:spPr>
          <a:xfrm>
            <a:off x="9209216" y="6317799"/>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242.449,76</a:t>
            </a:r>
          </a:p>
        </p:txBody>
      </p:sp>
      <p:sp>
        <p:nvSpPr>
          <p:cNvPr id="407" name="Retângulo 406"/>
          <p:cNvSpPr/>
          <p:nvPr/>
        </p:nvSpPr>
        <p:spPr>
          <a:xfrm>
            <a:off x="9230058" y="5923827"/>
            <a:ext cx="714038"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244.820,96</a:t>
            </a:r>
          </a:p>
        </p:txBody>
      </p:sp>
      <p:sp>
        <p:nvSpPr>
          <p:cNvPr id="408" name="Retângulo 407"/>
          <p:cNvSpPr/>
          <p:nvPr/>
        </p:nvSpPr>
        <p:spPr>
          <a:xfrm>
            <a:off x="9263390" y="3858364"/>
            <a:ext cx="64261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77.651,79</a:t>
            </a:r>
          </a:p>
        </p:txBody>
      </p:sp>
      <p:sp>
        <p:nvSpPr>
          <p:cNvPr id="409" name="Retângulo 408"/>
          <p:cNvSpPr/>
          <p:nvPr/>
        </p:nvSpPr>
        <p:spPr>
          <a:xfrm>
            <a:off x="9263390" y="4037128"/>
            <a:ext cx="64261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22.004,28</a:t>
            </a:r>
          </a:p>
        </p:txBody>
      </p:sp>
      <p:sp>
        <p:nvSpPr>
          <p:cNvPr id="410" name="Retângulo 409"/>
          <p:cNvSpPr/>
          <p:nvPr/>
        </p:nvSpPr>
        <p:spPr>
          <a:xfrm>
            <a:off x="9403079" y="4223070"/>
            <a:ext cx="502921"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324,91</a:t>
            </a:r>
          </a:p>
        </p:txBody>
      </p:sp>
      <p:sp>
        <p:nvSpPr>
          <p:cNvPr id="411" name="Retângulo 410"/>
          <p:cNvSpPr/>
          <p:nvPr/>
        </p:nvSpPr>
        <p:spPr>
          <a:xfrm>
            <a:off x="9333820" y="4426431"/>
            <a:ext cx="62297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4.283,93</a:t>
            </a:r>
          </a:p>
        </p:txBody>
      </p:sp>
      <p:sp>
        <p:nvSpPr>
          <p:cNvPr id="412" name="Retângulo 411"/>
          <p:cNvSpPr/>
          <p:nvPr/>
        </p:nvSpPr>
        <p:spPr>
          <a:xfrm>
            <a:off x="9334909" y="4603302"/>
            <a:ext cx="626123"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7.524,25</a:t>
            </a:r>
          </a:p>
        </p:txBody>
      </p:sp>
      <p:sp>
        <p:nvSpPr>
          <p:cNvPr id="413" name="Retângulo 412"/>
          <p:cNvSpPr/>
          <p:nvPr/>
        </p:nvSpPr>
        <p:spPr>
          <a:xfrm>
            <a:off x="9420558" y="4789182"/>
            <a:ext cx="52353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558,06</a:t>
            </a:r>
          </a:p>
        </p:txBody>
      </p:sp>
      <p:sp>
        <p:nvSpPr>
          <p:cNvPr id="414" name="Retângulo 413"/>
          <p:cNvSpPr/>
          <p:nvPr/>
        </p:nvSpPr>
        <p:spPr>
          <a:xfrm>
            <a:off x="9288788" y="4990279"/>
            <a:ext cx="64261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23.839,78</a:t>
            </a:r>
          </a:p>
        </p:txBody>
      </p:sp>
      <p:sp>
        <p:nvSpPr>
          <p:cNvPr id="415" name="Retângulo 414"/>
          <p:cNvSpPr/>
          <p:nvPr/>
        </p:nvSpPr>
        <p:spPr>
          <a:xfrm>
            <a:off x="9289572" y="5357989"/>
            <a:ext cx="707868"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18.000,00</a:t>
            </a:r>
          </a:p>
        </p:txBody>
      </p:sp>
      <p:sp>
        <p:nvSpPr>
          <p:cNvPr id="416" name="Retângulo 415"/>
          <p:cNvSpPr/>
          <p:nvPr/>
        </p:nvSpPr>
        <p:spPr>
          <a:xfrm>
            <a:off x="9233440" y="5512428"/>
            <a:ext cx="75790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161.407,00</a:t>
            </a:r>
          </a:p>
        </p:txBody>
      </p:sp>
      <p:sp>
        <p:nvSpPr>
          <p:cNvPr id="58" name="Retângulo 57"/>
          <p:cNvSpPr/>
          <p:nvPr/>
        </p:nvSpPr>
        <p:spPr>
          <a:xfrm>
            <a:off x="4156062" y="2818474"/>
            <a:ext cx="63539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4.647,97</a:t>
            </a:r>
          </a:p>
        </p:txBody>
      </p:sp>
      <p:sp>
        <p:nvSpPr>
          <p:cNvPr id="27" name="Retângulo 26"/>
          <p:cNvSpPr/>
          <p:nvPr/>
        </p:nvSpPr>
        <p:spPr>
          <a:xfrm>
            <a:off x="4010870" y="1518617"/>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69.715,48</a:t>
            </a:r>
          </a:p>
        </p:txBody>
      </p:sp>
      <p:sp>
        <p:nvSpPr>
          <p:cNvPr id="36" name="Retângulo 35"/>
          <p:cNvSpPr/>
          <p:nvPr/>
        </p:nvSpPr>
        <p:spPr>
          <a:xfrm>
            <a:off x="3972175" y="2060983"/>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1.586.825,43</a:t>
            </a:r>
          </a:p>
        </p:txBody>
      </p:sp>
      <p:sp>
        <p:nvSpPr>
          <p:cNvPr id="40" name="Retângulo 39"/>
          <p:cNvSpPr/>
          <p:nvPr/>
        </p:nvSpPr>
        <p:spPr>
          <a:xfrm>
            <a:off x="3972175" y="2242213"/>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chemeClr val="bg1">
                    <a:lumMod val="50000"/>
                  </a:schemeClr>
                </a:solidFill>
                <a:latin typeface="Arial" panose="020B0604020202020204" pitchFamily="34" charset="0"/>
                <a:cs typeface="Arial" panose="020B0604020202020204" pitchFamily="34" charset="0"/>
              </a:rPr>
              <a:t>1.586.825,43</a:t>
            </a:r>
          </a:p>
        </p:txBody>
      </p:sp>
      <p:sp>
        <p:nvSpPr>
          <p:cNvPr id="46" name="Retângulo 45"/>
          <p:cNvSpPr/>
          <p:nvPr/>
        </p:nvSpPr>
        <p:spPr>
          <a:xfrm>
            <a:off x="4115938" y="2423784"/>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chemeClr val="bg1">
                    <a:lumMod val="50000"/>
                  </a:schemeClr>
                </a:solidFill>
                <a:latin typeface="Arial" panose="020B0604020202020204" pitchFamily="34" charset="0"/>
                <a:cs typeface="Arial" panose="020B0604020202020204" pitchFamily="34" charset="0"/>
              </a:rPr>
              <a:t>74.363,45</a:t>
            </a:r>
          </a:p>
        </p:txBody>
      </p:sp>
      <p:sp>
        <p:nvSpPr>
          <p:cNvPr id="57" name="Retângulo 56"/>
          <p:cNvSpPr/>
          <p:nvPr/>
        </p:nvSpPr>
        <p:spPr>
          <a:xfrm>
            <a:off x="4054978" y="2624998"/>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101.715,48</a:t>
            </a:r>
          </a:p>
        </p:txBody>
      </p:sp>
      <p:sp>
        <p:nvSpPr>
          <p:cNvPr id="62" name="Retângulo 61"/>
          <p:cNvSpPr/>
          <p:nvPr/>
        </p:nvSpPr>
        <p:spPr>
          <a:xfrm>
            <a:off x="3966555" y="3026705"/>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1.554.825,43</a:t>
            </a:r>
          </a:p>
        </p:txBody>
      </p:sp>
      <p:sp>
        <p:nvSpPr>
          <p:cNvPr id="116" name="Retângulo 115"/>
          <p:cNvSpPr/>
          <p:nvPr/>
        </p:nvSpPr>
        <p:spPr>
          <a:xfrm>
            <a:off x="2427695" y="3479223"/>
            <a:ext cx="233182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u="sng" dirty="0">
                <a:solidFill>
                  <a:srgbClr val="008080"/>
                </a:solidFill>
                <a:latin typeface="Arial" panose="020B0604020202020204" pitchFamily="34" charset="0"/>
                <a:cs typeface="Arial" panose="020B0604020202020204" pitchFamily="34" charset="0"/>
              </a:rPr>
              <a:t>SALDO DOS ATOS POTENCIAIS PASSIVOS</a:t>
            </a:r>
          </a:p>
        </p:txBody>
      </p:sp>
      <p:sp>
        <p:nvSpPr>
          <p:cNvPr id="137" name="Retângulo 136"/>
          <p:cNvSpPr/>
          <p:nvPr/>
        </p:nvSpPr>
        <p:spPr>
          <a:xfrm>
            <a:off x="4043738" y="4236829"/>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94.687,56</a:t>
            </a:r>
          </a:p>
        </p:txBody>
      </p:sp>
      <p:sp>
        <p:nvSpPr>
          <p:cNvPr id="142" name="Retângulo 141"/>
          <p:cNvSpPr/>
          <p:nvPr/>
        </p:nvSpPr>
        <p:spPr>
          <a:xfrm>
            <a:off x="4043738" y="4742335"/>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chemeClr val="bg1">
                    <a:lumMod val="50000"/>
                  </a:schemeClr>
                </a:solidFill>
                <a:latin typeface="Arial" panose="020B0604020202020204" pitchFamily="34" charset="0"/>
                <a:cs typeface="Arial" panose="020B0604020202020204" pitchFamily="34" charset="0"/>
              </a:rPr>
              <a:t>94.687,56</a:t>
            </a:r>
          </a:p>
        </p:txBody>
      </p:sp>
      <p:sp>
        <p:nvSpPr>
          <p:cNvPr id="148" name="Retângulo 147"/>
          <p:cNvSpPr/>
          <p:nvPr/>
        </p:nvSpPr>
        <p:spPr>
          <a:xfrm>
            <a:off x="3981826" y="5313463"/>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chemeClr val="bg1">
                    <a:lumMod val="50000"/>
                  </a:schemeClr>
                </a:solidFill>
                <a:latin typeface="Arial" panose="020B0604020202020204" pitchFamily="34" charset="0"/>
                <a:cs typeface="Arial" panose="020B0604020202020204" pitchFamily="34" charset="0"/>
              </a:rPr>
              <a:t>216.901,50</a:t>
            </a:r>
          </a:p>
        </p:txBody>
      </p:sp>
      <p:sp>
        <p:nvSpPr>
          <p:cNvPr id="145" name="Retângulo 144"/>
          <p:cNvSpPr/>
          <p:nvPr/>
        </p:nvSpPr>
        <p:spPr>
          <a:xfrm>
            <a:off x="3469235" y="5119516"/>
            <a:ext cx="136489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EXERCÍCIO ANTERIOR</a:t>
            </a:r>
          </a:p>
        </p:txBody>
      </p:sp>
      <p:sp>
        <p:nvSpPr>
          <p:cNvPr id="13" name="Retângulo 12"/>
          <p:cNvSpPr/>
          <p:nvPr/>
        </p:nvSpPr>
        <p:spPr>
          <a:xfrm>
            <a:off x="212475" y="1518120"/>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Ativo Circulante</a:t>
            </a:r>
          </a:p>
        </p:txBody>
      </p:sp>
      <p:cxnSp>
        <p:nvCxnSpPr>
          <p:cNvPr id="14" name="Conector reto 13"/>
          <p:cNvCxnSpPr/>
          <p:nvPr/>
        </p:nvCxnSpPr>
        <p:spPr>
          <a:xfrm>
            <a:off x="263126" y="1739302"/>
            <a:ext cx="4387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5" name="Retângulo 14"/>
          <p:cNvSpPr/>
          <p:nvPr/>
        </p:nvSpPr>
        <p:spPr>
          <a:xfrm>
            <a:off x="212475" y="1688044"/>
            <a:ext cx="144087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Ativo Não- Circulante</a:t>
            </a:r>
          </a:p>
        </p:txBody>
      </p:sp>
      <p:sp>
        <p:nvSpPr>
          <p:cNvPr id="20" name="Retângulo 19"/>
          <p:cNvSpPr/>
          <p:nvPr/>
        </p:nvSpPr>
        <p:spPr>
          <a:xfrm>
            <a:off x="211326" y="1355966"/>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u="sng" dirty="0">
                <a:solidFill>
                  <a:srgbClr val="008080"/>
                </a:solidFill>
                <a:latin typeface="Arial" panose="020B0604020202020204" pitchFamily="34" charset="0"/>
                <a:cs typeface="Arial" panose="020B0604020202020204" pitchFamily="34" charset="0"/>
              </a:rPr>
              <a:t>ATIVO</a:t>
            </a:r>
          </a:p>
        </p:txBody>
      </p:sp>
      <p:sp>
        <p:nvSpPr>
          <p:cNvPr id="21" name="Retângulo 20"/>
          <p:cNvSpPr/>
          <p:nvPr/>
        </p:nvSpPr>
        <p:spPr>
          <a:xfrm>
            <a:off x="2383814" y="1355600"/>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u="sng" dirty="0">
                <a:solidFill>
                  <a:srgbClr val="008080"/>
                </a:solidFill>
                <a:latin typeface="Arial" panose="020B0604020202020204" pitchFamily="34" charset="0"/>
                <a:cs typeface="Arial" panose="020B0604020202020204" pitchFamily="34" charset="0"/>
              </a:rPr>
              <a:t>PASSIVO</a:t>
            </a:r>
          </a:p>
        </p:txBody>
      </p:sp>
      <p:sp>
        <p:nvSpPr>
          <p:cNvPr id="22" name="Retângulo 21"/>
          <p:cNvSpPr/>
          <p:nvPr/>
        </p:nvSpPr>
        <p:spPr>
          <a:xfrm>
            <a:off x="1756768" y="1355600"/>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u="sng" dirty="0">
                <a:solidFill>
                  <a:srgbClr val="008080"/>
                </a:solidFill>
                <a:latin typeface="Arial" panose="020B0604020202020204" pitchFamily="34" charset="0"/>
                <a:cs typeface="Arial" panose="020B0604020202020204" pitchFamily="34" charset="0"/>
              </a:rPr>
              <a:t>2019</a:t>
            </a:r>
          </a:p>
        </p:txBody>
      </p:sp>
      <p:sp>
        <p:nvSpPr>
          <p:cNvPr id="23" name="Retângulo 22"/>
          <p:cNvSpPr/>
          <p:nvPr/>
        </p:nvSpPr>
        <p:spPr>
          <a:xfrm>
            <a:off x="4090931" y="1356216"/>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u="sng" dirty="0">
                <a:solidFill>
                  <a:srgbClr val="008080"/>
                </a:solidFill>
                <a:latin typeface="Arial" panose="020B0604020202020204" pitchFamily="34" charset="0"/>
                <a:cs typeface="Arial" panose="020B0604020202020204" pitchFamily="34" charset="0"/>
              </a:rPr>
              <a:t>2019</a:t>
            </a:r>
          </a:p>
        </p:txBody>
      </p:sp>
      <p:sp>
        <p:nvSpPr>
          <p:cNvPr id="24" name="Retângulo 23"/>
          <p:cNvSpPr/>
          <p:nvPr/>
        </p:nvSpPr>
        <p:spPr>
          <a:xfrm>
            <a:off x="1647967" y="1534095"/>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851.265,30</a:t>
            </a:r>
          </a:p>
        </p:txBody>
      </p:sp>
      <p:sp>
        <p:nvSpPr>
          <p:cNvPr id="25" name="Retângulo 24"/>
          <p:cNvSpPr/>
          <p:nvPr/>
        </p:nvSpPr>
        <p:spPr>
          <a:xfrm>
            <a:off x="1643746" y="1703711"/>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809.923,58</a:t>
            </a:r>
          </a:p>
        </p:txBody>
      </p:sp>
      <p:sp>
        <p:nvSpPr>
          <p:cNvPr id="26" name="Retângulo 25"/>
          <p:cNvSpPr/>
          <p:nvPr/>
        </p:nvSpPr>
        <p:spPr>
          <a:xfrm>
            <a:off x="2383814" y="1518120"/>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Passivo Circulante</a:t>
            </a:r>
          </a:p>
        </p:txBody>
      </p:sp>
      <p:sp>
        <p:nvSpPr>
          <p:cNvPr id="29" name="Retângulo 28"/>
          <p:cNvSpPr/>
          <p:nvPr/>
        </p:nvSpPr>
        <p:spPr>
          <a:xfrm>
            <a:off x="2383814" y="1688044"/>
            <a:ext cx="144087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Passivo Não- Circulante</a:t>
            </a:r>
          </a:p>
        </p:txBody>
      </p:sp>
      <p:sp>
        <p:nvSpPr>
          <p:cNvPr id="33" name="Retângulo 32"/>
          <p:cNvSpPr/>
          <p:nvPr/>
        </p:nvSpPr>
        <p:spPr>
          <a:xfrm>
            <a:off x="2383814" y="1872857"/>
            <a:ext cx="1540798"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PATRIMÔNIO</a:t>
            </a:r>
            <a:r>
              <a:rPr lang="pt-BR" sz="1000" b="1" dirty="0">
                <a:solidFill>
                  <a:srgbClr val="008080"/>
                </a:solidFill>
                <a:latin typeface="Arial" panose="020B0604020202020204" pitchFamily="34" charset="0"/>
                <a:cs typeface="Arial" panose="020B0604020202020204" pitchFamily="34" charset="0"/>
              </a:rPr>
              <a:t> </a:t>
            </a:r>
            <a:r>
              <a:rPr lang="pt-BR" sz="800" b="1" dirty="0">
                <a:solidFill>
                  <a:srgbClr val="008080"/>
                </a:solidFill>
                <a:latin typeface="Arial" panose="020B0604020202020204" pitchFamily="34" charset="0"/>
                <a:cs typeface="Arial" panose="020B0604020202020204" pitchFamily="34" charset="0"/>
              </a:rPr>
              <a:t>LÍQUIDO</a:t>
            </a:r>
          </a:p>
        </p:txBody>
      </p:sp>
      <p:cxnSp>
        <p:nvCxnSpPr>
          <p:cNvPr id="34" name="Conector reto 33"/>
          <p:cNvCxnSpPr/>
          <p:nvPr/>
        </p:nvCxnSpPr>
        <p:spPr>
          <a:xfrm>
            <a:off x="263126" y="2276124"/>
            <a:ext cx="4387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35" name="Retângulo 34"/>
          <p:cNvSpPr/>
          <p:nvPr/>
        </p:nvSpPr>
        <p:spPr>
          <a:xfrm>
            <a:off x="2383814" y="2051693"/>
            <a:ext cx="144087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Resultados Acumulados</a:t>
            </a:r>
          </a:p>
        </p:txBody>
      </p:sp>
      <p:cxnSp>
        <p:nvCxnSpPr>
          <p:cNvPr id="37" name="Conector reto 36"/>
          <p:cNvCxnSpPr/>
          <p:nvPr/>
        </p:nvCxnSpPr>
        <p:spPr>
          <a:xfrm>
            <a:off x="263126" y="2461861"/>
            <a:ext cx="4387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39" name="Retângulo 38"/>
          <p:cNvSpPr/>
          <p:nvPr/>
        </p:nvSpPr>
        <p:spPr>
          <a:xfrm>
            <a:off x="2396847" y="2227270"/>
            <a:ext cx="1721973"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chemeClr val="bg1">
                    <a:lumMod val="50000"/>
                  </a:schemeClr>
                </a:solidFill>
                <a:latin typeface="Arial" panose="020B0604020202020204" pitchFamily="34" charset="0"/>
                <a:cs typeface="Arial" panose="020B0604020202020204" pitchFamily="34" charset="0"/>
              </a:rPr>
              <a:t>Total do Patrimônio Líquido</a:t>
            </a:r>
          </a:p>
        </p:txBody>
      </p:sp>
      <p:cxnSp>
        <p:nvCxnSpPr>
          <p:cNvPr id="41" name="Conector reto 40"/>
          <p:cNvCxnSpPr/>
          <p:nvPr/>
        </p:nvCxnSpPr>
        <p:spPr>
          <a:xfrm>
            <a:off x="263126" y="2655338"/>
            <a:ext cx="4387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42" name="Retângulo 41"/>
          <p:cNvSpPr/>
          <p:nvPr/>
        </p:nvSpPr>
        <p:spPr>
          <a:xfrm>
            <a:off x="212475" y="2424749"/>
            <a:ext cx="144087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chemeClr val="bg1">
                    <a:lumMod val="50000"/>
                  </a:schemeClr>
                </a:solidFill>
                <a:latin typeface="Arial" panose="020B0604020202020204" pitchFamily="34" charset="0"/>
                <a:cs typeface="Arial" panose="020B0604020202020204" pitchFamily="34" charset="0"/>
              </a:rPr>
              <a:t>Total do Ativo</a:t>
            </a:r>
          </a:p>
        </p:txBody>
      </p:sp>
      <p:sp>
        <p:nvSpPr>
          <p:cNvPr id="43" name="Retângulo 42"/>
          <p:cNvSpPr/>
          <p:nvPr/>
        </p:nvSpPr>
        <p:spPr>
          <a:xfrm>
            <a:off x="1568719" y="2423784"/>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chemeClr val="bg1">
                    <a:lumMod val="50000"/>
                  </a:schemeClr>
                </a:solidFill>
                <a:latin typeface="Arial" panose="020B0604020202020204" pitchFamily="34" charset="0"/>
                <a:cs typeface="Arial" panose="020B0604020202020204" pitchFamily="34" charset="0"/>
              </a:rPr>
              <a:t>1.661.188,88</a:t>
            </a:r>
          </a:p>
        </p:txBody>
      </p:sp>
      <p:sp>
        <p:nvSpPr>
          <p:cNvPr id="45" name="Retângulo 44"/>
          <p:cNvSpPr/>
          <p:nvPr/>
        </p:nvSpPr>
        <p:spPr>
          <a:xfrm>
            <a:off x="2383814" y="2424749"/>
            <a:ext cx="144087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chemeClr val="bg1">
                    <a:lumMod val="50000"/>
                  </a:schemeClr>
                </a:solidFill>
                <a:latin typeface="Arial" panose="020B0604020202020204" pitchFamily="34" charset="0"/>
                <a:cs typeface="Arial" panose="020B0604020202020204" pitchFamily="34" charset="0"/>
              </a:rPr>
              <a:t>Total do Passivo</a:t>
            </a:r>
          </a:p>
        </p:txBody>
      </p:sp>
      <p:cxnSp>
        <p:nvCxnSpPr>
          <p:cNvPr id="47" name="Conector reto 46"/>
          <p:cNvCxnSpPr/>
          <p:nvPr/>
        </p:nvCxnSpPr>
        <p:spPr>
          <a:xfrm>
            <a:off x="263126" y="1913373"/>
            <a:ext cx="4387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8" name="Conector reto 47"/>
          <p:cNvCxnSpPr/>
          <p:nvPr/>
        </p:nvCxnSpPr>
        <p:spPr>
          <a:xfrm>
            <a:off x="263126" y="2097709"/>
            <a:ext cx="4387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9" name="Conector reto 48"/>
          <p:cNvCxnSpPr/>
          <p:nvPr/>
        </p:nvCxnSpPr>
        <p:spPr>
          <a:xfrm>
            <a:off x="263126" y="2848814"/>
            <a:ext cx="4387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50" name="Conector reto 49"/>
          <p:cNvCxnSpPr/>
          <p:nvPr/>
        </p:nvCxnSpPr>
        <p:spPr>
          <a:xfrm>
            <a:off x="263126" y="3050029"/>
            <a:ext cx="4387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51" name="Retângulo 50"/>
          <p:cNvSpPr/>
          <p:nvPr/>
        </p:nvSpPr>
        <p:spPr>
          <a:xfrm>
            <a:off x="212475" y="2617386"/>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Ativo Financeiro</a:t>
            </a:r>
          </a:p>
        </p:txBody>
      </p:sp>
      <p:sp>
        <p:nvSpPr>
          <p:cNvPr id="52" name="Retângulo 51"/>
          <p:cNvSpPr/>
          <p:nvPr/>
        </p:nvSpPr>
        <p:spPr>
          <a:xfrm>
            <a:off x="212475" y="2819777"/>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Ativo Permanente</a:t>
            </a:r>
          </a:p>
        </p:txBody>
      </p:sp>
      <p:sp>
        <p:nvSpPr>
          <p:cNvPr id="53" name="Retângulo 52"/>
          <p:cNvSpPr/>
          <p:nvPr/>
        </p:nvSpPr>
        <p:spPr>
          <a:xfrm>
            <a:off x="1647967" y="2624998"/>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326.613,36</a:t>
            </a:r>
          </a:p>
        </p:txBody>
      </p:sp>
      <p:sp>
        <p:nvSpPr>
          <p:cNvPr id="54" name="Retângulo 53"/>
          <p:cNvSpPr/>
          <p:nvPr/>
        </p:nvSpPr>
        <p:spPr>
          <a:xfrm>
            <a:off x="1556527" y="2818474"/>
            <a:ext cx="906257"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1.334.575,52</a:t>
            </a:r>
          </a:p>
        </p:txBody>
      </p:sp>
      <p:sp>
        <p:nvSpPr>
          <p:cNvPr id="55" name="Retângulo 54"/>
          <p:cNvSpPr/>
          <p:nvPr/>
        </p:nvSpPr>
        <p:spPr>
          <a:xfrm>
            <a:off x="2383814" y="2617386"/>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Passivo Financeiro</a:t>
            </a:r>
          </a:p>
        </p:txBody>
      </p:sp>
      <p:sp>
        <p:nvSpPr>
          <p:cNvPr id="56" name="Retângulo 55"/>
          <p:cNvSpPr/>
          <p:nvPr/>
        </p:nvSpPr>
        <p:spPr>
          <a:xfrm>
            <a:off x="2383814" y="2819777"/>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Passivo Permanente</a:t>
            </a:r>
          </a:p>
        </p:txBody>
      </p:sp>
      <p:sp>
        <p:nvSpPr>
          <p:cNvPr id="59" name="Retângulo 58"/>
          <p:cNvSpPr/>
          <p:nvPr/>
        </p:nvSpPr>
        <p:spPr>
          <a:xfrm>
            <a:off x="263126" y="1952066"/>
            <a:ext cx="2164568" cy="464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500"/>
          </a:p>
        </p:txBody>
      </p:sp>
      <p:sp>
        <p:nvSpPr>
          <p:cNvPr id="61" name="Retângulo 60"/>
          <p:cNvSpPr/>
          <p:nvPr/>
        </p:nvSpPr>
        <p:spPr>
          <a:xfrm>
            <a:off x="211326" y="3013252"/>
            <a:ext cx="144201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SALDO PATRIMONIAL</a:t>
            </a:r>
          </a:p>
        </p:txBody>
      </p:sp>
      <p:sp>
        <p:nvSpPr>
          <p:cNvPr id="112" name="Retângulo 111"/>
          <p:cNvSpPr/>
          <p:nvPr/>
        </p:nvSpPr>
        <p:spPr>
          <a:xfrm>
            <a:off x="224673" y="3250133"/>
            <a:ext cx="1201791" cy="287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i="1" dirty="0">
                <a:solidFill>
                  <a:schemeClr val="bg1">
                    <a:lumMod val="50000"/>
                  </a:schemeClr>
                </a:solidFill>
                <a:latin typeface="Arial" panose="020B0604020202020204" pitchFamily="34" charset="0"/>
                <a:cs typeface="Arial" panose="020B0604020202020204" pitchFamily="34" charset="0"/>
              </a:rPr>
              <a:t>COMPENSAÇÕES</a:t>
            </a:r>
          </a:p>
        </p:txBody>
      </p:sp>
      <p:cxnSp>
        <p:nvCxnSpPr>
          <p:cNvPr id="113" name="Conector reto 112"/>
          <p:cNvCxnSpPr/>
          <p:nvPr/>
        </p:nvCxnSpPr>
        <p:spPr>
          <a:xfrm>
            <a:off x="263126" y="3261580"/>
            <a:ext cx="4387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15" name="Retângulo 114"/>
          <p:cNvSpPr/>
          <p:nvPr/>
        </p:nvSpPr>
        <p:spPr>
          <a:xfrm>
            <a:off x="211325" y="3479223"/>
            <a:ext cx="2156828"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u="sng" dirty="0">
                <a:solidFill>
                  <a:srgbClr val="008080"/>
                </a:solidFill>
                <a:latin typeface="Arial" panose="020B0604020202020204" pitchFamily="34" charset="0"/>
                <a:cs typeface="Arial" panose="020B0604020202020204" pitchFamily="34" charset="0"/>
              </a:rPr>
              <a:t>SALDO DOS ATOS POTENCIAIS ATIVOS </a:t>
            </a:r>
          </a:p>
        </p:txBody>
      </p:sp>
      <p:cxnSp>
        <p:nvCxnSpPr>
          <p:cNvPr id="117" name="Conector reto 116"/>
          <p:cNvCxnSpPr/>
          <p:nvPr/>
        </p:nvCxnSpPr>
        <p:spPr>
          <a:xfrm>
            <a:off x="291066" y="3999265"/>
            <a:ext cx="4387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8" name="Conector reto 117"/>
          <p:cNvCxnSpPr/>
          <p:nvPr/>
        </p:nvCxnSpPr>
        <p:spPr>
          <a:xfrm>
            <a:off x="291066" y="4257464"/>
            <a:ext cx="4387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9" name="Conector reto 118"/>
          <p:cNvCxnSpPr/>
          <p:nvPr/>
        </p:nvCxnSpPr>
        <p:spPr>
          <a:xfrm>
            <a:off x="290671" y="4505113"/>
            <a:ext cx="4387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20" name="Retângulo 119"/>
          <p:cNvSpPr/>
          <p:nvPr/>
        </p:nvSpPr>
        <p:spPr>
          <a:xfrm>
            <a:off x="212475" y="3712145"/>
            <a:ext cx="187707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Execução de Garantias e </a:t>
            </a:r>
            <a:r>
              <a:rPr lang="pt-BR" sz="800" dirty="0" err="1">
                <a:solidFill>
                  <a:schemeClr val="bg1">
                    <a:lumMod val="50000"/>
                  </a:schemeClr>
                </a:solidFill>
                <a:latin typeface="Arial" panose="020B0604020202020204" pitchFamily="34" charset="0"/>
                <a:cs typeface="Arial" panose="020B0604020202020204" pitchFamily="34" charset="0"/>
              </a:rPr>
              <a:t>Contragarantias</a:t>
            </a:r>
            <a:r>
              <a:rPr lang="pt-BR" sz="800" dirty="0">
                <a:solidFill>
                  <a:schemeClr val="bg1">
                    <a:lumMod val="50000"/>
                  </a:schemeClr>
                </a:solidFill>
                <a:latin typeface="Arial" panose="020B0604020202020204" pitchFamily="34" charset="0"/>
                <a:cs typeface="Arial" panose="020B0604020202020204" pitchFamily="34" charset="0"/>
              </a:rPr>
              <a:t> Recebidas</a:t>
            </a:r>
          </a:p>
        </p:txBody>
      </p:sp>
      <p:sp>
        <p:nvSpPr>
          <p:cNvPr id="121" name="Retângulo 120"/>
          <p:cNvSpPr/>
          <p:nvPr/>
        </p:nvSpPr>
        <p:spPr>
          <a:xfrm>
            <a:off x="2456878" y="3712145"/>
            <a:ext cx="187707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Execução de Garantias e </a:t>
            </a:r>
            <a:r>
              <a:rPr lang="pt-BR" sz="800" dirty="0" err="1">
                <a:solidFill>
                  <a:schemeClr val="bg1">
                    <a:lumMod val="50000"/>
                  </a:schemeClr>
                </a:solidFill>
                <a:latin typeface="Arial" panose="020B0604020202020204" pitchFamily="34" charset="0"/>
                <a:cs typeface="Arial" panose="020B0604020202020204" pitchFamily="34" charset="0"/>
              </a:rPr>
              <a:t>Contra-garantias</a:t>
            </a:r>
            <a:r>
              <a:rPr lang="pt-BR" sz="800" dirty="0">
                <a:solidFill>
                  <a:schemeClr val="bg1">
                    <a:lumMod val="50000"/>
                  </a:schemeClr>
                </a:solidFill>
                <a:latin typeface="Arial" panose="020B0604020202020204" pitchFamily="34" charset="0"/>
                <a:cs typeface="Arial" panose="020B0604020202020204" pitchFamily="34" charset="0"/>
              </a:rPr>
              <a:t> Concebidas</a:t>
            </a:r>
          </a:p>
        </p:txBody>
      </p:sp>
      <p:sp>
        <p:nvSpPr>
          <p:cNvPr id="122" name="Retângulo 121"/>
          <p:cNvSpPr/>
          <p:nvPr/>
        </p:nvSpPr>
        <p:spPr>
          <a:xfrm>
            <a:off x="1825965" y="3723577"/>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123" name="Retângulo 122"/>
          <p:cNvSpPr/>
          <p:nvPr/>
        </p:nvSpPr>
        <p:spPr>
          <a:xfrm>
            <a:off x="1825965" y="3955836"/>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124" name="Retângulo 123"/>
          <p:cNvSpPr/>
          <p:nvPr/>
        </p:nvSpPr>
        <p:spPr>
          <a:xfrm>
            <a:off x="1825965" y="4238419"/>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125" name="Retângulo 124"/>
          <p:cNvSpPr/>
          <p:nvPr/>
        </p:nvSpPr>
        <p:spPr>
          <a:xfrm>
            <a:off x="212476" y="3989694"/>
            <a:ext cx="162648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Execução de Direitos Conveniados</a:t>
            </a:r>
          </a:p>
        </p:txBody>
      </p:sp>
      <p:sp>
        <p:nvSpPr>
          <p:cNvPr id="128" name="Retângulo 127"/>
          <p:cNvSpPr/>
          <p:nvPr/>
        </p:nvSpPr>
        <p:spPr>
          <a:xfrm>
            <a:off x="212476" y="4246130"/>
            <a:ext cx="154429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Execução de Direitos Contratuais</a:t>
            </a:r>
          </a:p>
        </p:txBody>
      </p:sp>
      <p:cxnSp>
        <p:nvCxnSpPr>
          <p:cNvPr id="129" name="Conector reto 128"/>
          <p:cNvCxnSpPr/>
          <p:nvPr/>
        </p:nvCxnSpPr>
        <p:spPr>
          <a:xfrm>
            <a:off x="290671" y="4771465"/>
            <a:ext cx="4387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30" name="Retângulo 129"/>
          <p:cNvSpPr/>
          <p:nvPr/>
        </p:nvSpPr>
        <p:spPr>
          <a:xfrm>
            <a:off x="212476" y="4506386"/>
            <a:ext cx="154429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Execução de Outros Atos Potenciais do Ativo</a:t>
            </a:r>
          </a:p>
        </p:txBody>
      </p:sp>
      <p:sp>
        <p:nvSpPr>
          <p:cNvPr id="131" name="Retângulo 130"/>
          <p:cNvSpPr/>
          <p:nvPr/>
        </p:nvSpPr>
        <p:spPr>
          <a:xfrm>
            <a:off x="1825965" y="4498640"/>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a:t>
            </a:r>
          </a:p>
        </p:txBody>
      </p:sp>
      <p:cxnSp>
        <p:nvCxnSpPr>
          <p:cNvPr id="132" name="Conector reto 131"/>
          <p:cNvCxnSpPr/>
          <p:nvPr/>
        </p:nvCxnSpPr>
        <p:spPr>
          <a:xfrm>
            <a:off x="290671" y="4971990"/>
            <a:ext cx="4387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33" name="Retângulo 132"/>
          <p:cNvSpPr/>
          <p:nvPr/>
        </p:nvSpPr>
        <p:spPr>
          <a:xfrm>
            <a:off x="212476" y="4735747"/>
            <a:ext cx="154429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chemeClr val="bg1">
                    <a:lumMod val="50000"/>
                  </a:schemeClr>
                </a:solidFill>
                <a:latin typeface="Arial" panose="020B0604020202020204" pitchFamily="34" charset="0"/>
                <a:cs typeface="Arial" panose="020B0604020202020204" pitchFamily="34" charset="0"/>
              </a:rPr>
              <a:t>Total</a:t>
            </a:r>
          </a:p>
        </p:txBody>
      </p:sp>
      <p:sp>
        <p:nvSpPr>
          <p:cNvPr id="134" name="Retângulo 133"/>
          <p:cNvSpPr/>
          <p:nvPr/>
        </p:nvSpPr>
        <p:spPr>
          <a:xfrm>
            <a:off x="1825965" y="4734097"/>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135" name="Retângulo 134"/>
          <p:cNvSpPr/>
          <p:nvPr/>
        </p:nvSpPr>
        <p:spPr>
          <a:xfrm>
            <a:off x="2456878" y="4003349"/>
            <a:ext cx="187707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Execução de Obrigações Conveniadas</a:t>
            </a:r>
          </a:p>
        </p:txBody>
      </p:sp>
      <p:sp>
        <p:nvSpPr>
          <p:cNvPr id="136" name="Retângulo 135"/>
          <p:cNvSpPr/>
          <p:nvPr/>
        </p:nvSpPr>
        <p:spPr>
          <a:xfrm>
            <a:off x="2456877" y="4254365"/>
            <a:ext cx="172394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Execução de Obrigações Contratuais</a:t>
            </a:r>
          </a:p>
        </p:txBody>
      </p:sp>
      <p:sp>
        <p:nvSpPr>
          <p:cNvPr id="139" name="Retângulo 138"/>
          <p:cNvSpPr/>
          <p:nvPr/>
        </p:nvSpPr>
        <p:spPr>
          <a:xfrm>
            <a:off x="2456700" y="4506386"/>
            <a:ext cx="154429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Execução de Outros Atos Potenciais do Passivo</a:t>
            </a:r>
          </a:p>
        </p:txBody>
      </p:sp>
      <p:sp>
        <p:nvSpPr>
          <p:cNvPr id="141" name="Retângulo 140"/>
          <p:cNvSpPr/>
          <p:nvPr/>
        </p:nvSpPr>
        <p:spPr>
          <a:xfrm>
            <a:off x="2456700" y="4747939"/>
            <a:ext cx="154429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chemeClr val="bg1">
                    <a:lumMod val="50000"/>
                  </a:schemeClr>
                </a:solidFill>
                <a:latin typeface="Arial" panose="020B0604020202020204" pitchFamily="34" charset="0"/>
                <a:cs typeface="Arial" panose="020B0604020202020204" pitchFamily="34" charset="0"/>
              </a:rPr>
              <a:t>Total</a:t>
            </a:r>
          </a:p>
        </p:txBody>
      </p:sp>
      <p:sp>
        <p:nvSpPr>
          <p:cNvPr id="143" name="Retângulo 142"/>
          <p:cNvSpPr/>
          <p:nvPr/>
        </p:nvSpPr>
        <p:spPr>
          <a:xfrm>
            <a:off x="224672" y="4943483"/>
            <a:ext cx="2758704" cy="287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chemeClr val="bg1">
                    <a:lumMod val="50000"/>
                  </a:schemeClr>
                </a:solidFill>
                <a:latin typeface="Arial" panose="020B0604020202020204" pitchFamily="34" charset="0"/>
                <a:cs typeface="Arial" panose="020B0604020202020204" pitchFamily="34" charset="0"/>
              </a:rPr>
              <a:t>QUADRO DO SUPERÁVIT/ DÉFICIT FINANCEIRO</a:t>
            </a:r>
          </a:p>
        </p:txBody>
      </p:sp>
      <p:sp>
        <p:nvSpPr>
          <p:cNvPr id="144" name="Retângulo 143"/>
          <p:cNvSpPr/>
          <p:nvPr/>
        </p:nvSpPr>
        <p:spPr>
          <a:xfrm>
            <a:off x="2223037" y="5106016"/>
            <a:ext cx="233182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EXERCÍCIO ATUAL</a:t>
            </a:r>
          </a:p>
        </p:txBody>
      </p:sp>
      <p:cxnSp>
        <p:nvCxnSpPr>
          <p:cNvPr id="146" name="Conector reto 145"/>
          <p:cNvCxnSpPr/>
          <p:nvPr/>
        </p:nvCxnSpPr>
        <p:spPr>
          <a:xfrm>
            <a:off x="290671" y="5335726"/>
            <a:ext cx="4387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47" name="Conector reto 146"/>
          <p:cNvCxnSpPr/>
          <p:nvPr/>
        </p:nvCxnSpPr>
        <p:spPr>
          <a:xfrm>
            <a:off x="290185" y="5535521"/>
            <a:ext cx="4387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49" name="Retângulo 148"/>
          <p:cNvSpPr/>
          <p:nvPr/>
        </p:nvSpPr>
        <p:spPr>
          <a:xfrm>
            <a:off x="2527810" y="5306059"/>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chemeClr val="bg1">
                    <a:lumMod val="50000"/>
                  </a:schemeClr>
                </a:solidFill>
                <a:latin typeface="Arial" panose="020B0604020202020204" pitchFamily="34" charset="0"/>
                <a:cs typeface="Arial" panose="020B0604020202020204" pitchFamily="34" charset="0"/>
              </a:rPr>
              <a:t>224.897,88</a:t>
            </a:r>
          </a:p>
        </p:txBody>
      </p:sp>
      <p:sp>
        <p:nvSpPr>
          <p:cNvPr id="150" name="Retângulo 149"/>
          <p:cNvSpPr/>
          <p:nvPr/>
        </p:nvSpPr>
        <p:spPr>
          <a:xfrm>
            <a:off x="212476" y="5289370"/>
            <a:ext cx="154429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chemeClr val="bg1">
                    <a:lumMod val="50000"/>
                  </a:schemeClr>
                </a:solidFill>
                <a:latin typeface="Arial" panose="020B0604020202020204" pitchFamily="34" charset="0"/>
                <a:cs typeface="Arial" panose="020B0604020202020204" pitchFamily="34" charset="0"/>
              </a:rPr>
              <a:t>Superávit Financeiro</a:t>
            </a:r>
          </a:p>
        </p:txBody>
      </p:sp>
      <p:sp>
        <p:nvSpPr>
          <p:cNvPr id="220" name="Retângulo 219"/>
          <p:cNvSpPr/>
          <p:nvPr/>
        </p:nvSpPr>
        <p:spPr>
          <a:xfrm>
            <a:off x="6282656" y="1433196"/>
            <a:ext cx="101096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u="sng" dirty="0">
                <a:solidFill>
                  <a:srgbClr val="008080"/>
                </a:solidFill>
                <a:latin typeface="Arial" panose="020B0604020202020204" pitchFamily="34" charset="0"/>
                <a:cs typeface="Arial" panose="020B0604020202020204" pitchFamily="34" charset="0"/>
              </a:rPr>
              <a:t>PREVISÃO INICIAL</a:t>
            </a:r>
          </a:p>
        </p:txBody>
      </p:sp>
      <p:sp>
        <p:nvSpPr>
          <p:cNvPr id="221" name="Retângulo 220"/>
          <p:cNvSpPr/>
          <p:nvPr/>
        </p:nvSpPr>
        <p:spPr>
          <a:xfrm>
            <a:off x="6287336" y="1696368"/>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1.228.807,00</a:t>
            </a:r>
          </a:p>
        </p:txBody>
      </p:sp>
      <p:sp>
        <p:nvSpPr>
          <p:cNvPr id="222" name="Retângulo 221"/>
          <p:cNvSpPr/>
          <p:nvPr/>
        </p:nvSpPr>
        <p:spPr>
          <a:xfrm>
            <a:off x="6366584" y="1881780"/>
            <a:ext cx="76573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584.015,00</a:t>
            </a:r>
          </a:p>
        </p:txBody>
      </p:sp>
      <p:sp>
        <p:nvSpPr>
          <p:cNvPr id="223" name="Retângulo 222"/>
          <p:cNvSpPr/>
          <p:nvPr/>
        </p:nvSpPr>
        <p:spPr>
          <a:xfrm>
            <a:off x="6364675" y="2059518"/>
            <a:ext cx="737165"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561.629,00</a:t>
            </a:r>
          </a:p>
        </p:txBody>
      </p:sp>
      <p:sp>
        <p:nvSpPr>
          <p:cNvPr id="224" name="Retângulo 223"/>
          <p:cNvSpPr/>
          <p:nvPr/>
        </p:nvSpPr>
        <p:spPr>
          <a:xfrm>
            <a:off x="6410674" y="2238075"/>
            <a:ext cx="65459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75.114,00</a:t>
            </a:r>
          </a:p>
        </p:txBody>
      </p:sp>
      <p:sp>
        <p:nvSpPr>
          <p:cNvPr id="225" name="Retângulo 224"/>
          <p:cNvSpPr/>
          <p:nvPr/>
        </p:nvSpPr>
        <p:spPr>
          <a:xfrm>
            <a:off x="6469480" y="2571733"/>
            <a:ext cx="63845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8.049,00</a:t>
            </a:r>
          </a:p>
        </p:txBody>
      </p:sp>
      <p:sp>
        <p:nvSpPr>
          <p:cNvPr id="226" name="Retângulo 225"/>
          <p:cNvSpPr/>
          <p:nvPr/>
        </p:nvSpPr>
        <p:spPr>
          <a:xfrm>
            <a:off x="6280014" y="2928944"/>
            <a:ext cx="82182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1.408.807,00</a:t>
            </a:r>
          </a:p>
        </p:txBody>
      </p:sp>
      <p:sp>
        <p:nvSpPr>
          <p:cNvPr id="230" name="Retângulo 229"/>
          <p:cNvSpPr/>
          <p:nvPr/>
        </p:nvSpPr>
        <p:spPr>
          <a:xfrm>
            <a:off x="6575518" y="3107517"/>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232" name="Retângulo 231"/>
          <p:cNvSpPr/>
          <p:nvPr/>
        </p:nvSpPr>
        <p:spPr>
          <a:xfrm>
            <a:off x="7770175" y="3587965"/>
            <a:ext cx="101096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u="sng" dirty="0">
                <a:solidFill>
                  <a:srgbClr val="008080"/>
                </a:solidFill>
                <a:latin typeface="Arial" panose="020B0604020202020204" pitchFamily="34" charset="0"/>
                <a:cs typeface="Arial" panose="020B0604020202020204" pitchFamily="34" charset="0"/>
              </a:rPr>
              <a:t>DESPESAS LIQUIDADAS</a:t>
            </a:r>
          </a:p>
        </p:txBody>
      </p:sp>
      <p:sp>
        <p:nvSpPr>
          <p:cNvPr id="233" name="Retângulo 232"/>
          <p:cNvSpPr/>
          <p:nvPr/>
        </p:nvSpPr>
        <p:spPr>
          <a:xfrm>
            <a:off x="7842860" y="3858364"/>
            <a:ext cx="79313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1.113.393,04</a:t>
            </a:r>
          </a:p>
        </p:txBody>
      </p:sp>
      <p:sp>
        <p:nvSpPr>
          <p:cNvPr id="235" name="Retângulo 234"/>
          <p:cNvSpPr/>
          <p:nvPr/>
        </p:nvSpPr>
        <p:spPr>
          <a:xfrm>
            <a:off x="7940384" y="4044564"/>
            <a:ext cx="73370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592995,72</a:t>
            </a:r>
          </a:p>
        </p:txBody>
      </p:sp>
      <p:sp>
        <p:nvSpPr>
          <p:cNvPr id="241" name="Retângulo 240"/>
          <p:cNvSpPr/>
          <p:nvPr/>
        </p:nvSpPr>
        <p:spPr>
          <a:xfrm>
            <a:off x="7991741" y="4214356"/>
            <a:ext cx="64425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20.850,00</a:t>
            </a:r>
          </a:p>
        </p:txBody>
      </p:sp>
      <p:sp>
        <p:nvSpPr>
          <p:cNvPr id="252" name="Retângulo 251"/>
          <p:cNvSpPr/>
          <p:nvPr/>
        </p:nvSpPr>
        <p:spPr>
          <a:xfrm>
            <a:off x="8043532" y="4401456"/>
            <a:ext cx="592458"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3.991,27</a:t>
            </a:r>
          </a:p>
        </p:txBody>
      </p:sp>
      <p:sp>
        <p:nvSpPr>
          <p:cNvPr id="260" name="Retângulo 259"/>
          <p:cNvSpPr/>
          <p:nvPr/>
        </p:nvSpPr>
        <p:spPr>
          <a:xfrm>
            <a:off x="7999579" y="4597915"/>
            <a:ext cx="666045"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20.971,02</a:t>
            </a:r>
          </a:p>
        </p:txBody>
      </p:sp>
      <p:sp>
        <p:nvSpPr>
          <p:cNvPr id="265" name="Retângulo 264"/>
          <p:cNvSpPr/>
          <p:nvPr/>
        </p:nvSpPr>
        <p:spPr>
          <a:xfrm>
            <a:off x="7995560" y="4792815"/>
            <a:ext cx="67295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34.100,00</a:t>
            </a:r>
          </a:p>
        </p:txBody>
      </p:sp>
      <p:sp>
        <p:nvSpPr>
          <p:cNvPr id="273" name="Retângulo 272"/>
          <p:cNvSpPr/>
          <p:nvPr/>
        </p:nvSpPr>
        <p:spPr>
          <a:xfrm>
            <a:off x="7948850" y="4976511"/>
            <a:ext cx="71254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313.132,06</a:t>
            </a:r>
          </a:p>
        </p:txBody>
      </p:sp>
      <p:sp>
        <p:nvSpPr>
          <p:cNvPr id="277" name="Retângulo 276"/>
          <p:cNvSpPr/>
          <p:nvPr/>
        </p:nvSpPr>
        <p:spPr>
          <a:xfrm>
            <a:off x="7948365" y="5356915"/>
            <a:ext cx="700327"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105.822,93</a:t>
            </a:r>
          </a:p>
        </p:txBody>
      </p:sp>
      <p:sp>
        <p:nvSpPr>
          <p:cNvPr id="281" name="Retângulo 280"/>
          <p:cNvSpPr/>
          <p:nvPr/>
        </p:nvSpPr>
        <p:spPr>
          <a:xfrm>
            <a:off x="8010604" y="5518216"/>
            <a:ext cx="67009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18.593,00</a:t>
            </a:r>
          </a:p>
        </p:txBody>
      </p:sp>
      <p:sp>
        <p:nvSpPr>
          <p:cNvPr id="282" name="Retângulo 281"/>
          <p:cNvSpPr/>
          <p:nvPr/>
        </p:nvSpPr>
        <p:spPr>
          <a:xfrm>
            <a:off x="7865053" y="5916212"/>
            <a:ext cx="800965"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1.131.986,04</a:t>
            </a:r>
          </a:p>
        </p:txBody>
      </p:sp>
      <p:sp>
        <p:nvSpPr>
          <p:cNvPr id="283" name="Retângulo 282"/>
          <p:cNvSpPr/>
          <p:nvPr/>
        </p:nvSpPr>
        <p:spPr>
          <a:xfrm>
            <a:off x="8145388" y="6106712"/>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286" name="Retângulo 285"/>
          <p:cNvSpPr/>
          <p:nvPr/>
        </p:nvSpPr>
        <p:spPr>
          <a:xfrm>
            <a:off x="7878597" y="6317799"/>
            <a:ext cx="115741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1.131.986,04</a:t>
            </a:r>
          </a:p>
        </p:txBody>
      </p:sp>
      <p:sp>
        <p:nvSpPr>
          <p:cNvPr id="256" name="objeto 7" descr="Retângulo bege">
            <a:extLst>
              <a:ext uri="{FF2B5EF4-FFF2-40B4-BE49-F238E27FC236}">
                <a16:creationId xmlns:a16="http://schemas.microsoft.com/office/drawing/2014/main" xmlns="" id="{9933B407-D9ED-451D-A09B-979C4135C320}"/>
              </a:ext>
            </a:extLst>
          </p:cNvPr>
          <p:cNvSpPr/>
          <p:nvPr/>
        </p:nvSpPr>
        <p:spPr bwMode="white">
          <a:xfrm flipV="1">
            <a:off x="0" y="889000"/>
            <a:ext cx="9906000" cy="177856"/>
          </a:xfrm>
          <a:custGeom>
            <a:avLst/>
            <a:gdLst/>
            <a:ahLst/>
            <a:cxnLst/>
            <a:rect l="l" t="t" r="r" b="b"/>
            <a:pathLst>
              <a:path w="3935729">
                <a:moveTo>
                  <a:pt x="0" y="0"/>
                </a:moveTo>
                <a:lnTo>
                  <a:pt x="3935349" y="0"/>
                </a:lnTo>
              </a:path>
            </a:pathLst>
          </a:custGeom>
          <a:ln w="54863">
            <a:solidFill>
              <a:schemeClr val="tx1"/>
            </a:solidFill>
          </a:ln>
        </p:spPr>
        <p:txBody>
          <a:bodyPr wrap="square" lIns="0" tIns="0" rIns="0" bIns="0" rtlCol="0"/>
          <a:lstStyle/>
          <a:p>
            <a:pPr rtl="0"/>
            <a:endParaRPr lang="pt-BR" dirty="0">
              <a:solidFill>
                <a:schemeClr val="tx2">
                  <a:lumMod val="50000"/>
                </a:schemeClr>
              </a:solidFill>
            </a:endParaRPr>
          </a:p>
        </p:txBody>
      </p:sp>
      <p:sp>
        <p:nvSpPr>
          <p:cNvPr id="261" name="Título 4">
            <a:extLst>
              <a:ext uri="{FF2B5EF4-FFF2-40B4-BE49-F238E27FC236}">
                <a16:creationId xmlns:a16="http://schemas.microsoft.com/office/drawing/2014/main" xmlns="" id="{6836C0FA-790C-4CF9-A9F4-B9A7EFF86A4B}"/>
              </a:ext>
            </a:extLst>
          </p:cNvPr>
          <p:cNvSpPr txBox="1">
            <a:spLocks/>
          </p:cNvSpPr>
          <p:nvPr/>
        </p:nvSpPr>
        <p:spPr>
          <a:xfrm>
            <a:off x="513642" y="372239"/>
            <a:ext cx="8928319" cy="636059"/>
          </a:xfrm>
          <a:prstGeom prst="rect">
            <a:avLst/>
          </a:prstGeom>
          <a:noFill/>
          <a:ln>
            <a:solidFill>
              <a:schemeClr val="bg1"/>
            </a:solidFill>
          </a:ln>
        </p:spPr>
        <p:txBody>
          <a:bodyPr vert="horz" lIns="74314" tIns="37157" rIns="74314" bIns="37157" rtlCol="0" anchor="b">
            <a:normAutofit/>
          </a:bodyPr>
          <a:lstStyle>
            <a:lvl1pPr algn="ctr" defTabSz="914202" rtl="0" eaLnBrk="1" latinLnBrk="0" hangingPunct="1">
              <a:lnSpc>
                <a:spcPct val="90000"/>
              </a:lnSpc>
              <a:spcBef>
                <a:spcPct val="0"/>
              </a:spcBef>
              <a:buNone/>
              <a:defRPr sz="5999" kern="1200">
                <a:solidFill>
                  <a:schemeClr val="tx1"/>
                </a:solidFill>
                <a:latin typeface="+mj-lt"/>
                <a:ea typeface="+mj-ea"/>
                <a:cs typeface="+mj-cs"/>
              </a:defRPr>
            </a:lvl1pPr>
          </a:lstStyle>
          <a:p>
            <a:pPr algn="l"/>
            <a:r>
              <a:rPr lang="pt-BR" sz="3200" b="1" dirty="0">
                <a:latin typeface="Arial" panose="020B0604020202020204" pitchFamily="34" charset="0"/>
                <a:cs typeface="Arial" panose="020B0604020202020204" pitchFamily="34" charset="0"/>
              </a:rPr>
              <a:t>Demonstrações contábeis</a:t>
            </a:r>
          </a:p>
        </p:txBody>
      </p:sp>
      <p:sp>
        <p:nvSpPr>
          <p:cNvPr id="285" name="Espaço Reservado para Número de Slide 284"/>
          <p:cNvSpPr>
            <a:spLocks noGrp="1"/>
          </p:cNvSpPr>
          <p:nvPr>
            <p:ph type="sldNum" sz="quarter" idx="12"/>
          </p:nvPr>
        </p:nvSpPr>
        <p:spPr>
          <a:xfrm>
            <a:off x="7308937" y="6492875"/>
            <a:ext cx="2228850" cy="365125"/>
          </a:xfrm>
        </p:spPr>
        <p:txBody>
          <a:bodyPr/>
          <a:lstStyle/>
          <a:p>
            <a:pPr rtl="0"/>
            <a:fld id="{5A4A7955-6230-48B4-BD8B-A7C460F75945}" type="slidenum">
              <a:rPr lang="pt-BR" noProof="0" smtClean="0"/>
              <a:pPr rtl="0"/>
              <a:t>89</a:t>
            </a:fld>
            <a:endParaRPr lang="pt-BR" noProof="0" dirty="0"/>
          </a:p>
        </p:txBody>
      </p:sp>
      <p:sp>
        <p:nvSpPr>
          <p:cNvPr id="284" name="Retângulo 283"/>
          <p:cNvSpPr/>
          <p:nvPr/>
        </p:nvSpPr>
        <p:spPr>
          <a:xfrm>
            <a:off x="7035349" y="3313514"/>
            <a:ext cx="852875"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1.408.807,00</a:t>
            </a:r>
          </a:p>
        </p:txBody>
      </p:sp>
      <p:sp>
        <p:nvSpPr>
          <p:cNvPr id="287" name="Retângulo 286"/>
          <p:cNvSpPr/>
          <p:nvPr/>
        </p:nvSpPr>
        <p:spPr>
          <a:xfrm>
            <a:off x="7908240" y="3314159"/>
            <a:ext cx="84207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1.166.357,24</a:t>
            </a:r>
          </a:p>
        </p:txBody>
      </p:sp>
      <p:sp>
        <p:nvSpPr>
          <p:cNvPr id="288" name="Retângulo 287"/>
          <p:cNvSpPr/>
          <p:nvPr/>
        </p:nvSpPr>
        <p:spPr>
          <a:xfrm>
            <a:off x="8641853" y="3314159"/>
            <a:ext cx="768861"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-242.449,76</a:t>
            </a:r>
          </a:p>
        </p:txBody>
      </p:sp>
      <p:sp>
        <p:nvSpPr>
          <p:cNvPr id="289" name="Retângulo 288"/>
          <p:cNvSpPr/>
          <p:nvPr/>
        </p:nvSpPr>
        <p:spPr>
          <a:xfrm>
            <a:off x="6275793" y="3314159"/>
            <a:ext cx="850431"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1.408.807,00</a:t>
            </a:r>
          </a:p>
        </p:txBody>
      </p:sp>
      <p:cxnSp>
        <p:nvCxnSpPr>
          <p:cNvPr id="290" name="Conector reto 289"/>
          <p:cNvCxnSpPr/>
          <p:nvPr/>
        </p:nvCxnSpPr>
        <p:spPr>
          <a:xfrm>
            <a:off x="4847943" y="2781663"/>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291" name="Retângulo 290"/>
          <p:cNvSpPr/>
          <p:nvPr/>
        </p:nvSpPr>
        <p:spPr>
          <a:xfrm>
            <a:off x="4820509" y="2735738"/>
            <a:ext cx="144087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Receita de Capital</a:t>
            </a:r>
          </a:p>
        </p:txBody>
      </p:sp>
      <p:sp>
        <p:nvSpPr>
          <p:cNvPr id="292" name="Retângulo 291"/>
          <p:cNvSpPr/>
          <p:nvPr/>
        </p:nvSpPr>
        <p:spPr>
          <a:xfrm>
            <a:off x="7115238" y="2752371"/>
            <a:ext cx="69983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180.000,00</a:t>
            </a:r>
          </a:p>
        </p:txBody>
      </p:sp>
      <p:sp>
        <p:nvSpPr>
          <p:cNvPr id="293" name="Retângulo 292"/>
          <p:cNvSpPr/>
          <p:nvPr/>
        </p:nvSpPr>
        <p:spPr>
          <a:xfrm>
            <a:off x="8027259" y="2738139"/>
            <a:ext cx="643103"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294" name="Retângulo 293"/>
          <p:cNvSpPr/>
          <p:nvPr/>
        </p:nvSpPr>
        <p:spPr>
          <a:xfrm>
            <a:off x="8675490" y="2700528"/>
            <a:ext cx="718445" cy="26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-180.000,00</a:t>
            </a:r>
          </a:p>
        </p:txBody>
      </p:sp>
      <p:sp>
        <p:nvSpPr>
          <p:cNvPr id="295" name="Retângulo 294"/>
          <p:cNvSpPr/>
          <p:nvPr/>
        </p:nvSpPr>
        <p:spPr>
          <a:xfrm>
            <a:off x="6359752" y="2742421"/>
            <a:ext cx="75428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180.000,00</a:t>
            </a:r>
          </a:p>
        </p:txBody>
      </p:sp>
      <p:cxnSp>
        <p:nvCxnSpPr>
          <p:cNvPr id="303" name="Conector reto 302"/>
          <p:cNvCxnSpPr/>
          <p:nvPr/>
        </p:nvCxnSpPr>
        <p:spPr>
          <a:xfrm>
            <a:off x="4854039" y="2610975"/>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304" name="Retângulo 303"/>
          <p:cNvSpPr/>
          <p:nvPr/>
        </p:nvSpPr>
        <p:spPr>
          <a:xfrm>
            <a:off x="4826605" y="2392674"/>
            <a:ext cx="144087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Transferência Correntes</a:t>
            </a:r>
          </a:p>
        </p:txBody>
      </p:sp>
      <p:sp>
        <p:nvSpPr>
          <p:cNvPr id="305" name="Retângulo 304"/>
          <p:cNvSpPr/>
          <p:nvPr/>
        </p:nvSpPr>
        <p:spPr>
          <a:xfrm>
            <a:off x="7159164" y="2423366"/>
            <a:ext cx="522463"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306" name="Retângulo 305"/>
          <p:cNvSpPr/>
          <p:nvPr/>
        </p:nvSpPr>
        <p:spPr>
          <a:xfrm>
            <a:off x="8086453" y="2398039"/>
            <a:ext cx="64486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3.648,43</a:t>
            </a:r>
          </a:p>
        </p:txBody>
      </p:sp>
      <p:sp>
        <p:nvSpPr>
          <p:cNvPr id="307" name="Retângulo 306"/>
          <p:cNvSpPr/>
          <p:nvPr/>
        </p:nvSpPr>
        <p:spPr>
          <a:xfrm>
            <a:off x="8767418" y="2406938"/>
            <a:ext cx="717958"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3.648,43</a:t>
            </a:r>
          </a:p>
        </p:txBody>
      </p:sp>
      <p:sp>
        <p:nvSpPr>
          <p:cNvPr id="308" name="Retângulo 307"/>
          <p:cNvSpPr/>
          <p:nvPr/>
        </p:nvSpPr>
        <p:spPr>
          <a:xfrm>
            <a:off x="6404578" y="2414859"/>
            <a:ext cx="498117"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lumMod val="50000"/>
                  </a:schemeClr>
                </a:solidFill>
                <a:latin typeface="Arial" panose="020B0604020202020204" pitchFamily="34" charset="0"/>
                <a:cs typeface="Arial" panose="020B0604020202020204" pitchFamily="34" charset="0"/>
              </a:rPr>
              <a:t>-</a:t>
            </a:r>
          </a:p>
        </p:txBody>
      </p:sp>
      <p:cxnSp>
        <p:nvCxnSpPr>
          <p:cNvPr id="309" name="Conector reto 308"/>
          <p:cNvCxnSpPr/>
          <p:nvPr/>
        </p:nvCxnSpPr>
        <p:spPr>
          <a:xfrm>
            <a:off x="4859267" y="5401789"/>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310" name="Retângulo 309"/>
          <p:cNvSpPr/>
          <p:nvPr/>
        </p:nvSpPr>
        <p:spPr>
          <a:xfrm>
            <a:off x="4831884" y="5152107"/>
            <a:ext cx="187707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Encargos Diversos</a:t>
            </a:r>
          </a:p>
        </p:txBody>
      </p:sp>
      <p:sp>
        <p:nvSpPr>
          <p:cNvPr id="311" name="Retângulo 310"/>
          <p:cNvSpPr/>
          <p:nvPr/>
        </p:nvSpPr>
        <p:spPr>
          <a:xfrm>
            <a:off x="6345481" y="5160261"/>
            <a:ext cx="643948"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22.616,62</a:t>
            </a:r>
          </a:p>
        </p:txBody>
      </p:sp>
      <p:sp>
        <p:nvSpPr>
          <p:cNvPr id="312" name="Retângulo 311"/>
          <p:cNvSpPr/>
          <p:nvPr/>
        </p:nvSpPr>
        <p:spPr>
          <a:xfrm>
            <a:off x="7144108" y="5157798"/>
            <a:ext cx="66659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21.530,04</a:t>
            </a:r>
          </a:p>
        </p:txBody>
      </p:sp>
      <p:sp>
        <p:nvSpPr>
          <p:cNvPr id="313" name="Retângulo 312"/>
          <p:cNvSpPr/>
          <p:nvPr/>
        </p:nvSpPr>
        <p:spPr>
          <a:xfrm>
            <a:off x="8692085" y="5157262"/>
            <a:ext cx="74049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21.530,04</a:t>
            </a:r>
          </a:p>
        </p:txBody>
      </p:sp>
      <p:sp>
        <p:nvSpPr>
          <p:cNvPr id="314" name="Retângulo 313"/>
          <p:cNvSpPr/>
          <p:nvPr/>
        </p:nvSpPr>
        <p:spPr>
          <a:xfrm>
            <a:off x="9336505" y="5154165"/>
            <a:ext cx="60355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1.086,58</a:t>
            </a:r>
          </a:p>
        </p:txBody>
      </p:sp>
      <p:sp>
        <p:nvSpPr>
          <p:cNvPr id="315" name="Retângulo 314"/>
          <p:cNvSpPr/>
          <p:nvPr/>
        </p:nvSpPr>
        <p:spPr>
          <a:xfrm>
            <a:off x="7991531" y="5157798"/>
            <a:ext cx="67295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21.530,04</a:t>
            </a:r>
          </a:p>
        </p:txBody>
      </p:sp>
      <p:cxnSp>
        <p:nvCxnSpPr>
          <p:cNvPr id="317" name="Conector reto 316"/>
          <p:cNvCxnSpPr/>
          <p:nvPr/>
        </p:nvCxnSpPr>
        <p:spPr>
          <a:xfrm>
            <a:off x="4860117" y="5943806"/>
            <a:ext cx="49725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318" name="Retângulo 317"/>
          <p:cNvSpPr/>
          <p:nvPr/>
        </p:nvSpPr>
        <p:spPr>
          <a:xfrm>
            <a:off x="4832683" y="5707717"/>
            <a:ext cx="200863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Dotação Adicional por Fonte</a:t>
            </a:r>
          </a:p>
        </p:txBody>
      </p:sp>
      <p:sp>
        <p:nvSpPr>
          <p:cNvPr id="319" name="Retângulo 318"/>
          <p:cNvSpPr/>
          <p:nvPr/>
        </p:nvSpPr>
        <p:spPr>
          <a:xfrm>
            <a:off x="6401382" y="5717510"/>
            <a:ext cx="74569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5.762,17</a:t>
            </a:r>
          </a:p>
        </p:txBody>
      </p:sp>
      <p:sp>
        <p:nvSpPr>
          <p:cNvPr id="320" name="Retângulo 319"/>
          <p:cNvSpPr/>
          <p:nvPr/>
        </p:nvSpPr>
        <p:spPr>
          <a:xfrm>
            <a:off x="7148965" y="5723641"/>
            <a:ext cx="66608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321" name="Retângulo 320"/>
          <p:cNvSpPr/>
          <p:nvPr/>
        </p:nvSpPr>
        <p:spPr>
          <a:xfrm>
            <a:off x="8691756" y="5700927"/>
            <a:ext cx="68387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322" name="Retângulo 321"/>
          <p:cNvSpPr/>
          <p:nvPr/>
        </p:nvSpPr>
        <p:spPr>
          <a:xfrm>
            <a:off x="9353752" y="5700927"/>
            <a:ext cx="75790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dirty="0">
                <a:solidFill>
                  <a:schemeClr val="bg1">
                    <a:lumMod val="50000"/>
                  </a:schemeClr>
                </a:solidFill>
                <a:latin typeface="Arial" panose="020B0604020202020204" pitchFamily="34" charset="0"/>
                <a:cs typeface="Arial" panose="020B0604020202020204" pitchFamily="34" charset="0"/>
              </a:rPr>
              <a:t>5.762,17</a:t>
            </a:r>
          </a:p>
        </p:txBody>
      </p:sp>
      <p:sp>
        <p:nvSpPr>
          <p:cNvPr id="323" name="Retângulo 322"/>
          <p:cNvSpPr/>
          <p:nvPr/>
        </p:nvSpPr>
        <p:spPr>
          <a:xfrm>
            <a:off x="8010586" y="5706715"/>
            <a:ext cx="67009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324" name="Retângulo 323"/>
          <p:cNvSpPr/>
          <p:nvPr/>
        </p:nvSpPr>
        <p:spPr>
          <a:xfrm>
            <a:off x="8647617" y="6110031"/>
            <a:ext cx="683874"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800" dirty="0">
                <a:solidFill>
                  <a:schemeClr val="bg1">
                    <a:lumMod val="50000"/>
                  </a:schemeClr>
                </a:solidFill>
                <a:latin typeface="Arial" panose="020B0604020202020204" pitchFamily="34" charset="0"/>
                <a:cs typeface="Arial" panose="020B0604020202020204" pitchFamily="34" charset="0"/>
              </a:rPr>
              <a:t>-</a:t>
            </a:r>
          </a:p>
        </p:txBody>
      </p:sp>
      <p:sp>
        <p:nvSpPr>
          <p:cNvPr id="325" name="Retângulo 324"/>
          <p:cNvSpPr/>
          <p:nvPr/>
        </p:nvSpPr>
        <p:spPr>
          <a:xfrm>
            <a:off x="283029" y="1186543"/>
            <a:ext cx="4332514" cy="213763"/>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latin typeface="Arial" pitchFamily="34" charset="0"/>
                <a:cs typeface="Arial" pitchFamily="34" charset="0"/>
              </a:rPr>
              <a:t>BALANÇO PATRIMONIAL (R$)</a:t>
            </a:r>
          </a:p>
        </p:txBody>
      </p:sp>
    </p:spTree>
    <p:extLst>
      <p:ext uri="{BB962C8B-B14F-4D97-AF65-F5344CB8AC3E}">
        <p14:creationId xmlns:p14="http://schemas.microsoft.com/office/powerpoint/2010/main" xmlns="" val="43021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701919" y="104897"/>
            <a:ext cx="9202188" cy="659807"/>
          </a:xfrm>
        </p:spPr>
        <p:txBody>
          <a:bodyPr>
            <a:noAutofit/>
          </a:bodyPr>
          <a:lstStyle/>
          <a:p>
            <a:r>
              <a:rPr lang="pt-BR" sz="3200" dirty="0">
                <a:latin typeface="Arial" pitchFamily="34" charset="0"/>
                <a:cs typeface="Arial" pitchFamily="34" charset="0"/>
              </a:rPr>
              <a:t>Informações Organizacionais</a:t>
            </a:r>
          </a:p>
        </p:txBody>
      </p:sp>
      <p:sp>
        <p:nvSpPr>
          <p:cNvPr id="4" name="CaixaDeTexto 3"/>
          <p:cNvSpPr txBox="1"/>
          <p:nvPr/>
        </p:nvSpPr>
        <p:spPr>
          <a:xfrm>
            <a:off x="2993626" y="843469"/>
            <a:ext cx="880369" cy="315307"/>
          </a:xfrm>
          <a:prstGeom prst="flowChartPunchedCard">
            <a:avLst/>
          </a:prstGeom>
          <a:solidFill>
            <a:srgbClr val="1FB389"/>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pt-BR" sz="1050" b="1">
                <a:latin typeface="Arial" pitchFamily="34" charset="0"/>
                <a:cs typeface="Arial" pitchFamily="34" charset="0"/>
              </a:rPr>
              <a:t>PLENÁRIO</a:t>
            </a:r>
          </a:p>
        </p:txBody>
      </p:sp>
      <p:sp>
        <p:nvSpPr>
          <p:cNvPr id="5" name="CaixaDeTexto 4"/>
          <p:cNvSpPr txBox="1"/>
          <p:nvPr/>
        </p:nvSpPr>
        <p:spPr>
          <a:xfrm flipH="1">
            <a:off x="3800872" y="1068353"/>
            <a:ext cx="1774207" cy="272415"/>
          </a:xfrm>
          <a:prstGeom prst="roundRect">
            <a:avLst/>
          </a:prstGeom>
          <a:solidFill>
            <a:schemeClr val="bg1">
              <a:lumMod val="95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pt-BR" sz="1000">
                <a:latin typeface="Arial" pitchFamily="34" charset="0"/>
                <a:cs typeface="Arial" pitchFamily="34" charset="0"/>
              </a:rPr>
              <a:t>Delibera ações ao conselho</a:t>
            </a:r>
          </a:p>
        </p:txBody>
      </p:sp>
      <p:sp>
        <p:nvSpPr>
          <p:cNvPr id="6" name="CaixaDeTexto 5"/>
          <p:cNvSpPr txBox="1"/>
          <p:nvPr/>
        </p:nvSpPr>
        <p:spPr>
          <a:xfrm>
            <a:off x="2072680" y="1268760"/>
            <a:ext cx="1008112" cy="315307"/>
          </a:xfrm>
          <a:prstGeom prst="flowChartPunchedCard">
            <a:avLst/>
          </a:prstGeom>
          <a:solidFill>
            <a:srgbClr val="1FB389"/>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pt-BR" sz="1050" b="1">
                <a:latin typeface="Arial" pitchFamily="34" charset="0"/>
                <a:cs typeface="Arial" pitchFamily="34" charset="0"/>
              </a:rPr>
              <a:t>OUVIDORIA</a:t>
            </a:r>
          </a:p>
        </p:txBody>
      </p:sp>
      <p:sp>
        <p:nvSpPr>
          <p:cNvPr id="7" name="CaixaDeTexto 6"/>
          <p:cNvSpPr txBox="1"/>
          <p:nvPr/>
        </p:nvSpPr>
        <p:spPr>
          <a:xfrm flipH="1">
            <a:off x="3008784" y="1500401"/>
            <a:ext cx="4506362" cy="272415"/>
          </a:xfrm>
          <a:prstGeom prst="roundRect">
            <a:avLst/>
          </a:prstGeom>
          <a:solidFill>
            <a:schemeClr val="bg1">
              <a:lumMod val="95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pt-BR" sz="1000">
                <a:latin typeface="Arial" pitchFamily="34" charset="0"/>
                <a:cs typeface="Arial" pitchFamily="34" charset="0"/>
              </a:rPr>
              <a:t>Receber, analisar e encaminhar demandas dos profissionais e da sociedade</a:t>
            </a:r>
          </a:p>
        </p:txBody>
      </p:sp>
      <p:sp>
        <p:nvSpPr>
          <p:cNvPr id="8" name="CaixaDeTexto 7"/>
          <p:cNvSpPr txBox="1"/>
          <p:nvPr/>
        </p:nvSpPr>
        <p:spPr>
          <a:xfrm>
            <a:off x="965309" y="1772816"/>
            <a:ext cx="1106393" cy="315307"/>
          </a:xfrm>
          <a:prstGeom prst="flowChartPunchedCard">
            <a:avLst/>
          </a:prstGeom>
          <a:solidFill>
            <a:srgbClr val="1FB389"/>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pt-BR" sz="1050" b="1">
                <a:latin typeface="Arial" pitchFamily="34" charset="0"/>
                <a:cs typeface="Arial" pitchFamily="34" charset="0"/>
              </a:rPr>
              <a:t>PRESIDÊNCIA</a:t>
            </a:r>
          </a:p>
        </p:txBody>
      </p:sp>
      <p:sp>
        <p:nvSpPr>
          <p:cNvPr id="9" name="CaixaDeTexto 8"/>
          <p:cNvSpPr txBox="1"/>
          <p:nvPr/>
        </p:nvSpPr>
        <p:spPr>
          <a:xfrm flipH="1">
            <a:off x="1983464" y="1988840"/>
            <a:ext cx="7218008" cy="442674"/>
          </a:xfrm>
          <a:prstGeom prst="roundRect">
            <a:avLst/>
          </a:prstGeom>
          <a:solidFill>
            <a:schemeClr val="bg1">
              <a:lumMod val="95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pt-BR" sz="1000">
                <a:latin typeface="Arial" pitchFamily="34" charset="0"/>
                <a:cs typeface="Arial" pitchFamily="34" charset="0"/>
              </a:rPr>
              <a:t>Decidir assuntos administrativos, financeiros, institucionais relacionadas ao Conselho, observando disposições legais vigentes e as decisões emanadas do Plenário. Representar o Conselho institucionalmente em reuniões, órgãos e eventos</a:t>
            </a:r>
          </a:p>
        </p:txBody>
      </p:sp>
      <p:sp>
        <p:nvSpPr>
          <p:cNvPr id="10" name="CaixaDeTexto 9"/>
          <p:cNvSpPr txBox="1"/>
          <p:nvPr/>
        </p:nvSpPr>
        <p:spPr>
          <a:xfrm>
            <a:off x="582827" y="2564904"/>
            <a:ext cx="1890261" cy="315307"/>
          </a:xfrm>
          <a:prstGeom prst="flowChartPunchedCard">
            <a:avLst/>
          </a:prstGeom>
          <a:solidFill>
            <a:srgbClr val="1FB389"/>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pt-BR" sz="1050" b="1">
                <a:latin typeface="Arial" pitchFamily="34" charset="0"/>
                <a:cs typeface="Arial" pitchFamily="34" charset="0"/>
              </a:rPr>
              <a:t>COMISSÕES ORDINÁRIAS</a:t>
            </a:r>
          </a:p>
        </p:txBody>
      </p:sp>
      <p:sp>
        <p:nvSpPr>
          <p:cNvPr id="11" name="CaixaDeTexto 10"/>
          <p:cNvSpPr txBox="1"/>
          <p:nvPr/>
        </p:nvSpPr>
        <p:spPr>
          <a:xfrm flipH="1">
            <a:off x="2379688" y="2788023"/>
            <a:ext cx="6893792" cy="442674"/>
          </a:xfrm>
          <a:prstGeom prst="roundRect">
            <a:avLst/>
          </a:prstGeom>
          <a:solidFill>
            <a:schemeClr val="bg1">
              <a:lumMod val="95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pt-BR" sz="1000">
                <a:latin typeface="Arial" pitchFamily="34" charset="0"/>
                <a:cs typeface="Arial" pitchFamily="34" charset="0"/>
              </a:rPr>
              <a:t>Auxiliar o Plenário no desenvolvimento de atividades contínuas e relacionadas a um tema específico, de caráter legal, técnico, administrativo e financeiro</a:t>
            </a:r>
          </a:p>
        </p:txBody>
      </p:sp>
      <p:sp>
        <p:nvSpPr>
          <p:cNvPr id="12" name="CaixaDeTexto 11"/>
          <p:cNvSpPr txBox="1"/>
          <p:nvPr/>
        </p:nvSpPr>
        <p:spPr>
          <a:xfrm>
            <a:off x="588609" y="3374713"/>
            <a:ext cx="2032501" cy="315307"/>
          </a:xfrm>
          <a:prstGeom prst="flowChartPunchedCard">
            <a:avLst/>
          </a:prstGeom>
          <a:solidFill>
            <a:srgbClr val="1FB389"/>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pt-BR" sz="1050" b="1">
                <a:latin typeface="Arial" pitchFamily="34" charset="0"/>
                <a:cs typeface="Arial" pitchFamily="34" charset="0"/>
              </a:rPr>
              <a:t>COMISSÕES TEMPORÁRIAS</a:t>
            </a:r>
          </a:p>
        </p:txBody>
      </p:sp>
      <p:sp>
        <p:nvSpPr>
          <p:cNvPr id="13" name="CaixaDeTexto 12"/>
          <p:cNvSpPr txBox="1"/>
          <p:nvPr/>
        </p:nvSpPr>
        <p:spPr>
          <a:xfrm flipH="1">
            <a:off x="2504728" y="3590737"/>
            <a:ext cx="6840760" cy="442674"/>
          </a:xfrm>
          <a:prstGeom prst="roundRect">
            <a:avLst/>
          </a:prstGeom>
          <a:solidFill>
            <a:schemeClr val="bg1">
              <a:lumMod val="95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pt-BR" sz="1000">
                <a:latin typeface="Arial" pitchFamily="34" charset="0"/>
                <a:cs typeface="Arial" pitchFamily="34" charset="0"/>
              </a:rPr>
              <a:t>Apoiar a Presidência em questões pertinentes a temas específicos, de caráter consultivo e temporário, cuja proposição de criação e formatação são de competência do Presidente do Conselho</a:t>
            </a:r>
          </a:p>
        </p:txBody>
      </p:sp>
      <p:sp>
        <p:nvSpPr>
          <p:cNvPr id="14" name="CaixaDeTexto 13"/>
          <p:cNvSpPr txBox="1"/>
          <p:nvPr/>
        </p:nvSpPr>
        <p:spPr>
          <a:xfrm>
            <a:off x="705079" y="4094793"/>
            <a:ext cx="1404552" cy="315307"/>
          </a:xfrm>
          <a:prstGeom prst="flowChartPunchedCard">
            <a:avLst/>
          </a:prstGeom>
          <a:solidFill>
            <a:srgbClr val="1FB389"/>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pt-BR" sz="1050" b="1">
                <a:latin typeface="Arial" pitchFamily="34" charset="0"/>
                <a:cs typeface="Arial" pitchFamily="34" charset="0"/>
              </a:rPr>
              <a:t>GERENCIA GERAL</a:t>
            </a:r>
          </a:p>
        </p:txBody>
      </p:sp>
      <p:sp>
        <p:nvSpPr>
          <p:cNvPr id="15" name="CaixaDeTexto 14"/>
          <p:cNvSpPr txBox="1"/>
          <p:nvPr/>
        </p:nvSpPr>
        <p:spPr>
          <a:xfrm flipH="1">
            <a:off x="2053560" y="4293096"/>
            <a:ext cx="3403496" cy="272415"/>
          </a:xfrm>
          <a:prstGeom prst="roundRect">
            <a:avLst/>
          </a:prstGeom>
          <a:solidFill>
            <a:schemeClr val="bg1">
              <a:lumMod val="95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pt-BR" sz="1000">
                <a:latin typeface="Arial" pitchFamily="34" charset="0"/>
                <a:cs typeface="Arial" pitchFamily="34" charset="0"/>
              </a:rPr>
              <a:t>Auxiliar e encaminhar as demandas gerais à Presidência</a:t>
            </a:r>
          </a:p>
        </p:txBody>
      </p:sp>
      <p:sp>
        <p:nvSpPr>
          <p:cNvPr id="16" name="CaixaDeTexto 15"/>
          <p:cNvSpPr txBox="1"/>
          <p:nvPr/>
        </p:nvSpPr>
        <p:spPr>
          <a:xfrm>
            <a:off x="525323" y="4742865"/>
            <a:ext cx="3081293" cy="315307"/>
          </a:xfrm>
          <a:prstGeom prst="flowChartPunchedCard">
            <a:avLst/>
          </a:prstGeom>
          <a:solidFill>
            <a:srgbClr val="1FB389"/>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pt-BR" sz="1050" b="1">
                <a:latin typeface="Arial" pitchFamily="34" charset="0"/>
                <a:cs typeface="Arial" pitchFamily="34" charset="0"/>
              </a:rPr>
              <a:t>GERENCIA ADMINISTRATIVA E FINANCEIRA</a:t>
            </a:r>
          </a:p>
        </p:txBody>
      </p:sp>
      <p:sp>
        <p:nvSpPr>
          <p:cNvPr id="17" name="CaixaDeTexto 16"/>
          <p:cNvSpPr txBox="1"/>
          <p:nvPr/>
        </p:nvSpPr>
        <p:spPr>
          <a:xfrm flipH="1">
            <a:off x="3482758" y="4958889"/>
            <a:ext cx="4998634" cy="442674"/>
          </a:xfrm>
          <a:prstGeom prst="roundRect">
            <a:avLst/>
          </a:prstGeom>
          <a:solidFill>
            <a:schemeClr val="bg1">
              <a:lumMod val="95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pt-BR" sz="1000">
                <a:latin typeface="Arial" pitchFamily="34" charset="0"/>
                <a:cs typeface="Arial" pitchFamily="34" charset="0"/>
              </a:rPr>
              <a:t>Garantir a infraestrutura adequada ao Conselho da forma mais adequada e com o melhor resultado possível ao Conselho para sua sustentabilidade</a:t>
            </a:r>
          </a:p>
        </p:txBody>
      </p:sp>
      <p:sp>
        <p:nvSpPr>
          <p:cNvPr id="18" name="CaixaDeTexto 17"/>
          <p:cNvSpPr txBox="1"/>
          <p:nvPr/>
        </p:nvSpPr>
        <p:spPr>
          <a:xfrm>
            <a:off x="956223" y="5318929"/>
            <a:ext cx="1532792" cy="315307"/>
          </a:xfrm>
          <a:prstGeom prst="flowChartPunchedCard">
            <a:avLst/>
          </a:prstGeom>
          <a:solidFill>
            <a:srgbClr val="1FB389"/>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pt-BR" sz="1050" b="1">
                <a:latin typeface="Arial" pitchFamily="34" charset="0"/>
                <a:cs typeface="Arial" pitchFamily="34" charset="0"/>
              </a:rPr>
              <a:t>GERÊNCIA TÉCNICA</a:t>
            </a:r>
          </a:p>
        </p:txBody>
      </p:sp>
      <p:sp>
        <p:nvSpPr>
          <p:cNvPr id="19" name="CaixaDeTexto 18"/>
          <p:cNvSpPr txBox="1"/>
          <p:nvPr/>
        </p:nvSpPr>
        <p:spPr>
          <a:xfrm flipH="1">
            <a:off x="2390168" y="5534953"/>
            <a:ext cx="5803192" cy="272415"/>
          </a:xfrm>
          <a:prstGeom prst="roundRect">
            <a:avLst/>
          </a:prstGeom>
          <a:solidFill>
            <a:schemeClr val="bg1">
              <a:lumMod val="95000"/>
            </a:schemeClr>
          </a:solidFill>
        </p:spPr>
        <p:style>
          <a:lnRef idx="2">
            <a:schemeClr val="accent4"/>
          </a:lnRef>
          <a:fillRef idx="1">
            <a:schemeClr val="lt1"/>
          </a:fillRef>
          <a:effectRef idx="0">
            <a:schemeClr val="accent4"/>
          </a:effectRef>
          <a:fontRef idx="minor">
            <a:schemeClr val="dk1"/>
          </a:fontRef>
        </p:style>
        <p:txBody>
          <a:bodyPr wrap="none" rtlCol="0">
            <a:spAutoFit/>
          </a:bodyPr>
          <a:lstStyle/>
          <a:p>
            <a:r>
              <a:rPr lang="pt-BR" sz="1000">
                <a:latin typeface="Arial" pitchFamily="34" charset="0"/>
                <a:cs typeface="Arial" pitchFamily="34" charset="0"/>
              </a:rPr>
              <a:t>Estruturar a área de Ensino, Técnica e de Fiscalização, combatendo o exercício ilegal da profissão </a:t>
            </a:r>
          </a:p>
        </p:txBody>
      </p:sp>
      <p:sp>
        <p:nvSpPr>
          <p:cNvPr id="20" name="CaixaDeTexto 19"/>
          <p:cNvSpPr txBox="1"/>
          <p:nvPr/>
        </p:nvSpPr>
        <p:spPr>
          <a:xfrm>
            <a:off x="1166403" y="5877272"/>
            <a:ext cx="1778051" cy="315307"/>
          </a:xfrm>
          <a:prstGeom prst="flowChartPunchedCard">
            <a:avLst/>
          </a:prstGeom>
          <a:solidFill>
            <a:srgbClr val="1FB389"/>
          </a:solidFill>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pt-BR" sz="1050" b="1">
                <a:latin typeface="Arial" pitchFamily="34" charset="0"/>
                <a:cs typeface="Arial" pitchFamily="34" charset="0"/>
              </a:rPr>
              <a:t>ASSESSORIA ESPECIAL</a:t>
            </a:r>
          </a:p>
        </p:txBody>
      </p:sp>
      <p:sp>
        <p:nvSpPr>
          <p:cNvPr id="21" name="CaixaDeTexto 20"/>
          <p:cNvSpPr txBox="1"/>
          <p:nvPr/>
        </p:nvSpPr>
        <p:spPr>
          <a:xfrm flipH="1">
            <a:off x="2864768" y="6093296"/>
            <a:ext cx="5976664" cy="442674"/>
          </a:xfrm>
          <a:prstGeom prst="roundRect">
            <a:avLst/>
          </a:prstGeom>
          <a:solidFill>
            <a:schemeClr val="bg1">
              <a:lumMod val="95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pt-BR" sz="1000">
                <a:latin typeface="Arial" pitchFamily="34" charset="0"/>
                <a:cs typeface="Arial" pitchFamily="34" charset="0"/>
              </a:rPr>
              <a:t>Auxiliar a Presidência e Plenário no desenvolvimento das atividades permanentes ou temporárias, fazendo cumprir as decisões do Plenário</a:t>
            </a:r>
          </a:p>
        </p:txBody>
      </p:sp>
      <p:sp>
        <p:nvSpPr>
          <p:cNvPr id="23" name="Espaço Reservado para Número de Slide 22"/>
          <p:cNvSpPr>
            <a:spLocks noGrp="1"/>
          </p:cNvSpPr>
          <p:nvPr>
            <p:ph type="sldNum" sz="quarter" idx="12"/>
          </p:nvPr>
        </p:nvSpPr>
        <p:spPr/>
        <p:txBody>
          <a:bodyPr/>
          <a:lstStyle/>
          <a:p>
            <a:pPr rtl="0"/>
            <a:fld id="{5A4A7955-6230-48B4-BD8B-A7C460F75945}" type="slidenum">
              <a:rPr lang="pt-BR" noProof="0" smtClean="0"/>
              <a:pPr rtl="0"/>
              <a:t>9</a:t>
            </a:fld>
            <a:endParaRPr lang="pt-BR" noProof="0"/>
          </a:p>
        </p:txBody>
      </p:sp>
      <p:sp>
        <p:nvSpPr>
          <p:cNvPr id="26" name="objeto 7" descr="Retângulo bege">
            <a:extLst>
              <a:ext uri="{FF2B5EF4-FFF2-40B4-BE49-F238E27FC236}">
                <a16:creationId xmlns:a16="http://schemas.microsoft.com/office/drawing/2014/main" xmlns="" id="{71AD511C-8DB1-4323-B4B1-9F76E5FDADA1}"/>
              </a:ext>
            </a:extLst>
          </p:cNvPr>
          <p:cNvSpPr/>
          <p:nvPr/>
        </p:nvSpPr>
        <p:spPr bwMode="white">
          <a:xfrm flipV="1">
            <a:off x="0" y="630774"/>
            <a:ext cx="9906000" cy="93126"/>
          </a:xfrm>
          <a:custGeom>
            <a:avLst/>
            <a:gdLst/>
            <a:ahLst/>
            <a:cxnLst/>
            <a:rect l="l" t="t" r="r" b="b"/>
            <a:pathLst>
              <a:path w="3935729">
                <a:moveTo>
                  <a:pt x="0" y="0"/>
                </a:moveTo>
                <a:lnTo>
                  <a:pt x="3935349" y="0"/>
                </a:lnTo>
              </a:path>
            </a:pathLst>
          </a:custGeom>
          <a:ln w="54863">
            <a:solidFill>
              <a:schemeClr val="tx1"/>
            </a:solidFill>
          </a:ln>
        </p:spPr>
        <p:txBody>
          <a:bodyPr wrap="square" lIns="0" tIns="0" rIns="0" bIns="0" rtlCol="0"/>
          <a:lstStyle/>
          <a:p>
            <a:pPr rtl="0"/>
            <a:endParaRPr lang="pt-BR" dirty="0">
              <a:solidFill>
                <a:schemeClr val="tx2">
                  <a:lumMod val="50000"/>
                </a:schemeClr>
              </a:solidFill>
            </a:endParaRPr>
          </a:p>
        </p:txBody>
      </p:sp>
    </p:spTree>
    <p:extLst>
      <p:ext uri="{BB962C8B-B14F-4D97-AF65-F5344CB8AC3E}">
        <p14:creationId xmlns:p14="http://schemas.microsoft.com/office/powerpoint/2010/main" xmlns="" val="150128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276"/>
          <p:cNvGrpSpPr/>
          <p:nvPr/>
        </p:nvGrpSpPr>
        <p:grpSpPr>
          <a:xfrm>
            <a:off x="489346" y="1154838"/>
            <a:ext cx="8507334" cy="5237511"/>
            <a:chOff x="133350" y="665200"/>
            <a:chExt cx="7344884" cy="4628512"/>
          </a:xfrm>
        </p:grpSpPr>
        <p:sp>
          <p:nvSpPr>
            <p:cNvPr id="84" name="Retângulo 83"/>
            <p:cNvSpPr/>
            <p:nvPr/>
          </p:nvSpPr>
          <p:spPr>
            <a:xfrm>
              <a:off x="133350" y="665200"/>
              <a:ext cx="6056544"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b="1" dirty="0">
                  <a:solidFill>
                    <a:schemeClr val="bg1"/>
                  </a:solidFill>
                  <a:latin typeface="Arial" panose="020B0604020202020204" pitchFamily="34" charset="0"/>
                  <a:cs typeface="Arial" panose="020B0604020202020204" pitchFamily="34" charset="0"/>
                </a:rPr>
                <a:t>BALANÇO PATRIMONIAL (R$ MIL)</a:t>
              </a:r>
            </a:p>
          </p:txBody>
        </p:sp>
        <p:sp>
          <p:nvSpPr>
            <p:cNvPr id="99" name="Retângulo 98"/>
            <p:cNvSpPr/>
            <p:nvPr/>
          </p:nvSpPr>
          <p:spPr>
            <a:xfrm>
              <a:off x="323847" y="714890"/>
              <a:ext cx="7152193" cy="230659"/>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50" b="1" dirty="0">
                  <a:solidFill>
                    <a:schemeClr val="bg1"/>
                  </a:solidFill>
                  <a:latin typeface="Arial" panose="020B0604020202020204" pitchFamily="34" charset="0"/>
                  <a:cs typeface="Arial" panose="020B0604020202020204" pitchFamily="34" charset="0"/>
                </a:rPr>
                <a:t>BALANÇO FINANCEIRO (R$ MIL)</a:t>
              </a:r>
            </a:p>
          </p:txBody>
        </p:sp>
        <p:sp>
          <p:nvSpPr>
            <p:cNvPr id="103" name="Retângulo 102"/>
            <p:cNvSpPr/>
            <p:nvPr/>
          </p:nvSpPr>
          <p:spPr>
            <a:xfrm>
              <a:off x="261507" y="1286285"/>
              <a:ext cx="1773379"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Receita de Contribuições</a:t>
              </a:r>
            </a:p>
          </p:txBody>
        </p:sp>
        <p:sp>
          <p:nvSpPr>
            <p:cNvPr id="104" name="Retângulo 103"/>
            <p:cNvSpPr/>
            <p:nvPr/>
          </p:nvSpPr>
          <p:spPr>
            <a:xfrm>
              <a:off x="266700" y="1078175"/>
              <a:ext cx="1866722"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b="1" u="sng" dirty="0">
                  <a:solidFill>
                    <a:srgbClr val="008080"/>
                  </a:solidFill>
                  <a:latin typeface="Arial" panose="020B0604020202020204" pitchFamily="34" charset="0"/>
                  <a:cs typeface="Arial" panose="020B0604020202020204" pitchFamily="34" charset="0"/>
                </a:rPr>
                <a:t>RECEITA ORÇAMENTÁRIA</a:t>
              </a:r>
            </a:p>
          </p:txBody>
        </p:sp>
        <p:sp>
          <p:nvSpPr>
            <p:cNvPr id="106" name="Retângulo 105"/>
            <p:cNvSpPr/>
            <p:nvPr/>
          </p:nvSpPr>
          <p:spPr>
            <a:xfrm>
              <a:off x="2125288" y="877123"/>
              <a:ext cx="782877"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u="sng" dirty="0">
                  <a:solidFill>
                    <a:srgbClr val="008080"/>
                  </a:solidFill>
                  <a:latin typeface="Arial" panose="020B0604020202020204" pitchFamily="34" charset="0"/>
                  <a:cs typeface="Arial" panose="020B0604020202020204" pitchFamily="34" charset="0"/>
                </a:rPr>
                <a:t>2019</a:t>
              </a:r>
            </a:p>
          </p:txBody>
        </p:sp>
        <p:sp>
          <p:nvSpPr>
            <p:cNvPr id="108" name="Retângulo 107"/>
            <p:cNvSpPr/>
            <p:nvPr/>
          </p:nvSpPr>
          <p:spPr>
            <a:xfrm>
              <a:off x="2125288" y="1096810"/>
              <a:ext cx="776298"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u="sng" dirty="0">
                  <a:solidFill>
                    <a:srgbClr val="008080"/>
                  </a:solidFill>
                  <a:latin typeface="Arial" panose="020B0604020202020204" pitchFamily="34" charset="0"/>
                  <a:cs typeface="Arial" panose="020B0604020202020204" pitchFamily="34" charset="0"/>
                </a:rPr>
                <a:t>1.166.357,24</a:t>
              </a:r>
            </a:p>
          </p:txBody>
        </p:sp>
        <p:sp>
          <p:nvSpPr>
            <p:cNvPr id="109" name="Retângulo 108"/>
            <p:cNvSpPr/>
            <p:nvPr/>
          </p:nvSpPr>
          <p:spPr>
            <a:xfrm>
              <a:off x="2131867" y="1306303"/>
              <a:ext cx="769719"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539.056,65</a:t>
              </a:r>
            </a:p>
          </p:txBody>
        </p:sp>
        <p:cxnSp>
          <p:nvCxnSpPr>
            <p:cNvPr id="113" name="Conector reto 112"/>
            <p:cNvCxnSpPr/>
            <p:nvPr/>
          </p:nvCxnSpPr>
          <p:spPr>
            <a:xfrm flipV="1">
              <a:off x="323848" y="2066629"/>
              <a:ext cx="7141229" cy="59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5" name="Conector reto 114"/>
            <p:cNvCxnSpPr/>
            <p:nvPr/>
          </p:nvCxnSpPr>
          <p:spPr>
            <a:xfrm flipV="1">
              <a:off x="323848" y="2295584"/>
              <a:ext cx="7154386" cy="242"/>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1" name="Conector reto 120"/>
            <p:cNvCxnSpPr/>
            <p:nvPr/>
          </p:nvCxnSpPr>
          <p:spPr>
            <a:xfrm flipV="1">
              <a:off x="323848" y="1561580"/>
              <a:ext cx="7145614" cy="2033"/>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2" name="Conector reto 121"/>
            <p:cNvCxnSpPr/>
            <p:nvPr/>
          </p:nvCxnSpPr>
          <p:spPr>
            <a:xfrm flipV="1">
              <a:off x="323848" y="1786046"/>
              <a:ext cx="7141229" cy="4442"/>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3" name="Conector reto 122"/>
            <p:cNvCxnSpPr/>
            <p:nvPr/>
          </p:nvCxnSpPr>
          <p:spPr>
            <a:xfrm>
              <a:off x="323848" y="2543475"/>
              <a:ext cx="7154386"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25" name="Retângulo 124"/>
            <p:cNvSpPr/>
            <p:nvPr/>
          </p:nvSpPr>
          <p:spPr>
            <a:xfrm>
              <a:off x="261507" y="2258641"/>
              <a:ext cx="1424507"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Outras Receitas Correntes</a:t>
              </a:r>
            </a:p>
          </p:txBody>
        </p:sp>
        <p:sp>
          <p:nvSpPr>
            <p:cNvPr id="126" name="Retângulo 125"/>
            <p:cNvSpPr/>
            <p:nvPr/>
          </p:nvSpPr>
          <p:spPr>
            <a:xfrm>
              <a:off x="261506" y="2507737"/>
              <a:ext cx="1973692"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Transferências Fin. Recebidas</a:t>
              </a:r>
            </a:p>
          </p:txBody>
        </p:sp>
        <p:cxnSp>
          <p:nvCxnSpPr>
            <p:cNvPr id="135" name="Conector reto 134"/>
            <p:cNvCxnSpPr/>
            <p:nvPr/>
          </p:nvCxnSpPr>
          <p:spPr>
            <a:xfrm>
              <a:off x="323848" y="2784877"/>
              <a:ext cx="7145615"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37" name="Conector reto 136"/>
            <p:cNvCxnSpPr/>
            <p:nvPr/>
          </p:nvCxnSpPr>
          <p:spPr>
            <a:xfrm>
              <a:off x="323848" y="3042052"/>
              <a:ext cx="7141229"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39" name="Conector reto 138"/>
            <p:cNvCxnSpPr/>
            <p:nvPr/>
          </p:nvCxnSpPr>
          <p:spPr>
            <a:xfrm flipV="1">
              <a:off x="321428" y="3572794"/>
              <a:ext cx="7150228" cy="265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47" name="Conector reto 146"/>
            <p:cNvCxnSpPr/>
            <p:nvPr/>
          </p:nvCxnSpPr>
          <p:spPr>
            <a:xfrm>
              <a:off x="317554" y="3871236"/>
              <a:ext cx="7156294" cy="4587"/>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50" name="Conector reto 149"/>
            <p:cNvCxnSpPr/>
            <p:nvPr/>
          </p:nvCxnSpPr>
          <p:spPr>
            <a:xfrm>
              <a:off x="323660" y="4166512"/>
              <a:ext cx="7147995" cy="5606"/>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59" name="Conector reto 158"/>
            <p:cNvCxnSpPr/>
            <p:nvPr/>
          </p:nvCxnSpPr>
          <p:spPr>
            <a:xfrm>
              <a:off x="327327" y="4480836"/>
              <a:ext cx="7142135" cy="1045"/>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60" name="Conector reto 159"/>
            <p:cNvCxnSpPr/>
            <p:nvPr/>
          </p:nvCxnSpPr>
          <p:spPr>
            <a:xfrm flipV="1">
              <a:off x="332593" y="4784910"/>
              <a:ext cx="7136869" cy="726"/>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63" name="Retângulo 162"/>
            <p:cNvSpPr/>
            <p:nvPr/>
          </p:nvSpPr>
          <p:spPr>
            <a:xfrm>
              <a:off x="2936672" y="916901"/>
              <a:ext cx="782877"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u="sng" dirty="0">
                  <a:solidFill>
                    <a:srgbClr val="008080"/>
                  </a:solidFill>
                  <a:latin typeface="Arial" panose="020B0604020202020204" pitchFamily="34" charset="0"/>
                  <a:cs typeface="Arial" panose="020B0604020202020204" pitchFamily="34" charset="0"/>
                </a:rPr>
                <a:t>2018</a:t>
              </a:r>
            </a:p>
          </p:txBody>
        </p:sp>
        <p:sp>
          <p:nvSpPr>
            <p:cNvPr id="164" name="Retângulo 163"/>
            <p:cNvSpPr/>
            <p:nvPr/>
          </p:nvSpPr>
          <p:spPr>
            <a:xfrm>
              <a:off x="2932286" y="1136588"/>
              <a:ext cx="789456"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u="sng" dirty="0">
                  <a:solidFill>
                    <a:srgbClr val="008080"/>
                  </a:solidFill>
                  <a:latin typeface="Arial" panose="020B0604020202020204" pitchFamily="34" charset="0"/>
                  <a:cs typeface="Arial" panose="020B0604020202020204" pitchFamily="34" charset="0"/>
                </a:rPr>
                <a:t>1.216.485,13</a:t>
              </a:r>
            </a:p>
          </p:txBody>
        </p:sp>
        <p:sp>
          <p:nvSpPr>
            <p:cNvPr id="165" name="Retângulo 164"/>
            <p:cNvSpPr/>
            <p:nvPr/>
          </p:nvSpPr>
          <p:spPr>
            <a:xfrm>
              <a:off x="2927900" y="1345724"/>
              <a:ext cx="793841"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476.491,93</a:t>
              </a:r>
            </a:p>
          </p:txBody>
        </p:sp>
        <p:sp>
          <p:nvSpPr>
            <p:cNvPr id="168" name="Retângulo 167"/>
            <p:cNvSpPr/>
            <p:nvPr/>
          </p:nvSpPr>
          <p:spPr>
            <a:xfrm>
              <a:off x="261507" y="1505572"/>
              <a:ext cx="1773379"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Receita de Serviços</a:t>
              </a:r>
            </a:p>
          </p:txBody>
        </p:sp>
        <p:sp>
          <p:nvSpPr>
            <p:cNvPr id="169" name="Retângulo 168"/>
            <p:cNvSpPr/>
            <p:nvPr/>
          </p:nvSpPr>
          <p:spPr>
            <a:xfrm>
              <a:off x="2118709" y="1524047"/>
              <a:ext cx="776298"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543.961,22</a:t>
              </a:r>
            </a:p>
          </p:txBody>
        </p:sp>
        <p:sp>
          <p:nvSpPr>
            <p:cNvPr id="172" name="Retângulo 171"/>
            <p:cNvSpPr/>
            <p:nvPr/>
          </p:nvSpPr>
          <p:spPr>
            <a:xfrm>
              <a:off x="261507" y="1762000"/>
              <a:ext cx="1773379"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Financeiras</a:t>
              </a:r>
            </a:p>
          </p:txBody>
        </p:sp>
        <p:sp>
          <p:nvSpPr>
            <p:cNvPr id="173" name="Retângulo 172"/>
            <p:cNvSpPr/>
            <p:nvPr/>
          </p:nvSpPr>
          <p:spPr>
            <a:xfrm>
              <a:off x="2131867" y="1760269"/>
              <a:ext cx="763140"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66.547,89</a:t>
              </a:r>
            </a:p>
          </p:txBody>
        </p:sp>
        <p:sp>
          <p:nvSpPr>
            <p:cNvPr id="176" name="Retângulo 175"/>
            <p:cNvSpPr/>
            <p:nvPr/>
          </p:nvSpPr>
          <p:spPr>
            <a:xfrm>
              <a:off x="2930093" y="1802952"/>
              <a:ext cx="789456"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63.533,37</a:t>
              </a:r>
            </a:p>
          </p:txBody>
        </p:sp>
        <p:sp>
          <p:nvSpPr>
            <p:cNvPr id="177" name="Retângulo 176"/>
            <p:cNvSpPr/>
            <p:nvPr/>
          </p:nvSpPr>
          <p:spPr>
            <a:xfrm>
              <a:off x="261507" y="2010406"/>
              <a:ext cx="1773379"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Transferências Correntes</a:t>
              </a:r>
            </a:p>
          </p:txBody>
        </p:sp>
        <p:sp>
          <p:nvSpPr>
            <p:cNvPr id="178" name="Retângulo 177"/>
            <p:cNvSpPr/>
            <p:nvPr/>
          </p:nvSpPr>
          <p:spPr>
            <a:xfrm>
              <a:off x="2131866" y="2022541"/>
              <a:ext cx="769718"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3.648,43</a:t>
              </a:r>
            </a:p>
          </p:txBody>
        </p:sp>
        <p:sp>
          <p:nvSpPr>
            <p:cNvPr id="180" name="Retângulo 179"/>
            <p:cNvSpPr/>
            <p:nvPr/>
          </p:nvSpPr>
          <p:spPr>
            <a:xfrm>
              <a:off x="2116515" y="2278667"/>
              <a:ext cx="782877"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13.143,05</a:t>
              </a:r>
            </a:p>
          </p:txBody>
        </p:sp>
        <p:sp>
          <p:nvSpPr>
            <p:cNvPr id="181" name="Retângulo 180"/>
            <p:cNvSpPr/>
            <p:nvPr/>
          </p:nvSpPr>
          <p:spPr>
            <a:xfrm>
              <a:off x="2936673" y="1563825"/>
              <a:ext cx="780684"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549.226,09</a:t>
              </a:r>
            </a:p>
          </p:txBody>
        </p:sp>
        <p:sp>
          <p:nvSpPr>
            <p:cNvPr id="182" name="Retângulo 181"/>
            <p:cNvSpPr/>
            <p:nvPr/>
          </p:nvSpPr>
          <p:spPr>
            <a:xfrm>
              <a:off x="2941058" y="2056911"/>
              <a:ext cx="778491"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110.557,57</a:t>
              </a:r>
            </a:p>
          </p:txBody>
        </p:sp>
        <p:sp>
          <p:nvSpPr>
            <p:cNvPr id="183" name="Retângulo 182"/>
            <p:cNvSpPr/>
            <p:nvPr/>
          </p:nvSpPr>
          <p:spPr>
            <a:xfrm>
              <a:off x="2943250" y="2317120"/>
              <a:ext cx="776299"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16.676,17</a:t>
              </a:r>
            </a:p>
          </p:txBody>
        </p:sp>
        <p:sp>
          <p:nvSpPr>
            <p:cNvPr id="184" name="Retângulo 183"/>
            <p:cNvSpPr/>
            <p:nvPr/>
          </p:nvSpPr>
          <p:spPr>
            <a:xfrm>
              <a:off x="261507" y="2735759"/>
              <a:ext cx="1957259"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Recebimentos Extraorçamentários</a:t>
              </a:r>
            </a:p>
          </p:txBody>
        </p:sp>
        <p:sp>
          <p:nvSpPr>
            <p:cNvPr id="185" name="Retângulo 184"/>
            <p:cNvSpPr/>
            <p:nvPr/>
          </p:nvSpPr>
          <p:spPr>
            <a:xfrm>
              <a:off x="261507" y="2992933"/>
              <a:ext cx="2253093"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Inscrição de Restos a Pagar não </a:t>
              </a:r>
            </a:p>
            <a:p>
              <a:r>
                <a:rPr lang="pt-BR" sz="900" dirty="0">
                  <a:solidFill>
                    <a:schemeClr val="bg1">
                      <a:lumMod val="50000"/>
                    </a:schemeClr>
                  </a:solidFill>
                  <a:latin typeface="Arial" panose="020B0604020202020204" pitchFamily="34" charset="0"/>
                  <a:cs typeface="Arial" panose="020B0604020202020204" pitchFamily="34" charset="0"/>
                </a:rPr>
                <a:t>Processados</a:t>
              </a:r>
            </a:p>
          </p:txBody>
        </p:sp>
        <p:sp>
          <p:nvSpPr>
            <p:cNvPr id="186" name="Retângulo 185"/>
            <p:cNvSpPr/>
            <p:nvPr/>
          </p:nvSpPr>
          <p:spPr>
            <a:xfrm>
              <a:off x="261507" y="3269666"/>
              <a:ext cx="1957259"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Inscrição de Restos a Pagar Processados</a:t>
              </a:r>
            </a:p>
          </p:txBody>
        </p:sp>
        <p:sp>
          <p:nvSpPr>
            <p:cNvPr id="187" name="Retângulo 186"/>
            <p:cNvSpPr/>
            <p:nvPr/>
          </p:nvSpPr>
          <p:spPr>
            <a:xfrm>
              <a:off x="261508" y="3555523"/>
              <a:ext cx="2109903"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Depósitos Restituíveis e Valores Vinculados</a:t>
              </a:r>
            </a:p>
          </p:txBody>
        </p:sp>
        <p:sp>
          <p:nvSpPr>
            <p:cNvPr id="188" name="Retângulo 187"/>
            <p:cNvSpPr/>
            <p:nvPr/>
          </p:nvSpPr>
          <p:spPr>
            <a:xfrm>
              <a:off x="261507" y="3860351"/>
              <a:ext cx="1957259"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Outras Recebimentos Extrorçamentários</a:t>
              </a:r>
            </a:p>
          </p:txBody>
        </p:sp>
        <p:sp>
          <p:nvSpPr>
            <p:cNvPr id="189" name="Retângulo 188"/>
            <p:cNvSpPr/>
            <p:nvPr/>
          </p:nvSpPr>
          <p:spPr>
            <a:xfrm>
              <a:off x="261508" y="4156581"/>
              <a:ext cx="1957259"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Saldo em Espécie do Ex. Anterior</a:t>
              </a:r>
            </a:p>
          </p:txBody>
        </p:sp>
        <p:sp>
          <p:nvSpPr>
            <p:cNvPr id="190" name="Retângulo 189"/>
            <p:cNvSpPr/>
            <p:nvPr/>
          </p:nvSpPr>
          <p:spPr>
            <a:xfrm>
              <a:off x="261508" y="4484587"/>
              <a:ext cx="1957259" cy="2849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b="1" dirty="0">
                  <a:solidFill>
                    <a:srgbClr val="008080"/>
                  </a:solidFill>
                  <a:latin typeface="Arial" panose="020B0604020202020204" pitchFamily="34" charset="0"/>
                  <a:cs typeface="Arial" panose="020B0604020202020204" pitchFamily="34" charset="0"/>
                </a:rPr>
                <a:t>Caixa e Equivalente de Caixa</a:t>
              </a:r>
            </a:p>
          </p:txBody>
        </p:sp>
        <p:cxnSp>
          <p:nvCxnSpPr>
            <p:cNvPr id="191" name="Conector reto 190"/>
            <p:cNvCxnSpPr/>
            <p:nvPr/>
          </p:nvCxnSpPr>
          <p:spPr>
            <a:xfrm flipV="1">
              <a:off x="340408" y="5009376"/>
              <a:ext cx="7131248" cy="1412"/>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92" name="Retângulo 191"/>
            <p:cNvSpPr/>
            <p:nvPr/>
          </p:nvSpPr>
          <p:spPr>
            <a:xfrm>
              <a:off x="261507" y="4724262"/>
              <a:ext cx="2253093"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Depósitos </a:t>
              </a:r>
              <a:r>
                <a:rPr lang="pt-BR" sz="900" dirty="0" err="1">
                  <a:solidFill>
                    <a:schemeClr val="bg1">
                      <a:lumMod val="50000"/>
                    </a:schemeClr>
                  </a:solidFill>
                  <a:latin typeface="Arial" panose="020B0604020202020204" pitchFamily="34" charset="0"/>
                  <a:cs typeface="Arial" panose="020B0604020202020204" pitchFamily="34" charset="0"/>
                </a:rPr>
                <a:t>Rest.Vls.</a:t>
              </a:r>
              <a:r>
                <a:rPr lang="pt-BR" sz="900" dirty="0">
                  <a:solidFill>
                    <a:schemeClr val="bg1">
                      <a:lumMod val="50000"/>
                    </a:schemeClr>
                  </a:solidFill>
                  <a:latin typeface="Arial" panose="020B0604020202020204" pitchFamily="34" charset="0"/>
                  <a:cs typeface="Arial" panose="020B0604020202020204" pitchFamily="34" charset="0"/>
                </a:rPr>
                <a:t> Vinculados</a:t>
              </a:r>
            </a:p>
          </p:txBody>
        </p:sp>
        <p:cxnSp>
          <p:nvCxnSpPr>
            <p:cNvPr id="193" name="Conector reto 192"/>
            <p:cNvCxnSpPr/>
            <p:nvPr/>
          </p:nvCxnSpPr>
          <p:spPr>
            <a:xfrm flipV="1">
              <a:off x="344316" y="5229352"/>
              <a:ext cx="7120760" cy="5019"/>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94" name="Retângulo 193"/>
            <p:cNvSpPr/>
            <p:nvPr/>
          </p:nvSpPr>
          <p:spPr>
            <a:xfrm>
              <a:off x="261507" y="4947845"/>
              <a:ext cx="2253093"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b="1" dirty="0">
                  <a:solidFill>
                    <a:srgbClr val="008080"/>
                  </a:solidFill>
                  <a:latin typeface="Arial" panose="020B0604020202020204" pitchFamily="34" charset="0"/>
                  <a:cs typeface="Arial" panose="020B0604020202020204" pitchFamily="34" charset="0"/>
                </a:rPr>
                <a:t>Total</a:t>
              </a:r>
              <a:endParaRPr lang="pt-BR" sz="900" dirty="0">
                <a:solidFill>
                  <a:schemeClr val="bg1">
                    <a:lumMod val="50000"/>
                  </a:schemeClr>
                </a:solidFill>
                <a:latin typeface="Arial" panose="020B0604020202020204" pitchFamily="34" charset="0"/>
                <a:cs typeface="Arial" panose="020B0604020202020204" pitchFamily="34" charset="0"/>
              </a:endParaRPr>
            </a:p>
          </p:txBody>
        </p:sp>
        <p:sp>
          <p:nvSpPr>
            <p:cNvPr id="198" name="Retângulo 197"/>
            <p:cNvSpPr/>
            <p:nvPr/>
          </p:nvSpPr>
          <p:spPr>
            <a:xfrm>
              <a:off x="3705515" y="1078175"/>
              <a:ext cx="1863115"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b="1" u="sng" dirty="0">
                  <a:solidFill>
                    <a:srgbClr val="008080"/>
                  </a:solidFill>
                  <a:latin typeface="Arial" panose="020B0604020202020204" pitchFamily="34" charset="0"/>
                  <a:cs typeface="Arial" panose="020B0604020202020204" pitchFamily="34" charset="0"/>
                </a:rPr>
                <a:t>DESPESA ORÇAMENTÁRIA</a:t>
              </a:r>
            </a:p>
          </p:txBody>
        </p:sp>
        <p:sp>
          <p:nvSpPr>
            <p:cNvPr id="199" name="Retângulo 198"/>
            <p:cNvSpPr/>
            <p:nvPr/>
          </p:nvSpPr>
          <p:spPr>
            <a:xfrm>
              <a:off x="2123094" y="2527009"/>
              <a:ext cx="780684"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201" name="Retângulo 200"/>
            <p:cNvSpPr/>
            <p:nvPr/>
          </p:nvSpPr>
          <p:spPr>
            <a:xfrm>
              <a:off x="2118709" y="2744378"/>
              <a:ext cx="782876"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861.841,48</a:t>
              </a:r>
            </a:p>
          </p:txBody>
        </p:sp>
        <p:sp>
          <p:nvSpPr>
            <p:cNvPr id="204" name="Retângulo 203"/>
            <p:cNvSpPr/>
            <p:nvPr/>
          </p:nvSpPr>
          <p:spPr>
            <a:xfrm>
              <a:off x="2114322" y="3011587"/>
              <a:ext cx="789455"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32.000,00</a:t>
              </a:r>
            </a:p>
          </p:txBody>
        </p:sp>
        <p:sp>
          <p:nvSpPr>
            <p:cNvPr id="205" name="Retângulo 204"/>
            <p:cNvSpPr/>
            <p:nvPr/>
          </p:nvSpPr>
          <p:spPr>
            <a:xfrm>
              <a:off x="2120902" y="3238779"/>
              <a:ext cx="785069"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18.769,27</a:t>
              </a:r>
            </a:p>
          </p:txBody>
        </p:sp>
        <p:sp>
          <p:nvSpPr>
            <p:cNvPr id="206" name="Retângulo 205"/>
            <p:cNvSpPr/>
            <p:nvPr/>
          </p:nvSpPr>
          <p:spPr>
            <a:xfrm>
              <a:off x="2116515" y="3554490"/>
              <a:ext cx="782877"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89.779,30</a:t>
              </a:r>
            </a:p>
          </p:txBody>
        </p:sp>
        <p:sp>
          <p:nvSpPr>
            <p:cNvPr id="207" name="Retângulo 206"/>
            <p:cNvSpPr/>
            <p:nvPr/>
          </p:nvSpPr>
          <p:spPr>
            <a:xfrm>
              <a:off x="2116516" y="3839388"/>
              <a:ext cx="787263"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721.292,91</a:t>
              </a:r>
            </a:p>
          </p:txBody>
        </p:sp>
        <p:sp>
          <p:nvSpPr>
            <p:cNvPr id="208" name="Retângulo 207"/>
            <p:cNvSpPr/>
            <p:nvPr/>
          </p:nvSpPr>
          <p:spPr>
            <a:xfrm>
              <a:off x="2116516" y="4144187"/>
              <a:ext cx="780684"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344.736,82</a:t>
              </a:r>
            </a:p>
          </p:txBody>
        </p:sp>
        <p:sp>
          <p:nvSpPr>
            <p:cNvPr id="209" name="Retângulo 208"/>
            <p:cNvSpPr/>
            <p:nvPr/>
          </p:nvSpPr>
          <p:spPr>
            <a:xfrm>
              <a:off x="2118708" y="4459245"/>
              <a:ext cx="785069"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anose="020B0604020202020204" pitchFamily="34" charset="0"/>
                  <a:cs typeface="Arial" panose="020B0604020202020204" pitchFamily="34" charset="0"/>
                </a:rPr>
                <a:t>344.736,82</a:t>
              </a:r>
            </a:p>
          </p:txBody>
        </p:sp>
        <p:sp>
          <p:nvSpPr>
            <p:cNvPr id="210" name="Retângulo 209"/>
            <p:cNvSpPr/>
            <p:nvPr/>
          </p:nvSpPr>
          <p:spPr>
            <a:xfrm>
              <a:off x="2120901" y="4782665"/>
              <a:ext cx="782876" cy="228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211" name="Retângulo 210"/>
            <p:cNvSpPr/>
            <p:nvPr/>
          </p:nvSpPr>
          <p:spPr>
            <a:xfrm>
              <a:off x="2114322" y="5004886"/>
              <a:ext cx="793841" cy="235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anose="020B0604020202020204" pitchFamily="34" charset="0"/>
                  <a:cs typeface="Arial" panose="020B0604020202020204" pitchFamily="34" charset="0"/>
                </a:rPr>
                <a:t>2.372.935,54</a:t>
              </a:r>
            </a:p>
          </p:txBody>
        </p:sp>
        <p:sp>
          <p:nvSpPr>
            <p:cNvPr id="215" name="Retângulo 214"/>
            <p:cNvSpPr/>
            <p:nvPr/>
          </p:nvSpPr>
          <p:spPr>
            <a:xfrm>
              <a:off x="2934478" y="2547515"/>
              <a:ext cx="780685"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216" name="Retângulo 215"/>
            <p:cNvSpPr/>
            <p:nvPr/>
          </p:nvSpPr>
          <p:spPr>
            <a:xfrm>
              <a:off x="2938866" y="2784156"/>
              <a:ext cx="780684"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771.401,26</a:t>
              </a:r>
            </a:p>
          </p:txBody>
        </p:sp>
        <p:sp>
          <p:nvSpPr>
            <p:cNvPr id="217" name="Retângulo 216"/>
            <p:cNvSpPr/>
            <p:nvPr/>
          </p:nvSpPr>
          <p:spPr>
            <a:xfrm>
              <a:off x="2941058" y="3298875"/>
              <a:ext cx="776298"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19.543,06</a:t>
              </a:r>
            </a:p>
          </p:txBody>
        </p:sp>
        <p:sp>
          <p:nvSpPr>
            <p:cNvPr id="218" name="Retângulo 217"/>
            <p:cNvSpPr/>
            <p:nvPr/>
          </p:nvSpPr>
          <p:spPr>
            <a:xfrm>
              <a:off x="2938866" y="3594268"/>
              <a:ext cx="778490"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81.480,53</a:t>
              </a:r>
            </a:p>
          </p:txBody>
        </p:sp>
        <p:sp>
          <p:nvSpPr>
            <p:cNvPr id="220" name="Retângulo 219"/>
            <p:cNvSpPr/>
            <p:nvPr/>
          </p:nvSpPr>
          <p:spPr>
            <a:xfrm>
              <a:off x="2932287" y="5004535"/>
              <a:ext cx="789456"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anose="020B0604020202020204" pitchFamily="34" charset="0"/>
                  <a:cs typeface="Arial" panose="020B0604020202020204" pitchFamily="34" charset="0"/>
                </a:rPr>
                <a:t>2.231.440,54</a:t>
              </a:r>
            </a:p>
          </p:txBody>
        </p:sp>
        <p:sp>
          <p:nvSpPr>
            <p:cNvPr id="221" name="Retângulo 220"/>
            <p:cNvSpPr/>
            <p:nvPr/>
          </p:nvSpPr>
          <p:spPr>
            <a:xfrm>
              <a:off x="2934479" y="3051366"/>
              <a:ext cx="785070"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60.000,00</a:t>
              </a:r>
            </a:p>
          </p:txBody>
        </p:sp>
        <p:sp>
          <p:nvSpPr>
            <p:cNvPr id="222" name="Retângulo 221"/>
            <p:cNvSpPr/>
            <p:nvPr/>
          </p:nvSpPr>
          <p:spPr>
            <a:xfrm>
              <a:off x="2932286" y="3880129"/>
              <a:ext cx="787263"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610.377,67</a:t>
              </a:r>
            </a:p>
          </p:txBody>
        </p:sp>
        <p:sp>
          <p:nvSpPr>
            <p:cNvPr id="223" name="Retângulo 222"/>
            <p:cNvSpPr/>
            <p:nvPr/>
          </p:nvSpPr>
          <p:spPr>
            <a:xfrm>
              <a:off x="2936672" y="4223250"/>
              <a:ext cx="787263"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243.554,15</a:t>
              </a:r>
            </a:p>
          </p:txBody>
        </p:sp>
        <p:sp>
          <p:nvSpPr>
            <p:cNvPr id="224" name="Retângulo 223"/>
            <p:cNvSpPr/>
            <p:nvPr/>
          </p:nvSpPr>
          <p:spPr>
            <a:xfrm>
              <a:off x="2930093" y="4508023"/>
              <a:ext cx="787263"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anose="020B0604020202020204" pitchFamily="34" charset="0"/>
                  <a:cs typeface="Arial" panose="020B0604020202020204" pitchFamily="34" charset="0"/>
                </a:rPr>
                <a:t>243.554,15</a:t>
              </a:r>
            </a:p>
          </p:txBody>
        </p:sp>
        <p:sp>
          <p:nvSpPr>
            <p:cNvPr id="227" name="Retângulo 226"/>
            <p:cNvSpPr/>
            <p:nvPr/>
          </p:nvSpPr>
          <p:spPr>
            <a:xfrm>
              <a:off x="2936673" y="4768725"/>
              <a:ext cx="780684"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228" name="Retângulo 227"/>
            <p:cNvSpPr/>
            <p:nvPr/>
          </p:nvSpPr>
          <p:spPr>
            <a:xfrm>
              <a:off x="5859851" y="877123"/>
              <a:ext cx="782877"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u="sng" dirty="0">
                  <a:solidFill>
                    <a:srgbClr val="008080"/>
                  </a:solidFill>
                  <a:latin typeface="Arial" panose="020B0604020202020204" pitchFamily="34" charset="0"/>
                  <a:cs typeface="Arial" panose="020B0604020202020204" pitchFamily="34" charset="0"/>
                </a:rPr>
                <a:t>2019</a:t>
              </a:r>
            </a:p>
          </p:txBody>
        </p:sp>
        <p:sp>
          <p:nvSpPr>
            <p:cNvPr id="229" name="Retângulo 228"/>
            <p:cNvSpPr/>
            <p:nvPr/>
          </p:nvSpPr>
          <p:spPr>
            <a:xfrm>
              <a:off x="6688778" y="877123"/>
              <a:ext cx="779806"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u="sng" dirty="0">
                  <a:solidFill>
                    <a:srgbClr val="008080"/>
                  </a:solidFill>
                  <a:latin typeface="Arial" panose="020B0604020202020204" pitchFamily="34" charset="0"/>
                  <a:cs typeface="Arial" panose="020B0604020202020204" pitchFamily="34" charset="0"/>
                </a:rPr>
                <a:t>2018</a:t>
              </a:r>
            </a:p>
          </p:txBody>
        </p:sp>
        <p:sp>
          <p:nvSpPr>
            <p:cNvPr id="231" name="Retângulo 230"/>
            <p:cNvSpPr/>
            <p:nvPr/>
          </p:nvSpPr>
          <p:spPr>
            <a:xfrm>
              <a:off x="5857658" y="1096810"/>
              <a:ext cx="780684"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u="sng" dirty="0">
                  <a:solidFill>
                    <a:srgbClr val="008080"/>
                  </a:solidFill>
                  <a:latin typeface="Arial" panose="020B0604020202020204" pitchFamily="34" charset="0"/>
                  <a:cs typeface="Arial" panose="020B0604020202020204" pitchFamily="34" charset="0"/>
                </a:rPr>
                <a:t>1.163.986,04</a:t>
              </a:r>
            </a:p>
          </p:txBody>
        </p:sp>
        <p:sp>
          <p:nvSpPr>
            <p:cNvPr id="232" name="Retângulo 231"/>
            <p:cNvSpPr/>
            <p:nvPr/>
          </p:nvSpPr>
          <p:spPr>
            <a:xfrm>
              <a:off x="3719549" y="2484357"/>
              <a:ext cx="1859606"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Transferências Fin. Concedidas</a:t>
              </a:r>
            </a:p>
          </p:txBody>
        </p:sp>
        <p:sp>
          <p:nvSpPr>
            <p:cNvPr id="233" name="Retângulo 232"/>
            <p:cNvSpPr/>
            <p:nvPr/>
          </p:nvSpPr>
          <p:spPr>
            <a:xfrm>
              <a:off x="5859850" y="1277166"/>
              <a:ext cx="780684"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234" name="Retângulo 233"/>
            <p:cNvSpPr/>
            <p:nvPr/>
          </p:nvSpPr>
          <p:spPr>
            <a:xfrm>
              <a:off x="5859850" y="1505572"/>
              <a:ext cx="782877"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235" name="Retângulo 234"/>
            <p:cNvSpPr/>
            <p:nvPr/>
          </p:nvSpPr>
          <p:spPr>
            <a:xfrm>
              <a:off x="5859850" y="1753512"/>
              <a:ext cx="780684"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236" name="Retângulo 235"/>
            <p:cNvSpPr/>
            <p:nvPr/>
          </p:nvSpPr>
          <p:spPr>
            <a:xfrm>
              <a:off x="5864236" y="2010406"/>
              <a:ext cx="780684"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237" name="Retângulo 236"/>
            <p:cNvSpPr/>
            <p:nvPr/>
          </p:nvSpPr>
          <p:spPr>
            <a:xfrm>
              <a:off x="5862043" y="2238416"/>
              <a:ext cx="785070"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240" name="Retângulo 239"/>
            <p:cNvSpPr/>
            <p:nvPr/>
          </p:nvSpPr>
          <p:spPr>
            <a:xfrm>
              <a:off x="5864236" y="2483597"/>
              <a:ext cx="778491"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241" name="Retângulo 240"/>
            <p:cNvSpPr/>
            <p:nvPr/>
          </p:nvSpPr>
          <p:spPr>
            <a:xfrm>
              <a:off x="3721741" y="2741531"/>
              <a:ext cx="1852150"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Pagamentos Extraorçamentários</a:t>
              </a:r>
            </a:p>
          </p:txBody>
        </p:sp>
        <p:sp>
          <p:nvSpPr>
            <p:cNvPr id="242" name="Retângulo 241"/>
            <p:cNvSpPr/>
            <p:nvPr/>
          </p:nvSpPr>
          <p:spPr>
            <a:xfrm>
              <a:off x="3708584" y="3018264"/>
              <a:ext cx="2154775"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Pagamentos de Restos a Pagar não Processados</a:t>
              </a:r>
            </a:p>
          </p:txBody>
        </p:sp>
        <p:sp>
          <p:nvSpPr>
            <p:cNvPr id="243" name="Retângulo 242"/>
            <p:cNvSpPr/>
            <p:nvPr/>
          </p:nvSpPr>
          <p:spPr>
            <a:xfrm>
              <a:off x="3717356" y="3304121"/>
              <a:ext cx="1972323"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Pagamentos de Restos a Pagar Processados</a:t>
              </a:r>
            </a:p>
          </p:txBody>
        </p:sp>
        <p:sp>
          <p:nvSpPr>
            <p:cNvPr id="244" name="Retângulo 243"/>
            <p:cNvSpPr/>
            <p:nvPr/>
          </p:nvSpPr>
          <p:spPr>
            <a:xfrm>
              <a:off x="3712970" y="3608949"/>
              <a:ext cx="1971446"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Depósitos Restituíveis e Valores Vinculados</a:t>
              </a:r>
            </a:p>
          </p:txBody>
        </p:sp>
        <p:sp>
          <p:nvSpPr>
            <p:cNvPr id="245" name="Retângulo 244"/>
            <p:cNvSpPr/>
            <p:nvPr/>
          </p:nvSpPr>
          <p:spPr>
            <a:xfrm>
              <a:off x="3710777" y="3876129"/>
              <a:ext cx="1852214"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Outras Pagamentos </a:t>
              </a:r>
              <a:r>
                <a:rPr lang="pt-BR" sz="900" dirty="0" err="1">
                  <a:solidFill>
                    <a:schemeClr val="bg1">
                      <a:lumMod val="50000"/>
                    </a:schemeClr>
                  </a:solidFill>
                  <a:latin typeface="Arial" panose="020B0604020202020204" pitchFamily="34" charset="0"/>
                  <a:cs typeface="Arial" panose="020B0604020202020204" pitchFamily="34" charset="0"/>
                </a:rPr>
                <a:t>Extrorçamentários</a:t>
              </a:r>
              <a:endParaRPr lang="pt-BR" sz="900" dirty="0">
                <a:solidFill>
                  <a:schemeClr val="bg1">
                    <a:lumMod val="50000"/>
                  </a:schemeClr>
                </a:solidFill>
                <a:latin typeface="Arial" panose="020B0604020202020204" pitchFamily="34" charset="0"/>
                <a:cs typeface="Arial" panose="020B0604020202020204" pitchFamily="34" charset="0"/>
              </a:endParaRPr>
            </a:p>
          </p:txBody>
        </p:sp>
        <p:sp>
          <p:nvSpPr>
            <p:cNvPr id="246" name="Retângulo 245"/>
            <p:cNvSpPr/>
            <p:nvPr/>
          </p:nvSpPr>
          <p:spPr>
            <a:xfrm>
              <a:off x="3715163" y="4247708"/>
              <a:ext cx="1847828"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Saldo em Espécie para o Ex. Seguinte</a:t>
              </a:r>
            </a:p>
          </p:txBody>
        </p:sp>
        <p:sp>
          <p:nvSpPr>
            <p:cNvPr id="247" name="Retângulo 246"/>
            <p:cNvSpPr/>
            <p:nvPr/>
          </p:nvSpPr>
          <p:spPr>
            <a:xfrm>
              <a:off x="3719548" y="4472860"/>
              <a:ext cx="1843818"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b="1" dirty="0">
                  <a:solidFill>
                    <a:srgbClr val="008080"/>
                  </a:solidFill>
                  <a:latin typeface="Arial" panose="020B0604020202020204" pitchFamily="34" charset="0"/>
                  <a:cs typeface="Arial" panose="020B0604020202020204" pitchFamily="34" charset="0"/>
                </a:rPr>
                <a:t>Caixa e Equivalente de Caixa</a:t>
              </a:r>
            </a:p>
          </p:txBody>
        </p:sp>
        <p:sp>
          <p:nvSpPr>
            <p:cNvPr id="248" name="Retângulo 247"/>
            <p:cNvSpPr/>
            <p:nvPr/>
          </p:nvSpPr>
          <p:spPr>
            <a:xfrm>
              <a:off x="3719548" y="4706237"/>
              <a:ext cx="2140303"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anose="020B0604020202020204" pitchFamily="34" charset="0"/>
                  <a:cs typeface="Arial" panose="020B0604020202020204" pitchFamily="34" charset="0"/>
                </a:rPr>
                <a:t>Depósitos Restituíveis Valores Vinculados</a:t>
              </a:r>
            </a:p>
          </p:txBody>
        </p:sp>
        <p:sp>
          <p:nvSpPr>
            <p:cNvPr id="249" name="Retângulo 248"/>
            <p:cNvSpPr/>
            <p:nvPr/>
          </p:nvSpPr>
          <p:spPr>
            <a:xfrm>
              <a:off x="5866429" y="4969246"/>
              <a:ext cx="789456"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anose="020B0604020202020204" pitchFamily="34" charset="0"/>
                  <a:cs typeface="Arial" panose="020B0604020202020204" pitchFamily="34" charset="0"/>
                </a:rPr>
                <a:t>2.372.935,54</a:t>
              </a:r>
            </a:p>
          </p:txBody>
        </p:sp>
        <p:sp>
          <p:nvSpPr>
            <p:cNvPr id="250" name="Retângulo 249"/>
            <p:cNvSpPr/>
            <p:nvPr/>
          </p:nvSpPr>
          <p:spPr>
            <a:xfrm>
              <a:off x="6688778" y="4960266"/>
              <a:ext cx="778491"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anose="020B0604020202020204" pitchFamily="34" charset="0"/>
                  <a:cs typeface="Arial" panose="020B0604020202020204" pitchFamily="34" charset="0"/>
                </a:rPr>
                <a:t>2.231.440,54</a:t>
              </a:r>
            </a:p>
          </p:txBody>
        </p:sp>
        <p:sp>
          <p:nvSpPr>
            <p:cNvPr id="251" name="Retângulo 250"/>
            <p:cNvSpPr/>
            <p:nvPr/>
          </p:nvSpPr>
          <p:spPr>
            <a:xfrm>
              <a:off x="5857658" y="2769164"/>
              <a:ext cx="789456"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882.336,14</a:t>
              </a:r>
            </a:p>
          </p:txBody>
        </p:sp>
        <p:sp>
          <p:nvSpPr>
            <p:cNvPr id="252" name="Retângulo 251"/>
            <p:cNvSpPr/>
            <p:nvPr/>
          </p:nvSpPr>
          <p:spPr>
            <a:xfrm>
              <a:off x="6686586" y="2778142"/>
              <a:ext cx="780684"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726.881,90</a:t>
              </a:r>
            </a:p>
          </p:txBody>
        </p:sp>
        <p:sp>
          <p:nvSpPr>
            <p:cNvPr id="253" name="Retângulo 252"/>
            <p:cNvSpPr/>
            <p:nvPr/>
          </p:nvSpPr>
          <p:spPr>
            <a:xfrm>
              <a:off x="5859851" y="3055309"/>
              <a:ext cx="787263"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52.464,50</a:t>
              </a:r>
            </a:p>
          </p:txBody>
        </p:sp>
        <p:sp>
          <p:nvSpPr>
            <p:cNvPr id="254" name="Retângulo 253"/>
            <p:cNvSpPr/>
            <p:nvPr/>
          </p:nvSpPr>
          <p:spPr>
            <a:xfrm>
              <a:off x="5857658" y="3288422"/>
              <a:ext cx="785070"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19.543,06</a:t>
              </a:r>
            </a:p>
          </p:txBody>
        </p:sp>
        <p:sp>
          <p:nvSpPr>
            <p:cNvPr id="255" name="Retângulo 254"/>
            <p:cNvSpPr/>
            <p:nvPr/>
          </p:nvSpPr>
          <p:spPr>
            <a:xfrm>
              <a:off x="5859851" y="3607341"/>
              <a:ext cx="787263"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89.779,30</a:t>
              </a:r>
            </a:p>
          </p:txBody>
        </p:sp>
        <p:sp>
          <p:nvSpPr>
            <p:cNvPr id="256" name="Retângulo 255"/>
            <p:cNvSpPr/>
            <p:nvPr/>
          </p:nvSpPr>
          <p:spPr>
            <a:xfrm>
              <a:off x="5859851" y="3901033"/>
              <a:ext cx="780684"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720.549,28</a:t>
              </a:r>
            </a:p>
          </p:txBody>
        </p:sp>
        <p:sp>
          <p:nvSpPr>
            <p:cNvPr id="257" name="Retângulo 256"/>
            <p:cNvSpPr/>
            <p:nvPr/>
          </p:nvSpPr>
          <p:spPr>
            <a:xfrm>
              <a:off x="5859849" y="4215144"/>
              <a:ext cx="780685"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326.613,36</a:t>
              </a:r>
            </a:p>
          </p:txBody>
        </p:sp>
        <p:sp>
          <p:nvSpPr>
            <p:cNvPr id="258" name="Retângulo 257"/>
            <p:cNvSpPr/>
            <p:nvPr/>
          </p:nvSpPr>
          <p:spPr>
            <a:xfrm>
              <a:off x="5840114" y="4730368"/>
              <a:ext cx="787263"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259" name="Retângulo 258"/>
            <p:cNvSpPr/>
            <p:nvPr/>
          </p:nvSpPr>
          <p:spPr>
            <a:xfrm>
              <a:off x="5859851" y="4489999"/>
              <a:ext cx="782877"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anose="020B0604020202020204" pitchFamily="34" charset="0"/>
                  <a:cs typeface="Arial" panose="020B0604020202020204" pitchFamily="34" charset="0"/>
                </a:rPr>
                <a:t>326.613,36</a:t>
              </a:r>
            </a:p>
          </p:txBody>
        </p:sp>
        <p:sp>
          <p:nvSpPr>
            <p:cNvPr id="260" name="Retângulo 259"/>
            <p:cNvSpPr/>
            <p:nvPr/>
          </p:nvSpPr>
          <p:spPr>
            <a:xfrm>
              <a:off x="6688778" y="3054454"/>
              <a:ext cx="787263"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28.750,44</a:t>
              </a:r>
            </a:p>
          </p:txBody>
        </p:sp>
        <p:sp>
          <p:nvSpPr>
            <p:cNvPr id="261" name="Retângulo 260"/>
            <p:cNvSpPr/>
            <p:nvPr/>
          </p:nvSpPr>
          <p:spPr>
            <a:xfrm>
              <a:off x="6693164" y="3331720"/>
              <a:ext cx="778491"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5.499,12</a:t>
              </a:r>
            </a:p>
          </p:txBody>
        </p:sp>
        <p:sp>
          <p:nvSpPr>
            <p:cNvPr id="262" name="Retângulo 261"/>
            <p:cNvSpPr/>
            <p:nvPr/>
          </p:nvSpPr>
          <p:spPr>
            <a:xfrm>
              <a:off x="6693164" y="3616242"/>
              <a:ext cx="780684" cy="2739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81.480,53</a:t>
              </a:r>
            </a:p>
          </p:txBody>
        </p:sp>
        <p:sp>
          <p:nvSpPr>
            <p:cNvPr id="263" name="Retângulo 262"/>
            <p:cNvSpPr/>
            <p:nvPr/>
          </p:nvSpPr>
          <p:spPr>
            <a:xfrm>
              <a:off x="6686586" y="3977377"/>
              <a:ext cx="780684" cy="267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611.151,81</a:t>
              </a:r>
            </a:p>
          </p:txBody>
        </p:sp>
        <p:sp>
          <p:nvSpPr>
            <p:cNvPr id="266" name="Retângulo 265"/>
            <p:cNvSpPr/>
            <p:nvPr/>
          </p:nvSpPr>
          <p:spPr>
            <a:xfrm>
              <a:off x="6690971" y="4225988"/>
              <a:ext cx="778491"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anose="020B0604020202020204" pitchFamily="34" charset="0"/>
                  <a:cs typeface="Arial" panose="020B0604020202020204" pitchFamily="34" charset="0"/>
                </a:rPr>
                <a:t>344.736,82</a:t>
              </a:r>
            </a:p>
          </p:txBody>
        </p:sp>
        <p:sp>
          <p:nvSpPr>
            <p:cNvPr id="267" name="Retângulo 266"/>
            <p:cNvSpPr/>
            <p:nvPr/>
          </p:nvSpPr>
          <p:spPr>
            <a:xfrm>
              <a:off x="6688778" y="4501666"/>
              <a:ext cx="782877"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anose="020B0604020202020204" pitchFamily="34" charset="0"/>
                  <a:cs typeface="Arial" panose="020B0604020202020204" pitchFamily="34" charset="0"/>
                </a:rPr>
                <a:t>344.736,82</a:t>
              </a:r>
            </a:p>
          </p:txBody>
        </p:sp>
        <p:sp>
          <p:nvSpPr>
            <p:cNvPr id="268" name="Retângulo 267"/>
            <p:cNvSpPr/>
            <p:nvPr/>
          </p:nvSpPr>
          <p:spPr>
            <a:xfrm>
              <a:off x="6688778" y="1277166"/>
              <a:ext cx="774544"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269" name="Retângulo 268"/>
            <p:cNvSpPr/>
            <p:nvPr/>
          </p:nvSpPr>
          <p:spPr>
            <a:xfrm>
              <a:off x="6686585" y="1505572"/>
              <a:ext cx="776737"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270" name="Retângulo 269"/>
            <p:cNvSpPr/>
            <p:nvPr/>
          </p:nvSpPr>
          <p:spPr>
            <a:xfrm>
              <a:off x="6695357" y="1753512"/>
              <a:ext cx="767966"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271" name="Retângulo 270"/>
            <p:cNvSpPr/>
            <p:nvPr/>
          </p:nvSpPr>
          <p:spPr>
            <a:xfrm>
              <a:off x="6690971" y="2010406"/>
              <a:ext cx="772352"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272" name="Retângulo 271"/>
            <p:cNvSpPr/>
            <p:nvPr/>
          </p:nvSpPr>
          <p:spPr>
            <a:xfrm>
              <a:off x="6690971" y="2238416"/>
              <a:ext cx="772352"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274" name="Retângulo 273"/>
            <p:cNvSpPr/>
            <p:nvPr/>
          </p:nvSpPr>
          <p:spPr>
            <a:xfrm>
              <a:off x="6695357" y="2492575"/>
              <a:ext cx="767966"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275" name="Retângulo 274"/>
            <p:cNvSpPr/>
            <p:nvPr/>
          </p:nvSpPr>
          <p:spPr>
            <a:xfrm>
              <a:off x="6701936" y="4730367"/>
              <a:ext cx="761387"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anose="020B0604020202020204" pitchFamily="34" charset="0"/>
                  <a:cs typeface="Arial" panose="020B0604020202020204" pitchFamily="34" charset="0"/>
                </a:rPr>
                <a:t>-</a:t>
              </a:r>
            </a:p>
          </p:txBody>
        </p:sp>
        <p:sp>
          <p:nvSpPr>
            <p:cNvPr id="548" name="Retângulo 547"/>
            <p:cNvSpPr/>
            <p:nvPr/>
          </p:nvSpPr>
          <p:spPr>
            <a:xfrm>
              <a:off x="6688778" y="1096810"/>
              <a:ext cx="778491"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u="sng" dirty="0">
                  <a:solidFill>
                    <a:srgbClr val="008080"/>
                  </a:solidFill>
                  <a:latin typeface="Arial" panose="020B0604020202020204" pitchFamily="34" charset="0"/>
                  <a:cs typeface="Arial" panose="020B0604020202020204" pitchFamily="34" charset="0"/>
                </a:rPr>
                <a:t>1.159.821,82</a:t>
              </a:r>
            </a:p>
          </p:txBody>
        </p:sp>
      </p:grpSp>
      <p:sp>
        <p:nvSpPr>
          <p:cNvPr id="226" name="objeto 7" descr="Retângulo bege">
            <a:extLst>
              <a:ext uri="{FF2B5EF4-FFF2-40B4-BE49-F238E27FC236}">
                <a16:creationId xmlns:a16="http://schemas.microsoft.com/office/drawing/2014/main" xmlns="" id="{71AD511C-8DB1-4323-B4B1-9F76E5FDADA1}"/>
              </a:ext>
            </a:extLst>
          </p:cNvPr>
          <p:cNvSpPr/>
          <p:nvPr/>
        </p:nvSpPr>
        <p:spPr bwMode="white">
          <a:xfrm flipV="1">
            <a:off x="0" y="973674"/>
            <a:ext cx="9906000" cy="93126"/>
          </a:xfrm>
          <a:custGeom>
            <a:avLst/>
            <a:gdLst/>
            <a:ahLst/>
            <a:cxnLst/>
            <a:rect l="l" t="t" r="r" b="b"/>
            <a:pathLst>
              <a:path w="3935729">
                <a:moveTo>
                  <a:pt x="0" y="0"/>
                </a:moveTo>
                <a:lnTo>
                  <a:pt x="3935349" y="0"/>
                </a:lnTo>
              </a:path>
            </a:pathLst>
          </a:custGeom>
          <a:ln w="54863">
            <a:solidFill>
              <a:schemeClr val="tx1"/>
            </a:solidFill>
          </a:ln>
        </p:spPr>
        <p:txBody>
          <a:bodyPr wrap="square" lIns="0" tIns="0" rIns="0" bIns="0" rtlCol="0"/>
          <a:lstStyle/>
          <a:p>
            <a:pPr rtl="0"/>
            <a:endParaRPr lang="pt-BR" dirty="0">
              <a:solidFill>
                <a:schemeClr val="tx2">
                  <a:lumMod val="50000"/>
                </a:schemeClr>
              </a:solidFill>
            </a:endParaRPr>
          </a:p>
        </p:txBody>
      </p:sp>
      <p:sp>
        <p:nvSpPr>
          <p:cNvPr id="230" name="Título 4">
            <a:extLst>
              <a:ext uri="{FF2B5EF4-FFF2-40B4-BE49-F238E27FC236}">
                <a16:creationId xmlns:a16="http://schemas.microsoft.com/office/drawing/2014/main" xmlns="" id="{9BE4E023-8F28-4687-AB85-02FDC98F2323}"/>
              </a:ext>
            </a:extLst>
          </p:cNvPr>
          <p:cNvSpPr txBox="1">
            <a:spLocks/>
          </p:cNvSpPr>
          <p:nvPr/>
        </p:nvSpPr>
        <p:spPr>
          <a:xfrm>
            <a:off x="513642" y="384939"/>
            <a:ext cx="8928319" cy="636059"/>
          </a:xfrm>
          <a:prstGeom prst="rect">
            <a:avLst/>
          </a:prstGeom>
          <a:ln>
            <a:solidFill>
              <a:schemeClr val="bg1"/>
            </a:solidFill>
          </a:ln>
        </p:spPr>
        <p:txBody>
          <a:bodyPr vert="horz" lIns="74314" tIns="37157" rIns="74314" bIns="37157" rtlCol="0" anchor="b">
            <a:normAutofit/>
          </a:bodyPr>
          <a:lstStyle>
            <a:lvl1pPr algn="ctr" defTabSz="914202" rtl="0" eaLnBrk="1" latinLnBrk="0" hangingPunct="1">
              <a:lnSpc>
                <a:spcPct val="90000"/>
              </a:lnSpc>
              <a:spcBef>
                <a:spcPct val="0"/>
              </a:spcBef>
              <a:buNone/>
              <a:defRPr sz="5999" kern="1200">
                <a:solidFill>
                  <a:schemeClr val="tx1"/>
                </a:solidFill>
                <a:latin typeface="+mj-lt"/>
                <a:ea typeface="+mj-ea"/>
                <a:cs typeface="+mj-cs"/>
              </a:defRPr>
            </a:lvl1pPr>
          </a:lstStyle>
          <a:p>
            <a:pPr algn="l"/>
            <a:r>
              <a:rPr lang="pt-BR" sz="3200" b="1" dirty="0">
                <a:latin typeface="Arial" panose="020B0604020202020204" pitchFamily="34" charset="0"/>
                <a:cs typeface="Arial" panose="020B0604020202020204" pitchFamily="34" charset="0"/>
              </a:rPr>
              <a:t>Demonstrações contábeis</a:t>
            </a:r>
          </a:p>
        </p:txBody>
      </p:sp>
      <p:sp>
        <p:nvSpPr>
          <p:cNvPr id="264" name="Espaço Reservado para Número de Slide 263"/>
          <p:cNvSpPr>
            <a:spLocks noGrp="1"/>
          </p:cNvSpPr>
          <p:nvPr>
            <p:ph type="sldNum" sz="quarter" idx="12"/>
          </p:nvPr>
        </p:nvSpPr>
        <p:spPr>
          <a:xfrm>
            <a:off x="8453120" y="6356365"/>
            <a:ext cx="771846" cy="365125"/>
          </a:xfrm>
        </p:spPr>
        <p:txBody>
          <a:bodyPr/>
          <a:lstStyle/>
          <a:p>
            <a:pPr rtl="0"/>
            <a:fld id="{5A4A7955-6230-48B4-BD8B-A7C460F75945}" type="slidenum">
              <a:rPr lang="pt-BR" noProof="0" smtClean="0"/>
              <a:pPr rtl="0"/>
              <a:t>90</a:t>
            </a:fld>
            <a:endParaRPr lang="pt-BR" noProof="0" dirty="0"/>
          </a:p>
        </p:txBody>
      </p:sp>
      <p:cxnSp>
        <p:nvCxnSpPr>
          <p:cNvPr id="322" name="Conector reto 321"/>
          <p:cNvCxnSpPr/>
          <p:nvPr/>
        </p:nvCxnSpPr>
        <p:spPr>
          <a:xfrm>
            <a:off x="722693" y="4154305"/>
            <a:ext cx="8271447"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24" name="Retângulo 123"/>
          <p:cNvSpPr/>
          <p:nvPr/>
        </p:nvSpPr>
        <p:spPr>
          <a:xfrm>
            <a:off x="4650986" y="6031453"/>
            <a:ext cx="2491494" cy="3671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800" b="1" dirty="0">
                <a:solidFill>
                  <a:srgbClr val="008080"/>
                </a:solidFill>
                <a:latin typeface="Arial" panose="020B0604020202020204" pitchFamily="34" charset="0"/>
                <a:cs typeface="Arial" panose="020B0604020202020204" pitchFamily="34" charset="0"/>
              </a:rPr>
              <a:t>Total</a:t>
            </a:r>
            <a:endParaRPr lang="pt-BR" sz="8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1953600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tângulo 96"/>
          <p:cNvSpPr/>
          <p:nvPr/>
        </p:nvSpPr>
        <p:spPr>
          <a:xfrm>
            <a:off x="557630" y="1183412"/>
            <a:ext cx="492094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latin typeface="Arial" pitchFamily="34" charset="0"/>
                <a:cs typeface="Arial" pitchFamily="34" charset="0"/>
              </a:rPr>
              <a:t>BALANÇO FINANCEIRO (R$ MIL)</a:t>
            </a:r>
          </a:p>
        </p:txBody>
      </p:sp>
      <p:grpSp>
        <p:nvGrpSpPr>
          <p:cNvPr id="3" name="Grupo 546"/>
          <p:cNvGrpSpPr/>
          <p:nvPr/>
        </p:nvGrpSpPr>
        <p:grpSpPr>
          <a:xfrm>
            <a:off x="957943" y="1204865"/>
            <a:ext cx="7406575" cy="5488563"/>
            <a:chOff x="7302901" y="679337"/>
            <a:chExt cx="4969881" cy="5975090"/>
          </a:xfrm>
        </p:grpSpPr>
        <p:sp>
          <p:nvSpPr>
            <p:cNvPr id="362" name="Retângulo 361"/>
            <p:cNvSpPr/>
            <p:nvPr/>
          </p:nvSpPr>
          <p:spPr>
            <a:xfrm>
              <a:off x="7302901" y="679337"/>
              <a:ext cx="4795352" cy="230659"/>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latin typeface="Arial" pitchFamily="34" charset="0"/>
                  <a:cs typeface="Arial" pitchFamily="34" charset="0"/>
                </a:rPr>
                <a:t>DEMONSTRAÇÃO DOS FLUXOS DE CAIXA (R$ MIL)</a:t>
              </a:r>
            </a:p>
          </p:txBody>
        </p:sp>
        <p:sp>
          <p:nvSpPr>
            <p:cNvPr id="365" name="Retângulo 364"/>
            <p:cNvSpPr/>
            <p:nvPr/>
          </p:nvSpPr>
          <p:spPr>
            <a:xfrm>
              <a:off x="7345266" y="1832344"/>
              <a:ext cx="1711364" cy="223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dirty="0">
                  <a:solidFill>
                    <a:schemeClr val="bg1">
                      <a:lumMod val="50000"/>
                    </a:schemeClr>
                  </a:solidFill>
                  <a:latin typeface="Arial" pitchFamily="34" charset="0"/>
                  <a:cs typeface="Arial" pitchFamily="34" charset="0"/>
                </a:rPr>
                <a:t>Receita de Serviços</a:t>
              </a:r>
            </a:p>
          </p:txBody>
        </p:sp>
        <p:sp>
          <p:nvSpPr>
            <p:cNvPr id="367" name="Retângulo 366"/>
            <p:cNvSpPr/>
            <p:nvPr/>
          </p:nvSpPr>
          <p:spPr>
            <a:xfrm>
              <a:off x="10313416" y="968373"/>
              <a:ext cx="951036"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u="sng" dirty="0">
                  <a:solidFill>
                    <a:srgbClr val="008080"/>
                  </a:solidFill>
                  <a:latin typeface="Arial" pitchFamily="34" charset="0"/>
                  <a:cs typeface="Arial" pitchFamily="34" charset="0"/>
                </a:rPr>
                <a:t>2019</a:t>
              </a:r>
            </a:p>
          </p:txBody>
        </p:sp>
        <p:sp>
          <p:nvSpPr>
            <p:cNvPr id="368" name="Retângulo 367"/>
            <p:cNvSpPr/>
            <p:nvPr/>
          </p:nvSpPr>
          <p:spPr>
            <a:xfrm>
              <a:off x="10155763" y="1318328"/>
              <a:ext cx="942514" cy="290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b="1" dirty="0">
                  <a:solidFill>
                    <a:srgbClr val="008080"/>
                  </a:solidFill>
                  <a:latin typeface="Arial" pitchFamily="34" charset="0"/>
                  <a:cs typeface="Arial" pitchFamily="34" charset="0"/>
                </a:rPr>
                <a:t>1.166.357,24</a:t>
              </a:r>
            </a:p>
          </p:txBody>
        </p:sp>
        <p:cxnSp>
          <p:nvCxnSpPr>
            <p:cNvPr id="370" name="Conector reto 369"/>
            <p:cNvCxnSpPr/>
            <p:nvPr/>
          </p:nvCxnSpPr>
          <p:spPr>
            <a:xfrm>
              <a:off x="7336901" y="2067225"/>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371" name="Conector reto 370"/>
            <p:cNvCxnSpPr/>
            <p:nvPr/>
          </p:nvCxnSpPr>
          <p:spPr>
            <a:xfrm>
              <a:off x="7336901" y="2521813"/>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372" name="Conector reto 371"/>
            <p:cNvCxnSpPr/>
            <p:nvPr/>
          </p:nvCxnSpPr>
          <p:spPr>
            <a:xfrm>
              <a:off x="7336901" y="1598177"/>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373" name="Conector reto 372"/>
            <p:cNvCxnSpPr/>
            <p:nvPr/>
          </p:nvCxnSpPr>
          <p:spPr>
            <a:xfrm>
              <a:off x="7336901" y="1831966"/>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374" name="Conector reto 373"/>
            <p:cNvCxnSpPr/>
            <p:nvPr/>
          </p:nvCxnSpPr>
          <p:spPr>
            <a:xfrm>
              <a:off x="7336901" y="2759014"/>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375" name="Retângulo 374"/>
            <p:cNvSpPr/>
            <p:nvPr/>
          </p:nvSpPr>
          <p:spPr>
            <a:xfrm>
              <a:off x="7350380" y="2764191"/>
              <a:ext cx="1357379" cy="232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dirty="0">
                  <a:solidFill>
                    <a:schemeClr val="bg1">
                      <a:lumMod val="50000"/>
                    </a:schemeClr>
                  </a:solidFill>
                  <a:latin typeface="Arial" pitchFamily="34" charset="0"/>
                  <a:cs typeface="Arial" pitchFamily="34" charset="0"/>
                </a:rPr>
                <a:t>Outros Receitas Correntes</a:t>
              </a:r>
            </a:p>
          </p:txBody>
        </p:sp>
        <p:sp>
          <p:nvSpPr>
            <p:cNvPr id="376" name="Retângulo 375"/>
            <p:cNvSpPr/>
            <p:nvPr/>
          </p:nvSpPr>
          <p:spPr>
            <a:xfrm>
              <a:off x="7340193" y="3660363"/>
              <a:ext cx="2878818" cy="233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rgbClr val="008080"/>
                  </a:solidFill>
                  <a:latin typeface="Arial" pitchFamily="34" charset="0"/>
                  <a:cs typeface="Arial" pitchFamily="34" charset="0"/>
                </a:rPr>
                <a:t>Despesas Correntes</a:t>
              </a:r>
            </a:p>
          </p:txBody>
        </p:sp>
        <p:cxnSp>
          <p:nvCxnSpPr>
            <p:cNvPr id="377" name="Conector reto 376"/>
            <p:cNvCxnSpPr/>
            <p:nvPr/>
          </p:nvCxnSpPr>
          <p:spPr>
            <a:xfrm>
              <a:off x="7336901" y="2984137"/>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378" name="Conector reto 377"/>
            <p:cNvCxnSpPr/>
            <p:nvPr/>
          </p:nvCxnSpPr>
          <p:spPr>
            <a:xfrm>
              <a:off x="7336901" y="3208436"/>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379" name="Conector reto 378"/>
            <p:cNvCxnSpPr/>
            <p:nvPr/>
          </p:nvCxnSpPr>
          <p:spPr>
            <a:xfrm>
              <a:off x="7336901" y="3428435"/>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380" name="Conector reto 379"/>
            <p:cNvCxnSpPr/>
            <p:nvPr/>
          </p:nvCxnSpPr>
          <p:spPr>
            <a:xfrm>
              <a:off x="7337245" y="3669171"/>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381" name="Conector reto 380"/>
            <p:cNvCxnSpPr/>
            <p:nvPr/>
          </p:nvCxnSpPr>
          <p:spPr>
            <a:xfrm>
              <a:off x="7338078" y="3899204"/>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382" name="Conector reto 381"/>
            <p:cNvCxnSpPr/>
            <p:nvPr/>
          </p:nvCxnSpPr>
          <p:spPr>
            <a:xfrm>
              <a:off x="7344915" y="4126116"/>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383" name="Conector reto 382"/>
            <p:cNvCxnSpPr/>
            <p:nvPr/>
          </p:nvCxnSpPr>
          <p:spPr>
            <a:xfrm>
              <a:off x="7344915" y="4353026"/>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388" name="Retângulo 387"/>
            <p:cNvSpPr/>
            <p:nvPr/>
          </p:nvSpPr>
          <p:spPr>
            <a:xfrm>
              <a:off x="7352935" y="2064617"/>
              <a:ext cx="1703694" cy="240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dirty="0">
                  <a:solidFill>
                    <a:schemeClr val="bg1">
                      <a:lumMod val="50000"/>
                    </a:schemeClr>
                  </a:solidFill>
                  <a:latin typeface="Arial" pitchFamily="34" charset="0"/>
                  <a:cs typeface="Arial" pitchFamily="34" charset="0"/>
                </a:rPr>
                <a:t>Financeiras</a:t>
              </a:r>
            </a:p>
          </p:txBody>
        </p:sp>
        <p:sp>
          <p:nvSpPr>
            <p:cNvPr id="390" name="Retângulo 389"/>
            <p:cNvSpPr/>
            <p:nvPr/>
          </p:nvSpPr>
          <p:spPr>
            <a:xfrm>
              <a:off x="7352935" y="2301037"/>
              <a:ext cx="1927637" cy="211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dirty="0">
                  <a:solidFill>
                    <a:schemeClr val="bg1">
                      <a:lumMod val="50000"/>
                    </a:schemeClr>
                  </a:solidFill>
                  <a:latin typeface="Arial" pitchFamily="34" charset="0"/>
                  <a:cs typeface="Arial" pitchFamily="34" charset="0"/>
                </a:rPr>
                <a:t>Remuneração de </a:t>
              </a:r>
              <a:r>
                <a:rPr lang="pt-BR" sz="1000" dirty="0" err="1">
                  <a:solidFill>
                    <a:schemeClr val="bg1">
                      <a:lumMod val="50000"/>
                    </a:schemeClr>
                  </a:solidFill>
                  <a:latin typeface="Arial" pitchFamily="34" charset="0"/>
                  <a:cs typeface="Arial" pitchFamily="34" charset="0"/>
                </a:rPr>
                <a:t>Dep.Banc.e</a:t>
              </a:r>
              <a:r>
                <a:rPr lang="pt-BR" sz="1000" dirty="0">
                  <a:solidFill>
                    <a:schemeClr val="bg1">
                      <a:lumMod val="50000"/>
                    </a:schemeClr>
                  </a:solidFill>
                  <a:latin typeface="Arial" pitchFamily="34" charset="0"/>
                  <a:cs typeface="Arial" pitchFamily="34" charset="0"/>
                </a:rPr>
                <a:t> </a:t>
              </a:r>
              <a:r>
                <a:rPr lang="pt-BR" sz="1000" dirty="0" err="1">
                  <a:solidFill>
                    <a:schemeClr val="bg1">
                      <a:lumMod val="50000"/>
                    </a:schemeClr>
                  </a:solidFill>
                  <a:latin typeface="Arial" pitchFamily="34" charset="0"/>
                  <a:cs typeface="Arial" pitchFamily="34" charset="0"/>
                </a:rPr>
                <a:t>Aplic</a:t>
              </a:r>
              <a:r>
                <a:rPr lang="pt-BR" sz="1000" dirty="0">
                  <a:solidFill>
                    <a:schemeClr val="bg1">
                      <a:lumMod val="50000"/>
                    </a:schemeClr>
                  </a:solidFill>
                  <a:latin typeface="Arial" pitchFamily="34" charset="0"/>
                  <a:cs typeface="Arial" pitchFamily="34" charset="0"/>
                </a:rPr>
                <a:t>. </a:t>
              </a:r>
              <a:r>
                <a:rPr lang="pt-BR" sz="1000" dirty="0" err="1">
                  <a:solidFill>
                    <a:schemeClr val="bg1">
                      <a:lumMod val="50000"/>
                    </a:schemeClr>
                  </a:solidFill>
                  <a:latin typeface="Arial" pitchFamily="34" charset="0"/>
                  <a:cs typeface="Arial" pitchFamily="34" charset="0"/>
                </a:rPr>
                <a:t>Financ</a:t>
              </a:r>
              <a:endParaRPr lang="pt-BR" sz="1000" dirty="0">
                <a:solidFill>
                  <a:schemeClr val="bg1">
                    <a:lumMod val="50000"/>
                  </a:schemeClr>
                </a:solidFill>
                <a:latin typeface="Arial" pitchFamily="34" charset="0"/>
                <a:cs typeface="Arial" pitchFamily="34" charset="0"/>
              </a:endParaRPr>
            </a:p>
          </p:txBody>
        </p:sp>
        <p:sp>
          <p:nvSpPr>
            <p:cNvPr id="393" name="Retângulo 392"/>
            <p:cNvSpPr/>
            <p:nvPr/>
          </p:nvSpPr>
          <p:spPr>
            <a:xfrm>
              <a:off x="7355493" y="2526266"/>
              <a:ext cx="1701138" cy="207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dirty="0">
                  <a:solidFill>
                    <a:schemeClr val="bg1">
                      <a:lumMod val="50000"/>
                    </a:schemeClr>
                  </a:solidFill>
                  <a:latin typeface="Arial" pitchFamily="34" charset="0"/>
                  <a:cs typeface="Arial" pitchFamily="34" charset="0"/>
                </a:rPr>
                <a:t>Transferências Correntes</a:t>
              </a:r>
            </a:p>
          </p:txBody>
        </p:sp>
        <p:sp>
          <p:nvSpPr>
            <p:cNvPr id="399" name="Retângulo 398"/>
            <p:cNvSpPr/>
            <p:nvPr/>
          </p:nvSpPr>
          <p:spPr>
            <a:xfrm>
              <a:off x="7344841" y="3889211"/>
              <a:ext cx="1957259" cy="231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dirty="0">
                  <a:solidFill>
                    <a:schemeClr val="bg1">
                      <a:lumMod val="50000"/>
                    </a:schemeClr>
                  </a:solidFill>
                  <a:latin typeface="Arial" pitchFamily="34" charset="0"/>
                  <a:cs typeface="Arial" pitchFamily="34" charset="0"/>
                </a:rPr>
                <a:t>Pessoal</a:t>
              </a:r>
            </a:p>
          </p:txBody>
        </p:sp>
        <p:sp>
          <p:nvSpPr>
            <p:cNvPr id="400" name="Retângulo 399"/>
            <p:cNvSpPr/>
            <p:nvPr/>
          </p:nvSpPr>
          <p:spPr>
            <a:xfrm>
              <a:off x="7344841" y="4119794"/>
              <a:ext cx="2253093" cy="234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dirty="0">
                  <a:solidFill>
                    <a:schemeClr val="bg1">
                      <a:lumMod val="50000"/>
                    </a:schemeClr>
                  </a:solidFill>
                  <a:latin typeface="Arial" pitchFamily="34" charset="0"/>
                  <a:cs typeface="Arial" pitchFamily="34" charset="0"/>
                </a:rPr>
                <a:t>Material de Consumo</a:t>
              </a:r>
            </a:p>
          </p:txBody>
        </p:sp>
        <p:sp>
          <p:nvSpPr>
            <p:cNvPr id="401" name="Retângulo 400"/>
            <p:cNvSpPr/>
            <p:nvPr/>
          </p:nvSpPr>
          <p:spPr>
            <a:xfrm>
              <a:off x="7340193" y="4358426"/>
              <a:ext cx="2366834" cy="214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dirty="0">
                  <a:solidFill>
                    <a:schemeClr val="bg1">
                      <a:lumMod val="50000"/>
                    </a:schemeClr>
                  </a:solidFill>
                  <a:latin typeface="Arial" pitchFamily="34" charset="0"/>
                  <a:cs typeface="Arial" pitchFamily="34" charset="0"/>
                </a:rPr>
                <a:t>Serviços de Terceiros Pessoa Física</a:t>
              </a:r>
            </a:p>
          </p:txBody>
        </p:sp>
        <p:sp>
          <p:nvSpPr>
            <p:cNvPr id="480" name="Retângulo 479"/>
            <p:cNvSpPr/>
            <p:nvPr/>
          </p:nvSpPr>
          <p:spPr>
            <a:xfrm>
              <a:off x="7345266" y="1585052"/>
              <a:ext cx="1711364" cy="247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dirty="0">
                  <a:solidFill>
                    <a:schemeClr val="bg1">
                      <a:lumMod val="50000"/>
                    </a:schemeClr>
                  </a:solidFill>
                  <a:latin typeface="Arial" pitchFamily="34" charset="0"/>
                  <a:cs typeface="Arial" pitchFamily="34" charset="0"/>
                </a:rPr>
                <a:t>Receita de Contribuições</a:t>
              </a:r>
            </a:p>
          </p:txBody>
        </p:sp>
        <p:sp>
          <p:nvSpPr>
            <p:cNvPr id="481" name="Retângulo 480"/>
            <p:cNvSpPr/>
            <p:nvPr/>
          </p:nvSpPr>
          <p:spPr>
            <a:xfrm>
              <a:off x="11316333" y="968373"/>
              <a:ext cx="956449" cy="324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u="sng" dirty="0">
                  <a:solidFill>
                    <a:srgbClr val="008080"/>
                  </a:solidFill>
                  <a:latin typeface="Arial" pitchFamily="34" charset="0"/>
                  <a:cs typeface="Arial" pitchFamily="34" charset="0"/>
                </a:rPr>
                <a:t>2018</a:t>
              </a:r>
            </a:p>
          </p:txBody>
        </p:sp>
        <p:sp>
          <p:nvSpPr>
            <p:cNvPr id="482" name="Retângulo 481"/>
            <p:cNvSpPr/>
            <p:nvPr/>
          </p:nvSpPr>
          <p:spPr>
            <a:xfrm>
              <a:off x="7357351" y="4595488"/>
              <a:ext cx="2279951" cy="218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dirty="0">
                  <a:solidFill>
                    <a:schemeClr val="bg1">
                      <a:lumMod val="50000"/>
                    </a:schemeClr>
                  </a:solidFill>
                  <a:latin typeface="Arial" pitchFamily="34" charset="0"/>
                  <a:cs typeface="Arial" pitchFamily="34" charset="0"/>
                </a:rPr>
                <a:t>Serviços de Terceiros Pessoa Jurídica</a:t>
              </a:r>
            </a:p>
          </p:txBody>
        </p:sp>
        <p:sp>
          <p:nvSpPr>
            <p:cNvPr id="483" name="Retângulo 482"/>
            <p:cNvSpPr/>
            <p:nvPr/>
          </p:nvSpPr>
          <p:spPr>
            <a:xfrm>
              <a:off x="7344841" y="4814188"/>
              <a:ext cx="2366834" cy="226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dirty="0">
                  <a:solidFill>
                    <a:schemeClr val="bg1">
                      <a:lumMod val="50000"/>
                    </a:schemeClr>
                  </a:solidFill>
                  <a:latin typeface="Arial" pitchFamily="34" charset="0"/>
                  <a:cs typeface="Arial" pitchFamily="34" charset="0"/>
                </a:rPr>
                <a:t>Encargos Diversos</a:t>
              </a:r>
            </a:p>
          </p:txBody>
        </p:sp>
        <p:sp>
          <p:nvSpPr>
            <p:cNvPr id="484" name="Retângulo 483"/>
            <p:cNvSpPr/>
            <p:nvPr/>
          </p:nvSpPr>
          <p:spPr>
            <a:xfrm>
              <a:off x="7343406" y="5025342"/>
              <a:ext cx="2293896" cy="2714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dirty="0">
                  <a:solidFill>
                    <a:schemeClr val="bg1">
                      <a:lumMod val="50000"/>
                    </a:schemeClr>
                  </a:solidFill>
                  <a:latin typeface="Arial" pitchFamily="34" charset="0"/>
                  <a:cs typeface="Arial" pitchFamily="34" charset="0"/>
                </a:rPr>
                <a:t>Transferências Correntes</a:t>
              </a:r>
            </a:p>
          </p:txBody>
        </p:sp>
        <p:cxnSp>
          <p:nvCxnSpPr>
            <p:cNvPr id="485" name="Conector reto 484"/>
            <p:cNvCxnSpPr/>
            <p:nvPr/>
          </p:nvCxnSpPr>
          <p:spPr>
            <a:xfrm>
              <a:off x="7344915" y="4593009"/>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486" name="Retângulo 485"/>
            <p:cNvSpPr/>
            <p:nvPr/>
          </p:nvSpPr>
          <p:spPr>
            <a:xfrm>
              <a:off x="7338759" y="5289289"/>
              <a:ext cx="2298544" cy="211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dirty="0">
                  <a:solidFill>
                    <a:schemeClr val="bg1">
                      <a:lumMod val="50000"/>
                    </a:schemeClr>
                  </a:solidFill>
                  <a:latin typeface="Arial" pitchFamily="34" charset="0"/>
                  <a:cs typeface="Arial" pitchFamily="34" charset="0"/>
                </a:rPr>
                <a:t>Outros Desembolsos</a:t>
              </a:r>
            </a:p>
          </p:txBody>
        </p:sp>
        <p:cxnSp>
          <p:nvCxnSpPr>
            <p:cNvPr id="487" name="Conector reto 486"/>
            <p:cNvCxnSpPr/>
            <p:nvPr/>
          </p:nvCxnSpPr>
          <p:spPr>
            <a:xfrm>
              <a:off x="7336734" y="4815566"/>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488" name="Retângulo 487"/>
            <p:cNvSpPr/>
            <p:nvPr/>
          </p:nvSpPr>
          <p:spPr>
            <a:xfrm>
              <a:off x="7343406" y="5500446"/>
              <a:ext cx="2802906" cy="221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rgbClr val="008080"/>
                  </a:solidFill>
                  <a:latin typeface="Arial" pitchFamily="34" charset="0"/>
                  <a:cs typeface="Arial" pitchFamily="34" charset="0"/>
                </a:rPr>
                <a:t>FLUXO DE CAIXA LÍQUIDO DAS ATIVIDADES DAS OPERAÇÕES</a:t>
              </a:r>
            </a:p>
          </p:txBody>
        </p:sp>
        <p:cxnSp>
          <p:nvCxnSpPr>
            <p:cNvPr id="489" name="Conector reto 488"/>
            <p:cNvCxnSpPr/>
            <p:nvPr/>
          </p:nvCxnSpPr>
          <p:spPr>
            <a:xfrm>
              <a:off x="7340824" y="5043629"/>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490" name="Retângulo 489"/>
            <p:cNvSpPr/>
            <p:nvPr/>
          </p:nvSpPr>
          <p:spPr>
            <a:xfrm>
              <a:off x="7329461" y="5719146"/>
              <a:ext cx="2307841" cy="236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dirty="0">
                  <a:solidFill>
                    <a:schemeClr val="bg1">
                      <a:lumMod val="50000"/>
                    </a:schemeClr>
                  </a:solidFill>
                  <a:latin typeface="Arial" pitchFamily="34" charset="0"/>
                  <a:cs typeface="Arial" pitchFamily="34" charset="0"/>
                </a:rPr>
                <a:t>Investimentos</a:t>
              </a:r>
            </a:p>
          </p:txBody>
        </p:sp>
        <p:sp>
          <p:nvSpPr>
            <p:cNvPr id="491" name="Retângulo 490"/>
            <p:cNvSpPr/>
            <p:nvPr/>
          </p:nvSpPr>
          <p:spPr>
            <a:xfrm>
              <a:off x="7350380" y="6189880"/>
              <a:ext cx="2808762" cy="230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rgbClr val="008080"/>
                  </a:solidFill>
                  <a:latin typeface="Arial" pitchFamily="34" charset="0"/>
                  <a:cs typeface="Arial" pitchFamily="34" charset="0"/>
                </a:rPr>
                <a:t>CAIXA E EQUIVALENTES DE CAIXA INICIAL</a:t>
              </a:r>
            </a:p>
          </p:txBody>
        </p:sp>
        <p:cxnSp>
          <p:nvCxnSpPr>
            <p:cNvPr id="492" name="Conector reto 491"/>
            <p:cNvCxnSpPr/>
            <p:nvPr/>
          </p:nvCxnSpPr>
          <p:spPr>
            <a:xfrm>
              <a:off x="7332810" y="5508097"/>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493" name="Retângulo 492"/>
            <p:cNvSpPr/>
            <p:nvPr/>
          </p:nvSpPr>
          <p:spPr>
            <a:xfrm>
              <a:off x="7345266" y="6405407"/>
              <a:ext cx="2655983" cy="2488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rgbClr val="008080"/>
                  </a:solidFill>
                  <a:latin typeface="Arial" pitchFamily="34" charset="0"/>
                  <a:cs typeface="Arial" pitchFamily="34" charset="0"/>
                </a:rPr>
                <a:t>CAIXA E EQUIVALENTES DE CAIXA FINAL</a:t>
              </a:r>
            </a:p>
          </p:txBody>
        </p:sp>
        <p:cxnSp>
          <p:nvCxnSpPr>
            <p:cNvPr id="494" name="Conector reto 493"/>
            <p:cNvCxnSpPr/>
            <p:nvPr/>
          </p:nvCxnSpPr>
          <p:spPr>
            <a:xfrm>
              <a:off x="7332810" y="5729869"/>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96" name="Conector reto 495"/>
            <p:cNvCxnSpPr/>
            <p:nvPr/>
          </p:nvCxnSpPr>
          <p:spPr>
            <a:xfrm>
              <a:off x="7332810" y="5954665"/>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498" name="Conector reto 497"/>
            <p:cNvCxnSpPr/>
            <p:nvPr/>
          </p:nvCxnSpPr>
          <p:spPr>
            <a:xfrm>
              <a:off x="7332810" y="6654427"/>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499" name="Retângulo 498"/>
            <p:cNvSpPr/>
            <p:nvPr/>
          </p:nvSpPr>
          <p:spPr>
            <a:xfrm>
              <a:off x="10155763" y="1600069"/>
              <a:ext cx="950184" cy="242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539.056,65</a:t>
              </a:r>
            </a:p>
          </p:txBody>
        </p:sp>
        <p:sp>
          <p:nvSpPr>
            <p:cNvPr id="500" name="Retângulo 499"/>
            <p:cNvSpPr/>
            <p:nvPr/>
          </p:nvSpPr>
          <p:spPr>
            <a:xfrm>
              <a:off x="10158305" y="1857229"/>
              <a:ext cx="945085" cy="20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543.961,22</a:t>
              </a:r>
            </a:p>
          </p:txBody>
        </p:sp>
        <p:sp>
          <p:nvSpPr>
            <p:cNvPr id="501" name="Retângulo 500"/>
            <p:cNvSpPr/>
            <p:nvPr/>
          </p:nvSpPr>
          <p:spPr>
            <a:xfrm>
              <a:off x="10155035" y="2048026"/>
              <a:ext cx="950912" cy="270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42.807,25</a:t>
              </a:r>
            </a:p>
          </p:txBody>
        </p:sp>
        <p:sp>
          <p:nvSpPr>
            <p:cNvPr id="503" name="Retângulo 502"/>
            <p:cNvSpPr/>
            <p:nvPr/>
          </p:nvSpPr>
          <p:spPr>
            <a:xfrm>
              <a:off x="10155763" y="2554049"/>
              <a:ext cx="950184" cy="215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3.648,43</a:t>
              </a:r>
            </a:p>
          </p:txBody>
        </p:sp>
        <p:sp>
          <p:nvSpPr>
            <p:cNvPr id="504" name="Retângulo 503"/>
            <p:cNvSpPr/>
            <p:nvPr/>
          </p:nvSpPr>
          <p:spPr>
            <a:xfrm>
              <a:off x="10155763" y="2993708"/>
              <a:ext cx="950184" cy="228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lumMod val="50000"/>
                    </a:schemeClr>
                  </a:solidFill>
                  <a:latin typeface="Arial" pitchFamily="34" charset="0"/>
                  <a:cs typeface="Arial" pitchFamily="34" charset="0"/>
                </a:rPr>
                <a:t>-</a:t>
              </a:r>
            </a:p>
          </p:txBody>
        </p:sp>
        <p:cxnSp>
          <p:nvCxnSpPr>
            <p:cNvPr id="506" name="Conector reto 505"/>
            <p:cNvCxnSpPr/>
            <p:nvPr/>
          </p:nvCxnSpPr>
          <p:spPr>
            <a:xfrm>
              <a:off x="7336901" y="2295825"/>
              <a:ext cx="475200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508" name="Retângulo 507"/>
            <p:cNvSpPr/>
            <p:nvPr/>
          </p:nvSpPr>
          <p:spPr>
            <a:xfrm>
              <a:off x="10149799" y="2288593"/>
              <a:ext cx="953592" cy="24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23.740,64</a:t>
              </a:r>
            </a:p>
          </p:txBody>
        </p:sp>
        <p:sp>
          <p:nvSpPr>
            <p:cNvPr id="509" name="Retângulo 508"/>
            <p:cNvSpPr/>
            <p:nvPr/>
          </p:nvSpPr>
          <p:spPr>
            <a:xfrm>
              <a:off x="10155763" y="2753140"/>
              <a:ext cx="947627" cy="257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13.143,05</a:t>
              </a:r>
            </a:p>
          </p:txBody>
        </p:sp>
        <p:sp>
          <p:nvSpPr>
            <p:cNvPr id="512" name="Retângulo 511"/>
            <p:cNvSpPr/>
            <p:nvPr/>
          </p:nvSpPr>
          <p:spPr>
            <a:xfrm>
              <a:off x="10157468" y="3233034"/>
              <a:ext cx="948479" cy="200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811.072,21</a:t>
              </a:r>
            </a:p>
          </p:txBody>
        </p:sp>
        <p:sp>
          <p:nvSpPr>
            <p:cNvPr id="514" name="Retângulo 513"/>
            <p:cNvSpPr/>
            <p:nvPr/>
          </p:nvSpPr>
          <p:spPr>
            <a:xfrm>
              <a:off x="10147242" y="3429221"/>
              <a:ext cx="948480" cy="236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rgbClr val="008080"/>
                  </a:solidFill>
                  <a:latin typeface="Arial" pitchFamily="34" charset="0"/>
                  <a:cs typeface="Arial" pitchFamily="34" charset="0"/>
                </a:rPr>
                <a:t>-</a:t>
              </a:r>
            </a:p>
          </p:txBody>
        </p:sp>
        <p:sp>
          <p:nvSpPr>
            <p:cNvPr id="515" name="Retângulo 514"/>
            <p:cNvSpPr/>
            <p:nvPr/>
          </p:nvSpPr>
          <p:spPr>
            <a:xfrm>
              <a:off x="10144685" y="3673938"/>
              <a:ext cx="951036" cy="22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b="1" dirty="0">
                  <a:solidFill>
                    <a:srgbClr val="008080"/>
                  </a:solidFill>
                  <a:latin typeface="Arial" pitchFamily="34" charset="0"/>
                  <a:cs typeface="Arial" pitchFamily="34" charset="0"/>
                </a:rPr>
                <a:t>1.094.623,77</a:t>
              </a:r>
            </a:p>
          </p:txBody>
        </p:sp>
        <p:sp>
          <p:nvSpPr>
            <p:cNvPr id="516" name="Retângulo 515"/>
            <p:cNvSpPr/>
            <p:nvPr/>
          </p:nvSpPr>
          <p:spPr>
            <a:xfrm>
              <a:off x="10139573" y="3897916"/>
              <a:ext cx="951036" cy="228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613.845,72</a:t>
              </a:r>
            </a:p>
          </p:txBody>
        </p:sp>
        <p:sp>
          <p:nvSpPr>
            <p:cNvPr id="517" name="Retângulo 516"/>
            <p:cNvSpPr/>
            <p:nvPr/>
          </p:nvSpPr>
          <p:spPr>
            <a:xfrm>
              <a:off x="10142129" y="4121892"/>
              <a:ext cx="951036" cy="232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3.991,27</a:t>
              </a:r>
            </a:p>
          </p:txBody>
        </p:sp>
        <p:sp>
          <p:nvSpPr>
            <p:cNvPr id="518" name="Retângulo 517"/>
            <p:cNvSpPr/>
            <p:nvPr/>
          </p:nvSpPr>
          <p:spPr>
            <a:xfrm>
              <a:off x="10144685" y="4586437"/>
              <a:ext cx="951035" cy="2281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296.187,79</a:t>
              </a:r>
            </a:p>
          </p:txBody>
        </p:sp>
        <p:sp>
          <p:nvSpPr>
            <p:cNvPr id="519" name="Retângulo 518"/>
            <p:cNvSpPr/>
            <p:nvPr/>
          </p:nvSpPr>
          <p:spPr>
            <a:xfrm>
              <a:off x="10144685" y="4810415"/>
              <a:ext cx="948479" cy="2447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21.530,04</a:t>
              </a:r>
            </a:p>
          </p:txBody>
        </p:sp>
        <p:sp>
          <p:nvSpPr>
            <p:cNvPr id="520" name="Retângulo 519"/>
            <p:cNvSpPr/>
            <p:nvPr/>
          </p:nvSpPr>
          <p:spPr>
            <a:xfrm>
              <a:off x="10144685" y="5034392"/>
              <a:ext cx="943365" cy="253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105.822,93</a:t>
              </a:r>
            </a:p>
          </p:txBody>
        </p:sp>
        <p:sp>
          <p:nvSpPr>
            <p:cNvPr id="521" name="Retângulo 520"/>
            <p:cNvSpPr/>
            <p:nvPr/>
          </p:nvSpPr>
          <p:spPr>
            <a:xfrm>
              <a:off x="10139573" y="5279108"/>
              <a:ext cx="956149" cy="21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882.336,14</a:t>
              </a:r>
            </a:p>
          </p:txBody>
        </p:sp>
        <p:sp>
          <p:nvSpPr>
            <p:cNvPr id="522" name="Retângulo 521"/>
            <p:cNvSpPr/>
            <p:nvPr/>
          </p:nvSpPr>
          <p:spPr>
            <a:xfrm>
              <a:off x="10145537" y="5494793"/>
              <a:ext cx="950184" cy="244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b="1" dirty="0">
                  <a:solidFill>
                    <a:srgbClr val="008080"/>
                  </a:solidFill>
                  <a:latin typeface="Arial" pitchFamily="34" charset="0"/>
                  <a:cs typeface="Arial" pitchFamily="34" charset="0"/>
                </a:rPr>
                <a:t>469,54</a:t>
              </a:r>
            </a:p>
          </p:txBody>
        </p:sp>
        <p:sp>
          <p:nvSpPr>
            <p:cNvPr id="523" name="Retângulo 522"/>
            <p:cNvSpPr/>
            <p:nvPr/>
          </p:nvSpPr>
          <p:spPr>
            <a:xfrm>
              <a:off x="10139573" y="5955435"/>
              <a:ext cx="958705" cy="232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b="1" dirty="0">
                  <a:solidFill>
                    <a:srgbClr val="008080"/>
                  </a:solidFill>
                  <a:latin typeface="Arial" pitchFamily="34" charset="0"/>
                  <a:cs typeface="Arial" pitchFamily="34" charset="0"/>
                </a:rPr>
                <a:t> -18.123,46</a:t>
              </a:r>
            </a:p>
          </p:txBody>
        </p:sp>
        <p:sp>
          <p:nvSpPr>
            <p:cNvPr id="524" name="Retângulo 523"/>
            <p:cNvSpPr/>
            <p:nvPr/>
          </p:nvSpPr>
          <p:spPr>
            <a:xfrm>
              <a:off x="10145537" y="6179168"/>
              <a:ext cx="952741" cy="223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b="1" dirty="0">
                  <a:solidFill>
                    <a:srgbClr val="008080"/>
                  </a:solidFill>
                  <a:latin typeface="Arial" pitchFamily="34" charset="0"/>
                  <a:cs typeface="Arial" pitchFamily="34" charset="0"/>
                </a:rPr>
                <a:t> 344.736,82</a:t>
              </a:r>
            </a:p>
          </p:txBody>
        </p:sp>
      </p:grpSp>
      <p:sp>
        <p:nvSpPr>
          <p:cNvPr id="226" name="objeto 7" descr="Retângulo bege">
            <a:extLst>
              <a:ext uri="{FF2B5EF4-FFF2-40B4-BE49-F238E27FC236}">
                <a16:creationId xmlns:a16="http://schemas.microsoft.com/office/drawing/2014/main" xmlns="" id="{71AD511C-8DB1-4323-B4B1-9F76E5FDADA1}"/>
              </a:ext>
            </a:extLst>
          </p:cNvPr>
          <p:cNvSpPr/>
          <p:nvPr/>
        </p:nvSpPr>
        <p:spPr bwMode="white">
          <a:xfrm flipV="1">
            <a:off x="0" y="973674"/>
            <a:ext cx="9906000" cy="93126"/>
          </a:xfrm>
          <a:custGeom>
            <a:avLst/>
            <a:gdLst/>
            <a:ahLst/>
            <a:cxnLst/>
            <a:rect l="l" t="t" r="r" b="b"/>
            <a:pathLst>
              <a:path w="3935729">
                <a:moveTo>
                  <a:pt x="0" y="0"/>
                </a:moveTo>
                <a:lnTo>
                  <a:pt x="3935349" y="0"/>
                </a:lnTo>
              </a:path>
            </a:pathLst>
          </a:custGeom>
          <a:ln w="54863">
            <a:solidFill>
              <a:schemeClr val="tx1"/>
            </a:solidFill>
          </a:ln>
        </p:spPr>
        <p:txBody>
          <a:bodyPr wrap="square" lIns="0" tIns="0" rIns="0" bIns="0" rtlCol="0"/>
          <a:lstStyle/>
          <a:p>
            <a:pPr rtl="0"/>
            <a:endParaRPr lang="pt-BR" sz="1000" dirty="0">
              <a:solidFill>
                <a:schemeClr val="tx2">
                  <a:lumMod val="50000"/>
                </a:schemeClr>
              </a:solidFill>
              <a:latin typeface="Arial" pitchFamily="34" charset="0"/>
              <a:cs typeface="Arial" pitchFamily="34" charset="0"/>
            </a:endParaRPr>
          </a:p>
        </p:txBody>
      </p:sp>
      <p:sp>
        <p:nvSpPr>
          <p:cNvPr id="230" name="Título 4">
            <a:extLst>
              <a:ext uri="{FF2B5EF4-FFF2-40B4-BE49-F238E27FC236}">
                <a16:creationId xmlns:a16="http://schemas.microsoft.com/office/drawing/2014/main" xmlns="" id="{9BE4E023-8F28-4687-AB85-02FDC98F2323}"/>
              </a:ext>
            </a:extLst>
          </p:cNvPr>
          <p:cNvSpPr txBox="1">
            <a:spLocks/>
          </p:cNvSpPr>
          <p:nvPr/>
        </p:nvSpPr>
        <p:spPr>
          <a:xfrm>
            <a:off x="513642" y="384939"/>
            <a:ext cx="8928319" cy="636059"/>
          </a:xfrm>
          <a:prstGeom prst="rect">
            <a:avLst/>
          </a:prstGeom>
          <a:ln>
            <a:solidFill>
              <a:schemeClr val="bg1"/>
            </a:solidFill>
          </a:ln>
        </p:spPr>
        <p:txBody>
          <a:bodyPr vert="horz" lIns="74314" tIns="37157" rIns="74314" bIns="37157" rtlCol="0" anchor="b">
            <a:normAutofit/>
          </a:bodyPr>
          <a:lstStyle>
            <a:lvl1pPr algn="ctr" defTabSz="914202" rtl="0" eaLnBrk="1" latinLnBrk="0" hangingPunct="1">
              <a:lnSpc>
                <a:spcPct val="90000"/>
              </a:lnSpc>
              <a:spcBef>
                <a:spcPct val="0"/>
              </a:spcBef>
              <a:buNone/>
              <a:defRPr sz="5999" kern="1200">
                <a:solidFill>
                  <a:schemeClr val="tx1"/>
                </a:solidFill>
                <a:latin typeface="+mj-lt"/>
                <a:ea typeface="+mj-ea"/>
                <a:cs typeface="+mj-cs"/>
              </a:defRPr>
            </a:lvl1pPr>
          </a:lstStyle>
          <a:p>
            <a:pPr algn="l"/>
            <a:r>
              <a:rPr lang="pt-BR" sz="3200" b="1" dirty="0">
                <a:latin typeface="Arial" pitchFamily="34" charset="0"/>
                <a:cs typeface="Arial" pitchFamily="34" charset="0"/>
              </a:rPr>
              <a:t>Demonstrações contábeis</a:t>
            </a:r>
          </a:p>
        </p:txBody>
      </p:sp>
      <p:sp>
        <p:nvSpPr>
          <p:cNvPr id="264" name="Espaço Reservado para Número de Slide 263"/>
          <p:cNvSpPr>
            <a:spLocks noGrp="1"/>
          </p:cNvSpPr>
          <p:nvPr>
            <p:ph type="sldNum" sz="quarter" idx="12"/>
          </p:nvPr>
        </p:nvSpPr>
        <p:spPr>
          <a:xfrm>
            <a:off x="8290560" y="6356365"/>
            <a:ext cx="934406" cy="365125"/>
          </a:xfrm>
        </p:spPr>
        <p:txBody>
          <a:bodyPr/>
          <a:lstStyle/>
          <a:p>
            <a:pPr rtl="0"/>
            <a:fld id="{5A4A7955-6230-48B4-BD8B-A7C460F75945}" type="slidenum">
              <a:rPr lang="pt-BR" noProof="0" smtClean="0">
                <a:latin typeface="Arial" pitchFamily="34" charset="0"/>
                <a:cs typeface="Arial" pitchFamily="34" charset="0"/>
              </a:rPr>
              <a:pPr rtl="0"/>
              <a:t>91</a:t>
            </a:fld>
            <a:endParaRPr lang="pt-BR" noProof="0" dirty="0">
              <a:latin typeface="Arial" pitchFamily="34" charset="0"/>
              <a:cs typeface="Arial" pitchFamily="34" charset="0"/>
            </a:endParaRPr>
          </a:p>
        </p:txBody>
      </p:sp>
      <p:cxnSp>
        <p:nvCxnSpPr>
          <p:cNvPr id="278" name="Conector reto 277"/>
          <p:cNvCxnSpPr/>
          <p:nvPr/>
        </p:nvCxnSpPr>
        <p:spPr>
          <a:xfrm>
            <a:off x="1014460" y="5421220"/>
            <a:ext cx="7081864"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79" name="Conector reto 278"/>
          <p:cNvCxnSpPr/>
          <p:nvPr/>
        </p:nvCxnSpPr>
        <p:spPr>
          <a:xfrm>
            <a:off x="1018842" y="6254447"/>
            <a:ext cx="7081864"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80" name="Conector reto 279"/>
          <p:cNvCxnSpPr/>
          <p:nvPr/>
        </p:nvCxnSpPr>
        <p:spPr>
          <a:xfrm>
            <a:off x="1002509" y="6461277"/>
            <a:ext cx="7081864"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281" name="Retângulo 280"/>
          <p:cNvSpPr/>
          <p:nvPr/>
        </p:nvSpPr>
        <p:spPr>
          <a:xfrm>
            <a:off x="1054390" y="1811194"/>
            <a:ext cx="2642851" cy="227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rgbClr val="008080"/>
                </a:solidFill>
                <a:latin typeface="Arial" pitchFamily="34" charset="0"/>
                <a:cs typeface="Arial" pitchFamily="34" charset="0"/>
              </a:rPr>
              <a:t>Receita</a:t>
            </a:r>
            <a:r>
              <a:rPr lang="pt-BR" sz="1000" dirty="0">
                <a:solidFill>
                  <a:schemeClr val="bg1">
                    <a:lumMod val="50000"/>
                  </a:schemeClr>
                </a:solidFill>
                <a:latin typeface="Arial" pitchFamily="34" charset="0"/>
                <a:cs typeface="Arial" pitchFamily="34" charset="0"/>
              </a:rPr>
              <a:t> </a:t>
            </a:r>
            <a:r>
              <a:rPr lang="pt-BR" sz="1000" b="1" dirty="0">
                <a:solidFill>
                  <a:srgbClr val="008080"/>
                </a:solidFill>
                <a:latin typeface="Arial" pitchFamily="34" charset="0"/>
                <a:cs typeface="Arial" pitchFamily="34" charset="0"/>
              </a:rPr>
              <a:t>Corrente</a:t>
            </a:r>
          </a:p>
        </p:txBody>
      </p:sp>
      <p:sp>
        <p:nvSpPr>
          <p:cNvPr id="282" name="Retângulo 281"/>
          <p:cNvSpPr/>
          <p:nvPr/>
        </p:nvSpPr>
        <p:spPr>
          <a:xfrm>
            <a:off x="5177790" y="4575810"/>
            <a:ext cx="1417321" cy="213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53.246,00</a:t>
            </a:r>
          </a:p>
        </p:txBody>
      </p:sp>
      <p:sp>
        <p:nvSpPr>
          <p:cNvPr id="283" name="Retângulo 282"/>
          <p:cNvSpPr/>
          <p:nvPr/>
        </p:nvSpPr>
        <p:spPr>
          <a:xfrm>
            <a:off x="5179058" y="5833111"/>
            <a:ext cx="1416051" cy="213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18.593,00</a:t>
            </a:r>
          </a:p>
        </p:txBody>
      </p:sp>
      <p:sp>
        <p:nvSpPr>
          <p:cNvPr id="284" name="Retângulo 283"/>
          <p:cNvSpPr/>
          <p:nvPr/>
        </p:nvSpPr>
        <p:spPr>
          <a:xfrm>
            <a:off x="5201918" y="6469380"/>
            <a:ext cx="1419862" cy="205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b="1" dirty="0">
                <a:solidFill>
                  <a:srgbClr val="008080"/>
                </a:solidFill>
                <a:latin typeface="Arial" pitchFamily="34" charset="0"/>
                <a:cs typeface="Arial" pitchFamily="34" charset="0"/>
              </a:rPr>
              <a:t>326.613,36</a:t>
            </a:r>
          </a:p>
        </p:txBody>
      </p:sp>
      <p:sp>
        <p:nvSpPr>
          <p:cNvPr id="285" name="Retângulo 284"/>
          <p:cNvSpPr/>
          <p:nvPr/>
        </p:nvSpPr>
        <p:spPr>
          <a:xfrm>
            <a:off x="1005147" y="3719945"/>
            <a:ext cx="2022890" cy="2216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rgbClr val="008080"/>
                </a:solidFill>
                <a:latin typeface="Arial" pitchFamily="34" charset="0"/>
                <a:cs typeface="Arial" pitchFamily="34" charset="0"/>
              </a:rPr>
              <a:t>DESEMBOLSOS</a:t>
            </a:r>
          </a:p>
        </p:txBody>
      </p:sp>
      <p:sp>
        <p:nvSpPr>
          <p:cNvPr id="286" name="Retângulo 285"/>
          <p:cNvSpPr/>
          <p:nvPr/>
        </p:nvSpPr>
        <p:spPr>
          <a:xfrm>
            <a:off x="1028007" y="3531325"/>
            <a:ext cx="2535191" cy="186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dirty="0">
                <a:solidFill>
                  <a:schemeClr val="bg1">
                    <a:lumMod val="50000"/>
                  </a:schemeClr>
                </a:solidFill>
                <a:latin typeface="Arial" pitchFamily="34" charset="0"/>
                <a:cs typeface="Arial" pitchFamily="34" charset="0"/>
              </a:rPr>
              <a:t>Outros Ingressos</a:t>
            </a:r>
          </a:p>
        </p:txBody>
      </p:sp>
      <p:sp>
        <p:nvSpPr>
          <p:cNvPr id="287" name="Retângulo 286"/>
          <p:cNvSpPr/>
          <p:nvPr/>
        </p:nvSpPr>
        <p:spPr>
          <a:xfrm>
            <a:off x="1028007" y="3326585"/>
            <a:ext cx="2535191" cy="218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dirty="0">
                <a:solidFill>
                  <a:schemeClr val="bg1">
                    <a:lumMod val="50000"/>
                  </a:schemeClr>
                </a:solidFill>
                <a:latin typeface="Arial" pitchFamily="34" charset="0"/>
                <a:cs typeface="Arial" pitchFamily="34" charset="0"/>
              </a:rPr>
              <a:t>Receitas não Identificadas</a:t>
            </a:r>
          </a:p>
        </p:txBody>
      </p:sp>
      <p:sp>
        <p:nvSpPr>
          <p:cNvPr id="288" name="Retângulo 287"/>
          <p:cNvSpPr/>
          <p:nvPr/>
        </p:nvSpPr>
        <p:spPr>
          <a:xfrm>
            <a:off x="1012073" y="6047509"/>
            <a:ext cx="4176454" cy="193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000" b="1" dirty="0">
                <a:solidFill>
                  <a:srgbClr val="008080"/>
                </a:solidFill>
                <a:latin typeface="Arial" pitchFamily="34" charset="0"/>
                <a:cs typeface="Arial" pitchFamily="34" charset="0"/>
              </a:rPr>
              <a:t>GHERAÇÃO LIQUIDA DE CAIXA E EQUIVALENTES DE CAIXA</a:t>
            </a:r>
          </a:p>
        </p:txBody>
      </p:sp>
      <p:sp>
        <p:nvSpPr>
          <p:cNvPr id="289" name="Retângulo 288"/>
          <p:cNvSpPr/>
          <p:nvPr/>
        </p:nvSpPr>
        <p:spPr>
          <a:xfrm>
            <a:off x="6695439" y="1791826"/>
            <a:ext cx="1404620" cy="266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b="1" dirty="0">
                <a:solidFill>
                  <a:srgbClr val="008080"/>
                </a:solidFill>
                <a:latin typeface="Arial" pitchFamily="34" charset="0"/>
                <a:cs typeface="Arial" pitchFamily="34" charset="0"/>
              </a:rPr>
              <a:t>1.216.485,13</a:t>
            </a:r>
          </a:p>
        </p:txBody>
      </p:sp>
      <p:sp>
        <p:nvSpPr>
          <p:cNvPr id="290" name="Retângulo 289"/>
          <p:cNvSpPr/>
          <p:nvPr/>
        </p:nvSpPr>
        <p:spPr>
          <a:xfrm>
            <a:off x="6695439" y="2050626"/>
            <a:ext cx="1416051" cy="223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476.491,93</a:t>
            </a:r>
          </a:p>
        </p:txBody>
      </p:sp>
      <p:sp>
        <p:nvSpPr>
          <p:cNvPr id="291" name="Retângulo 290"/>
          <p:cNvSpPr/>
          <p:nvPr/>
        </p:nvSpPr>
        <p:spPr>
          <a:xfrm>
            <a:off x="6699227" y="2286846"/>
            <a:ext cx="1408452" cy="18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549.226,09</a:t>
            </a:r>
          </a:p>
        </p:txBody>
      </p:sp>
      <p:sp>
        <p:nvSpPr>
          <p:cNvPr id="292" name="Retângulo 291"/>
          <p:cNvSpPr/>
          <p:nvPr/>
        </p:nvSpPr>
        <p:spPr>
          <a:xfrm>
            <a:off x="6694354" y="2462107"/>
            <a:ext cx="1417136" cy="248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41.456,41</a:t>
            </a:r>
          </a:p>
        </p:txBody>
      </p:sp>
      <p:sp>
        <p:nvSpPr>
          <p:cNvPr id="293" name="Retângulo 292"/>
          <p:cNvSpPr/>
          <p:nvPr/>
        </p:nvSpPr>
        <p:spPr>
          <a:xfrm>
            <a:off x="6695439" y="2926927"/>
            <a:ext cx="1416051" cy="198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110.557,57</a:t>
            </a:r>
          </a:p>
        </p:txBody>
      </p:sp>
      <p:sp>
        <p:nvSpPr>
          <p:cNvPr id="294" name="Retângulo 293"/>
          <p:cNvSpPr/>
          <p:nvPr/>
        </p:nvSpPr>
        <p:spPr>
          <a:xfrm>
            <a:off x="6695439" y="3330786"/>
            <a:ext cx="1416051" cy="209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92,94</a:t>
            </a:r>
          </a:p>
        </p:txBody>
      </p:sp>
      <p:sp>
        <p:nvSpPr>
          <p:cNvPr id="295" name="Retângulo 294"/>
          <p:cNvSpPr/>
          <p:nvPr/>
        </p:nvSpPr>
        <p:spPr>
          <a:xfrm>
            <a:off x="6686551" y="2683086"/>
            <a:ext cx="1421130" cy="220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22.076,96</a:t>
            </a:r>
          </a:p>
        </p:txBody>
      </p:sp>
      <p:sp>
        <p:nvSpPr>
          <p:cNvPr id="296" name="Retângulo 295"/>
          <p:cNvSpPr/>
          <p:nvPr/>
        </p:nvSpPr>
        <p:spPr>
          <a:xfrm>
            <a:off x="6695439" y="3109807"/>
            <a:ext cx="1412240" cy="236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16.676,17</a:t>
            </a:r>
          </a:p>
        </p:txBody>
      </p:sp>
      <p:sp>
        <p:nvSpPr>
          <p:cNvPr id="297" name="Retângulo 296"/>
          <p:cNvSpPr/>
          <p:nvPr/>
        </p:nvSpPr>
        <p:spPr>
          <a:xfrm>
            <a:off x="6697980" y="3550625"/>
            <a:ext cx="1413510" cy="184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691.858,20</a:t>
            </a:r>
          </a:p>
        </p:txBody>
      </p:sp>
      <p:sp>
        <p:nvSpPr>
          <p:cNvPr id="298" name="Retângulo 297"/>
          <p:cNvSpPr/>
          <p:nvPr/>
        </p:nvSpPr>
        <p:spPr>
          <a:xfrm>
            <a:off x="6682740" y="3730837"/>
            <a:ext cx="1413511" cy="21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rgbClr val="008080"/>
                </a:solidFill>
                <a:latin typeface="Arial" pitchFamily="34" charset="0"/>
                <a:cs typeface="Arial" pitchFamily="34" charset="0"/>
              </a:rPr>
              <a:t>-</a:t>
            </a:r>
          </a:p>
        </p:txBody>
      </p:sp>
      <p:sp>
        <p:nvSpPr>
          <p:cNvPr id="299" name="Retângulo 298"/>
          <p:cNvSpPr/>
          <p:nvPr/>
        </p:nvSpPr>
        <p:spPr>
          <a:xfrm>
            <a:off x="6678929" y="3955628"/>
            <a:ext cx="141732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b="1" dirty="0">
                <a:solidFill>
                  <a:srgbClr val="008080"/>
                </a:solidFill>
                <a:latin typeface="Arial" pitchFamily="34" charset="0"/>
                <a:cs typeface="Arial" pitchFamily="34" charset="0"/>
              </a:rPr>
              <a:t>1.070.110,82</a:t>
            </a:r>
          </a:p>
        </p:txBody>
      </p:sp>
      <p:sp>
        <p:nvSpPr>
          <p:cNvPr id="300" name="Retângulo 299"/>
          <p:cNvSpPr/>
          <p:nvPr/>
        </p:nvSpPr>
        <p:spPr>
          <a:xfrm>
            <a:off x="6671311" y="4161368"/>
            <a:ext cx="1417321" cy="209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579.777,02</a:t>
            </a:r>
          </a:p>
        </p:txBody>
      </p:sp>
      <p:sp>
        <p:nvSpPr>
          <p:cNvPr id="301" name="Retângulo 300"/>
          <p:cNvSpPr/>
          <p:nvPr/>
        </p:nvSpPr>
        <p:spPr>
          <a:xfrm>
            <a:off x="6675120" y="4367107"/>
            <a:ext cx="1417321" cy="213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6.537,49</a:t>
            </a:r>
          </a:p>
        </p:txBody>
      </p:sp>
      <p:sp>
        <p:nvSpPr>
          <p:cNvPr id="302" name="Retângulo 301"/>
          <p:cNvSpPr/>
          <p:nvPr/>
        </p:nvSpPr>
        <p:spPr>
          <a:xfrm>
            <a:off x="6678929" y="4793826"/>
            <a:ext cx="1417319" cy="209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259.490,72</a:t>
            </a:r>
          </a:p>
        </p:txBody>
      </p:sp>
      <p:sp>
        <p:nvSpPr>
          <p:cNvPr id="303" name="Retângulo 302"/>
          <p:cNvSpPr/>
          <p:nvPr/>
        </p:nvSpPr>
        <p:spPr>
          <a:xfrm>
            <a:off x="6678929" y="4999566"/>
            <a:ext cx="1413510" cy="2247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42.660,03</a:t>
            </a:r>
          </a:p>
        </p:txBody>
      </p:sp>
      <p:sp>
        <p:nvSpPr>
          <p:cNvPr id="304" name="Retângulo 303"/>
          <p:cNvSpPr/>
          <p:nvPr/>
        </p:nvSpPr>
        <p:spPr>
          <a:xfrm>
            <a:off x="6678929" y="5205306"/>
            <a:ext cx="1405889" cy="232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122.440,83</a:t>
            </a:r>
          </a:p>
        </p:txBody>
      </p:sp>
      <p:sp>
        <p:nvSpPr>
          <p:cNvPr id="305" name="Retângulo 304"/>
          <p:cNvSpPr/>
          <p:nvPr/>
        </p:nvSpPr>
        <p:spPr>
          <a:xfrm>
            <a:off x="6671311" y="5430096"/>
            <a:ext cx="1424941" cy="198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726.881,90</a:t>
            </a:r>
          </a:p>
        </p:txBody>
      </p:sp>
      <p:sp>
        <p:nvSpPr>
          <p:cNvPr id="306" name="Retângulo 305"/>
          <p:cNvSpPr/>
          <p:nvPr/>
        </p:nvSpPr>
        <p:spPr>
          <a:xfrm>
            <a:off x="6680199" y="5628218"/>
            <a:ext cx="1416051" cy="224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b="1" dirty="0">
                <a:solidFill>
                  <a:srgbClr val="008080"/>
                </a:solidFill>
                <a:latin typeface="Arial" pitchFamily="34" charset="0"/>
                <a:cs typeface="Arial" pitchFamily="34" charset="0"/>
              </a:rPr>
              <a:t>111.350,61</a:t>
            </a:r>
          </a:p>
        </p:txBody>
      </p:sp>
      <p:sp>
        <p:nvSpPr>
          <p:cNvPr id="312" name="Retângulo 311"/>
          <p:cNvSpPr/>
          <p:nvPr/>
        </p:nvSpPr>
        <p:spPr>
          <a:xfrm>
            <a:off x="6678930" y="4575810"/>
            <a:ext cx="1417321" cy="213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59.204,73</a:t>
            </a:r>
          </a:p>
        </p:txBody>
      </p:sp>
      <p:sp>
        <p:nvSpPr>
          <p:cNvPr id="313" name="Retângulo 312"/>
          <p:cNvSpPr/>
          <p:nvPr/>
        </p:nvSpPr>
        <p:spPr>
          <a:xfrm>
            <a:off x="6680198" y="5833111"/>
            <a:ext cx="1416051" cy="213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dirty="0">
                <a:solidFill>
                  <a:schemeClr val="bg1">
                    <a:lumMod val="50000"/>
                  </a:schemeClr>
                </a:solidFill>
                <a:latin typeface="Arial" pitchFamily="34" charset="0"/>
                <a:cs typeface="Arial" pitchFamily="34" charset="0"/>
              </a:rPr>
              <a:t>10.167,94</a:t>
            </a:r>
          </a:p>
        </p:txBody>
      </p:sp>
      <p:sp>
        <p:nvSpPr>
          <p:cNvPr id="403" name="Retângulo 402"/>
          <p:cNvSpPr/>
          <p:nvPr/>
        </p:nvSpPr>
        <p:spPr>
          <a:xfrm>
            <a:off x="6672578" y="6469380"/>
            <a:ext cx="1419862" cy="205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b="1" dirty="0">
                <a:solidFill>
                  <a:srgbClr val="008080"/>
                </a:solidFill>
                <a:latin typeface="Arial" pitchFamily="34" charset="0"/>
                <a:cs typeface="Arial" pitchFamily="34" charset="0"/>
              </a:rPr>
              <a:t>243.554,15</a:t>
            </a:r>
          </a:p>
        </p:txBody>
      </p:sp>
      <p:sp>
        <p:nvSpPr>
          <p:cNvPr id="404" name="Retângulo 403"/>
          <p:cNvSpPr/>
          <p:nvPr/>
        </p:nvSpPr>
        <p:spPr>
          <a:xfrm>
            <a:off x="6671311" y="6051352"/>
            <a:ext cx="1428750" cy="213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b="1" dirty="0">
                <a:solidFill>
                  <a:srgbClr val="008080"/>
                </a:solidFill>
                <a:latin typeface="Arial" pitchFamily="34" charset="0"/>
                <a:cs typeface="Arial" pitchFamily="34" charset="0"/>
              </a:rPr>
              <a:t> -10.167,94</a:t>
            </a:r>
          </a:p>
        </p:txBody>
      </p:sp>
      <p:sp>
        <p:nvSpPr>
          <p:cNvPr id="405" name="Retângulo 404"/>
          <p:cNvSpPr/>
          <p:nvPr/>
        </p:nvSpPr>
        <p:spPr>
          <a:xfrm>
            <a:off x="6680199" y="6256867"/>
            <a:ext cx="1419862" cy="2057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1000" b="1" dirty="0">
                <a:solidFill>
                  <a:srgbClr val="008080"/>
                </a:solidFill>
                <a:latin typeface="Arial" pitchFamily="34" charset="0"/>
                <a:cs typeface="Arial" pitchFamily="34" charset="0"/>
              </a:rPr>
              <a:t> 101.182,67</a:t>
            </a:r>
          </a:p>
        </p:txBody>
      </p:sp>
    </p:spTree>
    <p:extLst>
      <p:ext uri="{BB962C8B-B14F-4D97-AF65-F5344CB8AC3E}">
        <p14:creationId xmlns:p14="http://schemas.microsoft.com/office/powerpoint/2010/main" xmlns="" val="2195360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tângulo 83"/>
          <p:cNvSpPr/>
          <p:nvPr/>
        </p:nvSpPr>
        <p:spPr>
          <a:xfrm>
            <a:off x="108348" y="1183412"/>
            <a:ext cx="4920942"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dirty="0">
                <a:solidFill>
                  <a:schemeClr val="bg1"/>
                </a:solidFill>
                <a:latin typeface="Arial" pitchFamily="34" charset="0"/>
                <a:cs typeface="Arial" pitchFamily="34" charset="0"/>
              </a:rPr>
              <a:t>BALANÇO PATRIMONIAL (R$ MIL)</a:t>
            </a:r>
          </a:p>
        </p:txBody>
      </p:sp>
      <p:sp>
        <p:nvSpPr>
          <p:cNvPr id="99" name="Retângulo 98"/>
          <p:cNvSpPr/>
          <p:nvPr/>
        </p:nvSpPr>
        <p:spPr>
          <a:xfrm>
            <a:off x="263127" y="1184190"/>
            <a:ext cx="9506250" cy="18741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latin typeface="Arial" pitchFamily="34" charset="0"/>
                <a:cs typeface="Arial" pitchFamily="34" charset="0"/>
              </a:rPr>
              <a:t>VARIAÇÕES PATRIMONIAIS (R$ MIL)</a:t>
            </a:r>
          </a:p>
        </p:txBody>
      </p:sp>
      <p:cxnSp>
        <p:nvCxnSpPr>
          <p:cNvPr id="102" name="Conector reto 101"/>
          <p:cNvCxnSpPr/>
          <p:nvPr/>
        </p:nvCxnSpPr>
        <p:spPr>
          <a:xfrm>
            <a:off x="247350" y="1788886"/>
            <a:ext cx="950625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06" name="Retângulo 105"/>
          <p:cNvSpPr/>
          <p:nvPr/>
        </p:nvSpPr>
        <p:spPr>
          <a:xfrm>
            <a:off x="3467101" y="1355600"/>
            <a:ext cx="866775"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u="sng" dirty="0">
                <a:solidFill>
                  <a:srgbClr val="008080"/>
                </a:solidFill>
                <a:latin typeface="Arial" pitchFamily="34" charset="0"/>
                <a:cs typeface="Arial" pitchFamily="34" charset="0"/>
              </a:rPr>
              <a:t>2019</a:t>
            </a:r>
          </a:p>
        </p:txBody>
      </p:sp>
      <p:sp>
        <p:nvSpPr>
          <p:cNvPr id="108" name="Retângulo 107"/>
          <p:cNvSpPr/>
          <p:nvPr/>
        </p:nvSpPr>
        <p:spPr>
          <a:xfrm>
            <a:off x="3467101" y="1567127"/>
            <a:ext cx="866775"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itchFamily="34" charset="0"/>
                <a:cs typeface="Arial" pitchFamily="34" charset="0"/>
              </a:rPr>
              <a:t>1.464.342,80</a:t>
            </a:r>
          </a:p>
        </p:txBody>
      </p:sp>
      <p:cxnSp>
        <p:nvCxnSpPr>
          <p:cNvPr id="113" name="Conector reto 112"/>
          <p:cNvCxnSpPr/>
          <p:nvPr/>
        </p:nvCxnSpPr>
        <p:spPr>
          <a:xfrm>
            <a:off x="238124" y="2409908"/>
            <a:ext cx="9531253"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15" name="Conector reto 114"/>
          <p:cNvCxnSpPr/>
          <p:nvPr/>
        </p:nvCxnSpPr>
        <p:spPr>
          <a:xfrm>
            <a:off x="247350" y="2616915"/>
            <a:ext cx="9522027"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1" name="Conector reto 120"/>
          <p:cNvCxnSpPr/>
          <p:nvPr/>
        </p:nvCxnSpPr>
        <p:spPr>
          <a:xfrm>
            <a:off x="247350" y="1995894"/>
            <a:ext cx="950625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2" name="Conector reto 121"/>
          <p:cNvCxnSpPr/>
          <p:nvPr/>
        </p:nvCxnSpPr>
        <p:spPr>
          <a:xfrm>
            <a:off x="247350" y="2202900"/>
            <a:ext cx="9522027"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23" name="Conector reto 122"/>
          <p:cNvCxnSpPr/>
          <p:nvPr/>
        </p:nvCxnSpPr>
        <p:spPr>
          <a:xfrm>
            <a:off x="231524" y="2823922"/>
            <a:ext cx="9537853"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35" name="Conector reto 134"/>
          <p:cNvCxnSpPr/>
          <p:nvPr/>
        </p:nvCxnSpPr>
        <p:spPr>
          <a:xfrm>
            <a:off x="238124" y="3030929"/>
            <a:ext cx="9531253"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37" name="Conector reto 136"/>
          <p:cNvCxnSpPr/>
          <p:nvPr/>
        </p:nvCxnSpPr>
        <p:spPr>
          <a:xfrm>
            <a:off x="247350" y="3237937"/>
            <a:ext cx="9522027"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38" name="Conector reto 137"/>
          <p:cNvCxnSpPr/>
          <p:nvPr/>
        </p:nvCxnSpPr>
        <p:spPr>
          <a:xfrm>
            <a:off x="247350" y="3444943"/>
            <a:ext cx="950625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39" name="Conector reto 138"/>
          <p:cNvCxnSpPr/>
          <p:nvPr/>
        </p:nvCxnSpPr>
        <p:spPr>
          <a:xfrm>
            <a:off x="247350" y="3682907"/>
            <a:ext cx="950625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47" name="Conector reto 146"/>
          <p:cNvCxnSpPr/>
          <p:nvPr/>
        </p:nvCxnSpPr>
        <p:spPr>
          <a:xfrm>
            <a:off x="247350" y="3882175"/>
            <a:ext cx="950625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50" name="Conector reto 149"/>
          <p:cNvCxnSpPr/>
          <p:nvPr/>
        </p:nvCxnSpPr>
        <p:spPr>
          <a:xfrm>
            <a:off x="247350" y="4089182"/>
            <a:ext cx="950625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59" name="Conector reto 158"/>
          <p:cNvCxnSpPr/>
          <p:nvPr/>
        </p:nvCxnSpPr>
        <p:spPr>
          <a:xfrm>
            <a:off x="247350" y="4296189"/>
            <a:ext cx="950625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60" name="Conector reto 159"/>
          <p:cNvCxnSpPr/>
          <p:nvPr/>
        </p:nvCxnSpPr>
        <p:spPr>
          <a:xfrm>
            <a:off x="247350" y="4503196"/>
            <a:ext cx="950625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91" name="Conector reto 190"/>
          <p:cNvCxnSpPr/>
          <p:nvPr/>
        </p:nvCxnSpPr>
        <p:spPr>
          <a:xfrm>
            <a:off x="247350" y="4710203"/>
            <a:ext cx="950625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93" name="Conector reto 192"/>
          <p:cNvCxnSpPr/>
          <p:nvPr/>
        </p:nvCxnSpPr>
        <p:spPr>
          <a:xfrm>
            <a:off x="247350" y="4917210"/>
            <a:ext cx="950625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195" name="Conector reto 194"/>
          <p:cNvCxnSpPr/>
          <p:nvPr/>
        </p:nvCxnSpPr>
        <p:spPr>
          <a:xfrm>
            <a:off x="247350" y="5105400"/>
            <a:ext cx="950625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88" name="Conector reto 287"/>
          <p:cNvCxnSpPr/>
          <p:nvPr/>
        </p:nvCxnSpPr>
        <p:spPr>
          <a:xfrm>
            <a:off x="247350" y="5638800"/>
            <a:ext cx="950625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90" name="Conector reto 289"/>
          <p:cNvCxnSpPr/>
          <p:nvPr/>
        </p:nvCxnSpPr>
        <p:spPr>
          <a:xfrm>
            <a:off x="247350" y="5334000"/>
            <a:ext cx="950625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cxnSp>
        <p:nvCxnSpPr>
          <p:cNvPr id="291" name="Conector reto 290"/>
          <p:cNvCxnSpPr/>
          <p:nvPr/>
        </p:nvCxnSpPr>
        <p:spPr>
          <a:xfrm>
            <a:off x="247350" y="6289921"/>
            <a:ext cx="950625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292" name="Retângulo 291"/>
          <p:cNvSpPr/>
          <p:nvPr/>
        </p:nvSpPr>
        <p:spPr>
          <a:xfrm>
            <a:off x="212475" y="6096002"/>
            <a:ext cx="281298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b="1" dirty="0">
                <a:solidFill>
                  <a:srgbClr val="008080"/>
                </a:solidFill>
                <a:latin typeface="Arial" pitchFamily="34" charset="0"/>
                <a:cs typeface="Arial" pitchFamily="34" charset="0"/>
              </a:rPr>
              <a:t>DÉFICIT DO EXERCÍCIO</a:t>
            </a:r>
          </a:p>
        </p:txBody>
      </p:sp>
      <p:sp>
        <p:nvSpPr>
          <p:cNvPr id="293" name="Retângulo 292"/>
          <p:cNvSpPr/>
          <p:nvPr/>
        </p:nvSpPr>
        <p:spPr>
          <a:xfrm>
            <a:off x="219075" y="5908571"/>
            <a:ext cx="9570108"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u="sng" dirty="0">
                <a:solidFill>
                  <a:srgbClr val="008080"/>
                </a:solidFill>
                <a:latin typeface="Arial" pitchFamily="34" charset="0"/>
                <a:cs typeface="Arial" pitchFamily="34" charset="0"/>
              </a:rPr>
              <a:t>RESULTADO PATRIMONIAL (R$ MIL)</a:t>
            </a:r>
          </a:p>
        </p:txBody>
      </p:sp>
      <p:sp>
        <p:nvSpPr>
          <p:cNvPr id="294" name="Retângulo 293"/>
          <p:cNvSpPr/>
          <p:nvPr/>
        </p:nvSpPr>
        <p:spPr>
          <a:xfrm>
            <a:off x="4381501" y="1355600"/>
            <a:ext cx="90659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u="sng" dirty="0">
                <a:solidFill>
                  <a:srgbClr val="008080"/>
                </a:solidFill>
                <a:latin typeface="Arial" pitchFamily="34" charset="0"/>
                <a:cs typeface="Arial" pitchFamily="34" charset="0"/>
              </a:rPr>
              <a:t>2018</a:t>
            </a:r>
          </a:p>
        </p:txBody>
      </p:sp>
      <p:sp>
        <p:nvSpPr>
          <p:cNvPr id="295" name="Retângulo 294"/>
          <p:cNvSpPr/>
          <p:nvPr/>
        </p:nvSpPr>
        <p:spPr>
          <a:xfrm>
            <a:off x="4381501" y="1579607"/>
            <a:ext cx="871131" cy="209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itchFamily="34" charset="0"/>
                <a:cs typeface="Arial" pitchFamily="34" charset="0"/>
              </a:rPr>
              <a:t>1.495.675,68</a:t>
            </a:r>
          </a:p>
        </p:txBody>
      </p:sp>
      <p:sp>
        <p:nvSpPr>
          <p:cNvPr id="344" name="Retângulo 343"/>
          <p:cNvSpPr/>
          <p:nvPr/>
        </p:nvSpPr>
        <p:spPr>
          <a:xfrm>
            <a:off x="5252631" y="1776406"/>
            <a:ext cx="2710435" cy="206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Pessoal e Encargos</a:t>
            </a:r>
          </a:p>
        </p:txBody>
      </p:sp>
      <p:sp>
        <p:nvSpPr>
          <p:cNvPr id="345" name="Retângulo 344"/>
          <p:cNvSpPr/>
          <p:nvPr/>
        </p:nvSpPr>
        <p:spPr>
          <a:xfrm>
            <a:off x="7963068" y="1355600"/>
            <a:ext cx="876299"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u="sng" dirty="0">
                <a:solidFill>
                  <a:srgbClr val="008080"/>
                </a:solidFill>
                <a:latin typeface="Arial" pitchFamily="34" charset="0"/>
                <a:cs typeface="Arial" pitchFamily="34" charset="0"/>
              </a:rPr>
              <a:t>2019</a:t>
            </a:r>
          </a:p>
        </p:txBody>
      </p:sp>
      <p:sp>
        <p:nvSpPr>
          <p:cNvPr id="348" name="Retângulo 347"/>
          <p:cNvSpPr/>
          <p:nvPr/>
        </p:nvSpPr>
        <p:spPr>
          <a:xfrm>
            <a:off x="5252631" y="2826182"/>
            <a:ext cx="2710437" cy="200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Consumo de Material</a:t>
            </a:r>
          </a:p>
        </p:txBody>
      </p:sp>
      <p:sp>
        <p:nvSpPr>
          <p:cNvPr id="349" name="Retângulo 348"/>
          <p:cNvSpPr/>
          <p:nvPr/>
        </p:nvSpPr>
        <p:spPr>
          <a:xfrm>
            <a:off x="5252632" y="1995894"/>
            <a:ext cx="2710436" cy="2066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Remuneração de Pessoal</a:t>
            </a:r>
          </a:p>
        </p:txBody>
      </p:sp>
      <p:sp>
        <p:nvSpPr>
          <p:cNvPr id="350" name="Retângulo 349"/>
          <p:cNvSpPr/>
          <p:nvPr/>
        </p:nvSpPr>
        <p:spPr>
          <a:xfrm>
            <a:off x="5252630" y="2409908"/>
            <a:ext cx="2842617" cy="207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Uso de Bens, Serviços e Consumo de Capital Fixo</a:t>
            </a:r>
          </a:p>
        </p:txBody>
      </p:sp>
      <p:sp>
        <p:nvSpPr>
          <p:cNvPr id="351" name="Retângulo 350"/>
          <p:cNvSpPr/>
          <p:nvPr/>
        </p:nvSpPr>
        <p:spPr>
          <a:xfrm>
            <a:off x="5252632" y="3026219"/>
            <a:ext cx="2710436" cy="216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Serviços</a:t>
            </a:r>
          </a:p>
        </p:txBody>
      </p:sp>
      <p:sp>
        <p:nvSpPr>
          <p:cNvPr id="352" name="Retângulo 351"/>
          <p:cNvSpPr/>
          <p:nvPr/>
        </p:nvSpPr>
        <p:spPr>
          <a:xfrm>
            <a:off x="5252630" y="3237937"/>
            <a:ext cx="2710437" cy="213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Diárias</a:t>
            </a:r>
          </a:p>
        </p:txBody>
      </p:sp>
      <p:sp>
        <p:nvSpPr>
          <p:cNvPr id="353" name="Retângulo 352"/>
          <p:cNvSpPr/>
          <p:nvPr/>
        </p:nvSpPr>
        <p:spPr>
          <a:xfrm>
            <a:off x="5252630" y="1537815"/>
            <a:ext cx="2710437" cy="251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b="1" dirty="0">
                <a:solidFill>
                  <a:srgbClr val="008080"/>
                </a:solidFill>
                <a:latin typeface="Arial" pitchFamily="34" charset="0"/>
                <a:cs typeface="Arial" pitchFamily="34" charset="0"/>
              </a:rPr>
              <a:t>Variação Patrimonial Diminutiva</a:t>
            </a:r>
          </a:p>
        </p:txBody>
      </p:sp>
      <p:sp>
        <p:nvSpPr>
          <p:cNvPr id="354" name="Retângulo 353"/>
          <p:cNvSpPr/>
          <p:nvPr/>
        </p:nvSpPr>
        <p:spPr>
          <a:xfrm>
            <a:off x="5252631" y="2202571"/>
            <a:ext cx="2710434" cy="207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Remuneração a Pessoal - RPPS</a:t>
            </a:r>
          </a:p>
        </p:txBody>
      </p:sp>
      <p:sp>
        <p:nvSpPr>
          <p:cNvPr id="355" name="Retângulo 354"/>
          <p:cNvSpPr/>
          <p:nvPr/>
        </p:nvSpPr>
        <p:spPr>
          <a:xfrm>
            <a:off x="5252630" y="2616915"/>
            <a:ext cx="2710435" cy="211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Uso de Material de Consumo</a:t>
            </a:r>
          </a:p>
        </p:txBody>
      </p:sp>
      <p:sp>
        <p:nvSpPr>
          <p:cNvPr id="356" name="Retângulo 355"/>
          <p:cNvSpPr/>
          <p:nvPr/>
        </p:nvSpPr>
        <p:spPr>
          <a:xfrm>
            <a:off x="5252630" y="3434920"/>
            <a:ext cx="2710437" cy="250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Serviços Terceiros – Pessoa Física</a:t>
            </a:r>
          </a:p>
        </p:txBody>
      </p:sp>
      <p:sp>
        <p:nvSpPr>
          <p:cNvPr id="357" name="Retângulo 356"/>
          <p:cNvSpPr/>
          <p:nvPr/>
        </p:nvSpPr>
        <p:spPr>
          <a:xfrm>
            <a:off x="5252631" y="3685838"/>
            <a:ext cx="2710437" cy="18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Serviços Terceiros – Pessoa Jurídica</a:t>
            </a:r>
          </a:p>
        </p:txBody>
      </p:sp>
      <p:sp>
        <p:nvSpPr>
          <p:cNvPr id="358" name="Retângulo 357"/>
          <p:cNvSpPr/>
          <p:nvPr/>
        </p:nvSpPr>
        <p:spPr>
          <a:xfrm>
            <a:off x="5252630" y="3879055"/>
            <a:ext cx="2710437" cy="210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Depreciação, Amortização e Exaustão</a:t>
            </a:r>
          </a:p>
        </p:txBody>
      </p:sp>
      <p:sp>
        <p:nvSpPr>
          <p:cNvPr id="359" name="Retângulo 358"/>
          <p:cNvSpPr/>
          <p:nvPr/>
        </p:nvSpPr>
        <p:spPr>
          <a:xfrm>
            <a:off x="5252631" y="4082785"/>
            <a:ext cx="2710437" cy="206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Depreciação</a:t>
            </a:r>
          </a:p>
        </p:txBody>
      </p:sp>
      <p:sp>
        <p:nvSpPr>
          <p:cNvPr id="360" name="Retângulo 359"/>
          <p:cNvSpPr/>
          <p:nvPr/>
        </p:nvSpPr>
        <p:spPr>
          <a:xfrm>
            <a:off x="5252631" y="4289177"/>
            <a:ext cx="2710437" cy="214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Transferência Concedida</a:t>
            </a:r>
          </a:p>
        </p:txBody>
      </p:sp>
      <p:sp>
        <p:nvSpPr>
          <p:cNvPr id="366" name="Retângulo 365"/>
          <p:cNvSpPr/>
          <p:nvPr/>
        </p:nvSpPr>
        <p:spPr>
          <a:xfrm>
            <a:off x="5252631" y="4495800"/>
            <a:ext cx="2710437" cy="214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Transferências Intra Governamentais</a:t>
            </a:r>
          </a:p>
        </p:txBody>
      </p:sp>
      <p:sp>
        <p:nvSpPr>
          <p:cNvPr id="369" name="Retângulo 368"/>
          <p:cNvSpPr/>
          <p:nvPr/>
        </p:nvSpPr>
        <p:spPr>
          <a:xfrm>
            <a:off x="5252631" y="4710203"/>
            <a:ext cx="2710434" cy="2148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Transferências Intra Governamentais</a:t>
            </a:r>
          </a:p>
        </p:txBody>
      </p:sp>
      <p:sp>
        <p:nvSpPr>
          <p:cNvPr id="384" name="Retângulo 383"/>
          <p:cNvSpPr/>
          <p:nvPr/>
        </p:nvSpPr>
        <p:spPr>
          <a:xfrm>
            <a:off x="5252631" y="4907023"/>
            <a:ext cx="2710434" cy="198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Desvalorização e Perda de Ativo</a:t>
            </a:r>
          </a:p>
        </p:txBody>
      </p:sp>
      <p:sp>
        <p:nvSpPr>
          <p:cNvPr id="385" name="Retângulo 384"/>
          <p:cNvSpPr/>
          <p:nvPr/>
        </p:nvSpPr>
        <p:spPr>
          <a:xfrm>
            <a:off x="5252631" y="5320590"/>
            <a:ext cx="2710437" cy="318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Variação Patrimonial Diminutiva com Provisão para Perdas</a:t>
            </a:r>
          </a:p>
        </p:txBody>
      </p:sp>
      <p:sp>
        <p:nvSpPr>
          <p:cNvPr id="386" name="Retângulo 385"/>
          <p:cNvSpPr/>
          <p:nvPr/>
        </p:nvSpPr>
        <p:spPr>
          <a:xfrm>
            <a:off x="5252631" y="6096002"/>
            <a:ext cx="2604543"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b="1" dirty="0">
                <a:solidFill>
                  <a:srgbClr val="008080"/>
                </a:solidFill>
                <a:latin typeface="Arial" pitchFamily="34" charset="0"/>
                <a:cs typeface="Arial" pitchFamily="34" charset="0"/>
              </a:rPr>
              <a:t>SUPERÁVIT DO EXERCÍCIO</a:t>
            </a:r>
          </a:p>
        </p:txBody>
      </p:sp>
      <p:sp>
        <p:nvSpPr>
          <p:cNvPr id="389" name="Retângulo 388"/>
          <p:cNvSpPr/>
          <p:nvPr/>
        </p:nvSpPr>
        <p:spPr>
          <a:xfrm>
            <a:off x="8886993" y="1355600"/>
            <a:ext cx="876300"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b="1" u="sng" dirty="0">
                <a:solidFill>
                  <a:srgbClr val="008080"/>
                </a:solidFill>
                <a:latin typeface="Arial" pitchFamily="34" charset="0"/>
                <a:cs typeface="Arial" pitchFamily="34" charset="0"/>
              </a:rPr>
              <a:t>2018</a:t>
            </a:r>
          </a:p>
        </p:txBody>
      </p:sp>
      <p:sp>
        <p:nvSpPr>
          <p:cNvPr id="391" name="Retângulo 390"/>
          <p:cNvSpPr/>
          <p:nvPr/>
        </p:nvSpPr>
        <p:spPr>
          <a:xfrm>
            <a:off x="5252631" y="5108207"/>
            <a:ext cx="2887076" cy="22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Redução a Valor Recuperável e Ajuste para Perdas</a:t>
            </a:r>
          </a:p>
        </p:txBody>
      </p:sp>
      <p:cxnSp>
        <p:nvCxnSpPr>
          <p:cNvPr id="394" name="Conector reto 393"/>
          <p:cNvCxnSpPr/>
          <p:nvPr/>
        </p:nvCxnSpPr>
        <p:spPr>
          <a:xfrm>
            <a:off x="247350" y="6476110"/>
            <a:ext cx="950625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395" name="Retângulo 394"/>
          <p:cNvSpPr/>
          <p:nvPr/>
        </p:nvSpPr>
        <p:spPr>
          <a:xfrm>
            <a:off x="212475" y="6244747"/>
            <a:ext cx="2812986"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b="1" dirty="0">
                <a:solidFill>
                  <a:schemeClr val="bg1">
                    <a:lumMod val="50000"/>
                  </a:schemeClr>
                </a:solidFill>
                <a:latin typeface="Arial" pitchFamily="34" charset="0"/>
                <a:cs typeface="Arial" pitchFamily="34" charset="0"/>
              </a:rPr>
              <a:t>TOTAL</a:t>
            </a:r>
          </a:p>
        </p:txBody>
      </p:sp>
      <p:sp>
        <p:nvSpPr>
          <p:cNvPr id="397" name="Retângulo 396"/>
          <p:cNvSpPr/>
          <p:nvPr/>
        </p:nvSpPr>
        <p:spPr>
          <a:xfrm>
            <a:off x="5288091" y="6244747"/>
            <a:ext cx="2604543" cy="2636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b="1" dirty="0">
                <a:solidFill>
                  <a:schemeClr val="bg1">
                    <a:lumMod val="50000"/>
                  </a:schemeClr>
                </a:solidFill>
                <a:latin typeface="Arial" pitchFamily="34" charset="0"/>
                <a:cs typeface="Arial" pitchFamily="34" charset="0"/>
              </a:rPr>
              <a:t>TOTAL</a:t>
            </a:r>
          </a:p>
        </p:txBody>
      </p:sp>
      <p:sp>
        <p:nvSpPr>
          <p:cNvPr id="398" name="Retângulo 397"/>
          <p:cNvSpPr/>
          <p:nvPr/>
        </p:nvSpPr>
        <p:spPr>
          <a:xfrm>
            <a:off x="3467101" y="1776406"/>
            <a:ext cx="866775"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793.503,58</a:t>
            </a:r>
          </a:p>
        </p:txBody>
      </p:sp>
      <p:sp>
        <p:nvSpPr>
          <p:cNvPr id="402" name="Retângulo 401"/>
          <p:cNvSpPr/>
          <p:nvPr/>
        </p:nvSpPr>
        <p:spPr>
          <a:xfrm>
            <a:off x="3467101" y="1985954"/>
            <a:ext cx="866775"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793.503,58</a:t>
            </a:r>
          </a:p>
        </p:txBody>
      </p:sp>
      <p:sp>
        <p:nvSpPr>
          <p:cNvPr id="403" name="Retângulo 402"/>
          <p:cNvSpPr/>
          <p:nvPr/>
        </p:nvSpPr>
        <p:spPr>
          <a:xfrm>
            <a:off x="3467101" y="2202571"/>
            <a:ext cx="866775"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793.503,58</a:t>
            </a:r>
          </a:p>
        </p:txBody>
      </p:sp>
      <p:sp>
        <p:nvSpPr>
          <p:cNvPr id="404" name="Retângulo 403"/>
          <p:cNvSpPr/>
          <p:nvPr/>
        </p:nvSpPr>
        <p:spPr>
          <a:xfrm>
            <a:off x="3467101" y="2420553"/>
            <a:ext cx="866775"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543.961,22</a:t>
            </a:r>
          </a:p>
        </p:txBody>
      </p:sp>
      <p:sp>
        <p:nvSpPr>
          <p:cNvPr id="405" name="Retângulo 404"/>
          <p:cNvSpPr/>
          <p:nvPr/>
        </p:nvSpPr>
        <p:spPr>
          <a:xfrm>
            <a:off x="3467101" y="2599051"/>
            <a:ext cx="866775"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543.961,22</a:t>
            </a:r>
          </a:p>
        </p:txBody>
      </p:sp>
      <p:sp>
        <p:nvSpPr>
          <p:cNvPr id="406" name="Retângulo 405"/>
          <p:cNvSpPr/>
          <p:nvPr/>
        </p:nvSpPr>
        <p:spPr>
          <a:xfrm>
            <a:off x="3467101" y="2823111"/>
            <a:ext cx="866775"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643,961,22</a:t>
            </a:r>
          </a:p>
        </p:txBody>
      </p:sp>
      <p:sp>
        <p:nvSpPr>
          <p:cNvPr id="409" name="Retângulo 408"/>
          <p:cNvSpPr/>
          <p:nvPr/>
        </p:nvSpPr>
        <p:spPr>
          <a:xfrm>
            <a:off x="3467101" y="3026219"/>
            <a:ext cx="866775"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66.547,89</a:t>
            </a:r>
          </a:p>
        </p:txBody>
      </p:sp>
      <p:sp>
        <p:nvSpPr>
          <p:cNvPr id="410" name="Retângulo 409"/>
          <p:cNvSpPr/>
          <p:nvPr/>
        </p:nvSpPr>
        <p:spPr>
          <a:xfrm>
            <a:off x="3467101" y="3250252"/>
            <a:ext cx="866775"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22.086,38</a:t>
            </a:r>
          </a:p>
        </p:txBody>
      </p:sp>
      <p:sp>
        <p:nvSpPr>
          <p:cNvPr id="411" name="Retângulo 410"/>
          <p:cNvSpPr/>
          <p:nvPr/>
        </p:nvSpPr>
        <p:spPr>
          <a:xfrm>
            <a:off x="3467101" y="3440876"/>
            <a:ext cx="866775"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44.461,51</a:t>
            </a:r>
          </a:p>
        </p:txBody>
      </p:sp>
      <p:sp>
        <p:nvSpPr>
          <p:cNvPr id="412" name="Retângulo 411"/>
          <p:cNvSpPr/>
          <p:nvPr/>
        </p:nvSpPr>
        <p:spPr>
          <a:xfrm>
            <a:off x="3467101" y="3669022"/>
            <a:ext cx="866775"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44.461,51</a:t>
            </a:r>
          </a:p>
        </p:txBody>
      </p:sp>
      <p:sp>
        <p:nvSpPr>
          <p:cNvPr id="413" name="Retângulo 412"/>
          <p:cNvSpPr/>
          <p:nvPr/>
        </p:nvSpPr>
        <p:spPr>
          <a:xfrm>
            <a:off x="3467101" y="3879466"/>
            <a:ext cx="866775"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3.648,43</a:t>
            </a:r>
          </a:p>
        </p:txBody>
      </p:sp>
      <p:sp>
        <p:nvSpPr>
          <p:cNvPr id="414" name="Retângulo 413"/>
          <p:cNvSpPr/>
          <p:nvPr/>
        </p:nvSpPr>
        <p:spPr>
          <a:xfrm>
            <a:off x="3467101" y="4082286"/>
            <a:ext cx="866775"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56.681,68</a:t>
            </a:r>
          </a:p>
        </p:txBody>
      </p:sp>
      <p:sp>
        <p:nvSpPr>
          <p:cNvPr id="415" name="Retângulo 414"/>
          <p:cNvSpPr/>
          <p:nvPr/>
        </p:nvSpPr>
        <p:spPr>
          <a:xfrm>
            <a:off x="3467101" y="4302178"/>
            <a:ext cx="866775"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itchFamily="34" charset="0"/>
                <a:cs typeface="Arial" pitchFamily="34" charset="0"/>
              </a:rPr>
              <a:t>-</a:t>
            </a:r>
          </a:p>
        </p:txBody>
      </p:sp>
      <p:sp>
        <p:nvSpPr>
          <p:cNvPr id="416" name="Retângulo 415"/>
          <p:cNvSpPr/>
          <p:nvPr/>
        </p:nvSpPr>
        <p:spPr>
          <a:xfrm>
            <a:off x="3467101" y="4471004"/>
            <a:ext cx="866775"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56.681,68</a:t>
            </a:r>
          </a:p>
        </p:txBody>
      </p:sp>
      <p:sp>
        <p:nvSpPr>
          <p:cNvPr id="417" name="Retângulo 416"/>
          <p:cNvSpPr/>
          <p:nvPr/>
        </p:nvSpPr>
        <p:spPr>
          <a:xfrm>
            <a:off x="3467101" y="4703508"/>
            <a:ext cx="866775"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10.246,57</a:t>
            </a:r>
          </a:p>
        </p:txBody>
      </p:sp>
      <p:sp>
        <p:nvSpPr>
          <p:cNvPr id="418" name="Retângulo 417"/>
          <p:cNvSpPr/>
          <p:nvPr/>
        </p:nvSpPr>
        <p:spPr>
          <a:xfrm>
            <a:off x="3467101" y="4899872"/>
            <a:ext cx="866775" cy="2134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2.688,67</a:t>
            </a:r>
          </a:p>
        </p:txBody>
      </p:sp>
      <p:sp>
        <p:nvSpPr>
          <p:cNvPr id="436" name="Retângulo 435"/>
          <p:cNvSpPr/>
          <p:nvPr/>
        </p:nvSpPr>
        <p:spPr>
          <a:xfrm>
            <a:off x="4381501" y="1788886"/>
            <a:ext cx="871131" cy="207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712.190,24</a:t>
            </a:r>
          </a:p>
        </p:txBody>
      </p:sp>
      <p:sp>
        <p:nvSpPr>
          <p:cNvPr id="437" name="Retângulo 436"/>
          <p:cNvSpPr/>
          <p:nvPr/>
        </p:nvSpPr>
        <p:spPr>
          <a:xfrm>
            <a:off x="4381501" y="1998435"/>
            <a:ext cx="871131" cy="204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712.190,24</a:t>
            </a:r>
          </a:p>
        </p:txBody>
      </p:sp>
      <p:sp>
        <p:nvSpPr>
          <p:cNvPr id="439" name="Retângulo 438"/>
          <p:cNvSpPr/>
          <p:nvPr/>
        </p:nvSpPr>
        <p:spPr>
          <a:xfrm>
            <a:off x="4381501" y="2409908"/>
            <a:ext cx="871131" cy="207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549.713,09</a:t>
            </a:r>
          </a:p>
        </p:txBody>
      </p:sp>
      <p:sp>
        <p:nvSpPr>
          <p:cNvPr id="442" name="Retângulo 441"/>
          <p:cNvSpPr/>
          <p:nvPr/>
        </p:nvSpPr>
        <p:spPr>
          <a:xfrm>
            <a:off x="4381501" y="3038445"/>
            <a:ext cx="871131" cy="183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63.533,37</a:t>
            </a:r>
          </a:p>
        </p:txBody>
      </p:sp>
      <p:sp>
        <p:nvSpPr>
          <p:cNvPr id="443" name="Retângulo 442"/>
          <p:cNvSpPr/>
          <p:nvPr/>
        </p:nvSpPr>
        <p:spPr>
          <a:xfrm>
            <a:off x="4381501" y="3222327"/>
            <a:ext cx="871131" cy="214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18.958,04</a:t>
            </a:r>
          </a:p>
        </p:txBody>
      </p:sp>
      <p:sp>
        <p:nvSpPr>
          <p:cNvPr id="445" name="Retângulo 444"/>
          <p:cNvSpPr/>
          <p:nvPr/>
        </p:nvSpPr>
        <p:spPr>
          <a:xfrm>
            <a:off x="4381501" y="3690227"/>
            <a:ext cx="871131" cy="183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44.575,33</a:t>
            </a:r>
          </a:p>
        </p:txBody>
      </p:sp>
      <p:sp>
        <p:nvSpPr>
          <p:cNvPr id="447" name="Retângulo 446"/>
          <p:cNvSpPr/>
          <p:nvPr/>
        </p:nvSpPr>
        <p:spPr>
          <a:xfrm>
            <a:off x="4381501" y="4082286"/>
            <a:ext cx="871131" cy="206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59.681,41</a:t>
            </a:r>
          </a:p>
        </p:txBody>
      </p:sp>
      <p:sp>
        <p:nvSpPr>
          <p:cNvPr id="449" name="Retângulo 448"/>
          <p:cNvSpPr/>
          <p:nvPr/>
        </p:nvSpPr>
        <p:spPr>
          <a:xfrm>
            <a:off x="4381501" y="4483485"/>
            <a:ext cx="871131" cy="232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59.588,47</a:t>
            </a:r>
          </a:p>
        </p:txBody>
      </p:sp>
      <p:sp>
        <p:nvSpPr>
          <p:cNvPr id="450" name="Retângulo 449"/>
          <p:cNvSpPr/>
          <p:nvPr/>
        </p:nvSpPr>
        <p:spPr>
          <a:xfrm>
            <a:off x="4381501" y="4715989"/>
            <a:ext cx="871131" cy="183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6.981,29</a:t>
            </a:r>
          </a:p>
        </p:txBody>
      </p:sp>
      <p:sp>
        <p:nvSpPr>
          <p:cNvPr id="452" name="Retângulo 451"/>
          <p:cNvSpPr/>
          <p:nvPr/>
        </p:nvSpPr>
        <p:spPr>
          <a:xfrm>
            <a:off x="4381501" y="2207450"/>
            <a:ext cx="871131" cy="202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712.190,24</a:t>
            </a:r>
          </a:p>
        </p:txBody>
      </p:sp>
      <p:sp>
        <p:nvSpPr>
          <p:cNvPr id="453" name="Retângulo 452"/>
          <p:cNvSpPr/>
          <p:nvPr/>
        </p:nvSpPr>
        <p:spPr>
          <a:xfrm>
            <a:off x="4381501" y="2616915"/>
            <a:ext cx="871131" cy="2092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549.713,09</a:t>
            </a:r>
          </a:p>
        </p:txBody>
      </p:sp>
      <p:sp>
        <p:nvSpPr>
          <p:cNvPr id="454" name="Retângulo 453"/>
          <p:cNvSpPr/>
          <p:nvPr/>
        </p:nvSpPr>
        <p:spPr>
          <a:xfrm>
            <a:off x="4381501" y="2828832"/>
            <a:ext cx="871131" cy="183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549.713,09</a:t>
            </a:r>
          </a:p>
        </p:txBody>
      </p:sp>
      <p:sp>
        <p:nvSpPr>
          <p:cNvPr id="455" name="Retângulo 454"/>
          <p:cNvSpPr/>
          <p:nvPr/>
        </p:nvSpPr>
        <p:spPr>
          <a:xfrm>
            <a:off x="4381501" y="3431809"/>
            <a:ext cx="871131" cy="242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44.575,33</a:t>
            </a:r>
          </a:p>
        </p:txBody>
      </p:sp>
      <p:sp>
        <p:nvSpPr>
          <p:cNvPr id="456" name="Retângulo 455"/>
          <p:cNvSpPr/>
          <p:nvPr/>
        </p:nvSpPr>
        <p:spPr>
          <a:xfrm>
            <a:off x="4381501" y="3891303"/>
            <a:ext cx="871131" cy="183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110.557,57</a:t>
            </a:r>
          </a:p>
        </p:txBody>
      </p:sp>
      <p:sp>
        <p:nvSpPr>
          <p:cNvPr id="457" name="Retângulo 456"/>
          <p:cNvSpPr/>
          <p:nvPr/>
        </p:nvSpPr>
        <p:spPr>
          <a:xfrm>
            <a:off x="4381501" y="4289176"/>
            <a:ext cx="871131" cy="208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92,94</a:t>
            </a:r>
          </a:p>
        </p:txBody>
      </p:sp>
      <p:sp>
        <p:nvSpPr>
          <p:cNvPr id="458" name="Retângulo 457"/>
          <p:cNvSpPr/>
          <p:nvPr/>
        </p:nvSpPr>
        <p:spPr>
          <a:xfrm>
            <a:off x="4381501" y="4925007"/>
            <a:ext cx="871131" cy="188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9.114,94</a:t>
            </a:r>
          </a:p>
        </p:txBody>
      </p:sp>
      <p:sp>
        <p:nvSpPr>
          <p:cNvPr id="552" name="Retângulo 551"/>
          <p:cNvSpPr/>
          <p:nvPr/>
        </p:nvSpPr>
        <p:spPr>
          <a:xfrm>
            <a:off x="7963065" y="1579607"/>
            <a:ext cx="876302" cy="209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itchFamily="34" charset="0"/>
                <a:cs typeface="Arial" pitchFamily="34" charset="0"/>
              </a:rPr>
              <a:t>1.392.521,89</a:t>
            </a:r>
          </a:p>
        </p:txBody>
      </p:sp>
      <p:sp>
        <p:nvSpPr>
          <p:cNvPr id="554" name="Retângulo 553"/>
          <p:cNvSpPr/>
          <p:nvPr/>
        </p:nvSpPr>
        <p:spPr>
          <a:xfrm>
            <a:off x="7963065" y="1776406"/>
            <a:ext cx="876302" cy="222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595.649,67</a:t>
            </a:r>
          </a:p>
        </p:txBody>
      </p:sp>
      <p:sp>
        <p:nvSpPr>
          <p:cNvPr id="555" name="Retângulo 554"/>
          <p:cNvSpPr/>
          <p:nvPr/>
        </p:nvSpPr>
        <p:spPr>
          <a:xfrm>
            <a:off x="7963065" y="1995158"/>
            <a:ext cx="876302" cy="207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595.649,67</a:t>
            </a:r>
          </a:p>
        </p:txBody>
      </p:sp>
      <p:sp>
        <p:nvSpPr>
          <p:cNvPr id="563" name="Retângulo 562"/>
          <p:cNvSpPr/>
          <p:nvPr/>
        </p:nvSpPr>
        <p:spPr>
          <a:xfrm>
            <a:off x="7963065" y="3674805"/>
            <a:ext cx="876302" cy="199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309.511,44</a:t>
            </a:r>
          </a:p>
        </p:txBody>
      </p:sp>
      <p:sp>
        <p:nvSpPr>
          <p:cNvPr id="566" name="Retângulo 565"/>
          <p:cNvSpPr/>
          <p:nvPr/>
        </p:nvSpPr>
        <p:spPr>
          <a:xfrm>
            <a:off x="7963065" y="4302178"/>
            <a:ext cx="876302" cy="2010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158.287,43</a:t>
            </a:r>
          </a:p>
        </p:txBody>
      </p:sp>
      <p:sp>
        <p:nvSpPr>
          <p:cNvPr id="579" name="Retângulo 578"/>
          <p:cNvSpPr/>
          <p:nvPr/>
        </p:nvSpPr>
        <p:spPr>
          <a:xfrm>
            <a:off x="7963065" y="2187453"/>
            <a:ext cx="876302" cy="222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595.649,67</a:t>
            </a:r>
          </a:p>
        </p:txBody>
      </p:sp>
      <p:sp>
        <p:nvSpPr>
          <p:cNvPr id="582" name="Retângulo 581"/>
          <p:cNvSpPr/>
          <p:nvPr/>
        </p:nvSpPr>
        <p:spPr>
          <a:xfrm>
            <a:off x="7963065" y="2412361"/>
            <a:ext cx="876302" cy="204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464.205,45</a:t>
            </a:r>
          </a:p>
        </p:txBody>
      </p:sp>
      <p:sp>
        <p:nvSpPr>
          <p:cNvPr id="583" name="Retângulo 582"/>
          <p:cNvSpPr/>
          <p:nvPr/>
        </p:nvSpPr>
        <p:spPr>
          <a:xfrm>
            <a:off x="7963065" y="2602168"/>
            <a:ext cx="876302" cy="214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3.991,27</a:t>
            </a:r>
          </a:p>
        </p:txBody>
      </p:sp>
      <p:sp>
        <p:nvSpPr>
          <p:cNvPr id="584" name="Retângulo 583"/>
          <p:cNvSpPr/>
          <p:nvPr/>
        </p:nvSpPr>
        <p:spPr>
          <a:xfrm>
            <a:off x="7963065" y="2814380"/>
            <a:ext cx="876302" cy="211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3.991,27</a:t>
            </a:r>
          </a:p>
        </p:txBody>
      </p:sp>
      <p:sp>
        <p:nvSpPr>
          <p:cNvPr id="586" name="Retângulo 585"/>
          <p:cNvSpPr/>
          <p:nvPr/>
        </p:nvSpPr>
        <p:spPr>
          <a:xfrm>
            <a:off x="7963065" y="3031440"/>
            <a:ext cx="876302" cy="206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410.583,12</a:t>
            </a:r>
          </a:p>
        </p:txBody>
      </p:sp>
      <p:sp>
        <p:nvSpPr>
          <p:cNvPr id="587" name="Retângulo 586"/>
          <p:cNvSpPr/>
          <p:nvPr/>
        </p:nvSpPr>
        <p:spPr>
          <a:xfrm>
            <a:off x="7963065" y="3237938"/>
            <a:ext cx="876302" cy="20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54.950,00</a:t>
            </a:r>
          </a:p>
        </p:txBody>
      </p:sp>
      <p:sp>
        <p:nvSpPr>
          <p:cNvPr id="588" name="Retângulo 587"/>
          <p:cNvSpPr/>
          <p:nvPr/>
        </p:nvSpPr>
        <p:spPr>
          <a:xfrm>
            <a:off x="7963065" y="3444943"/>
            <a:ext cx="876302" cy="237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46.121,68</a:t>
            </a:r>
          </a:p>
        </p:txBody>
      </p:sp>
      <p:sp>
        <p:nvSpPr>
          <p:cNvPr id="589" name="Retângulo 588"/>
          <p:cNvSpPr/>
          <p:nvPr/>
        </p:nvSpPr>
        <p:spPr>
          <a:xfrm>
            <a:off x="7963065" y="3882176"/>
            <a:ext cx="876302" cy="200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49.631,06</a:t>
            </a:r>
          </a:p>
        </p:txBody>
      </p:sp>
      <p:sp>
        <p:nvSpPr>
          <p:cNvPr id="590" name="Retângulo 589"/>
          <p:cNvSpPr/>
          <p:nvPr/>
        </p:nvSpPr>
        <p:spPr>
          <a:xfrm>
            <a:off x="7963065" y="4075186"/>
            <a:ext cx="876302" cy="213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49.631,06</a:t>
            </a:r>
          </a:p>
        </p:txBody>
      </p:sp>
      <p:sp>
        <p:nvSpPr>
          <p:cNvPr id="591" name="Retângulo 590"/>
          <p:cNvSpPr/>
          <p:nvPr/>
        </p:nvSpPr>
        <p:spPr>
          <a:xfrm>
            <a:off x="7963065" y="4495801"/>
            <a:ext cx="876302" cy="207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158.287,43</a:t>
            </a:r>
          </a:p>
        </p:txBody>
      </p:sp>
      <p:sp>
        <p:nvSpPr>
          <p:cNvPr id="592" name="Retângulo 591"/>
          <p:cNvSpPr/>
          <p:nvPr/>
        </p:nvSpPr>
        <p:spPr>
          <a:xfrm>
            <a:off x="7963065" y="4702806"/>
            <a:ext cx="876302" cy="204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158.287,43</a:t>
            </a:r>
          </a:p>
        </p:txBody>
      </p:sp>
      <p:sp>
        <p:nvSpPr>
          <p:cNvPr id="593" name="Retângulo 592"/>
          <p:cNvSpPr/>
          <p:nvPr/>
        </p:nvSpPr>
        <p:spPr>
          <a:xfrm>
            <a:off x="7963065" y="4917211"/>
            <a:ext cx="876302" cy="19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174.379,34</a:t>
            </a:r>
          </a:p>
        </p:txBody>
      </p:sp>
      <p:sp>
        <p:nvSpPr>
          <p:cNvPr id="594" name="Retângulo 593"/>
          <p:cNvSpPr/>
          <p:nvPr/>
        </p:nvSpPr>
        <p:spPr>
          <a:xfrm>
            <a:off x="7963065" y="5108207"/>
            <a:ext cx="876302" cy="215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174.379,34</a:t>
            </a:r>
          </a:p>
        </p:txBody>
      </p:sp>
      <p:sp>
        <p:nvSpPr>
          <p:cNvPr id="597" name="Retângulo 596"/>
          <p:cNvSpPr/>
          <p:nvPr/>
        </p:nvSpPr>
        <p:spPr>
          <a:xfrm>
            <a:off x="3457576" y="5650264"/>
            <a:ext cx="866775"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chemeClr val="bg1">
                    <a:lumMod val="50000"/>
                  </a:schemeClr>
                </a:solidFill>
                <a:latin typeface="Arial" pitchFamily="34" charset="0"/>
                <a:cs typeface="Arial" pitchFamily="34" charset="0"/>
              </a:rPr>
              <a:t>1.464.342,80</a:t>
            </a:r>
          </a:p>
        </p:txBody>
      </p:sp>
      <p:sp>
        <p:nvSpPr>
          <p:cNvPr id="598" name="Retângulo 597"/>
          <p:cNvSpPr/>
          <p:nvPr/>
        </p:nvSpPr>
        <p:spPr>
          <a:xfrm>
            <a:off x="4381501" y="5323866"/>
            <a:ext cx="871131" cy="326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900" dirty="0">
                <a:solidFill>
                  <a:schemeClr val="bg1">
                    <a:lumMod val="50000"/>
                  </a:schemeClr>
                </a:solidFill>
                <a:latin typeface="Arial" pitchFamily="34" charset="0"/>
                <a:cs typeface="Arial" pitchFamily="34" charset="0"/>
              </a:rPr>
              <a:t>-</a:t>
            </a:r>
          </a:p>
        </p:txBody>
      </p:sp>
      <p:sp>
        <p:nvSpPr>
          <p:cNvPr id="599" name="Retângulo 598"/>
          <p:cNvSpPr/>
          <p:nvPr/>
        </p:nvSpPr>
        <p:spPr>
          <a:xfrm>
            <a:off x="7963065" y="5323867"/>
            <a:ext cx="876302" cy="314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174.379,34</a:t>
            </a:r>
          </a:p>
        </p:txBody>
      </p:sp>
      <p:sp>
        <p:nvSpPr>
          <p:cNvPr id="600" name="Retângulo 599"/>
          <p:cNvSpPr/>
          <p:nvPr/>
        </p:nvSpPr>
        <p:spPr>
          <a:xfrm>
            <a:off x="8886992" y="1579607"/>
            <a:ext cx="876300" cy="196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itchFamily="34" charset="0"/>
                <a:cs typeface="Arial" pitchFamily="34" charset="0"/>
              </a:rPr>
              <a:t>1.179.751,31</a:t>
            </a:r>
          </a:p>
        </p:txBody>
      </p:sp>
      <p:sp>
        <p:nvSpPr>
          <p:cNvPr id="601" name="Retângulo 600"/>
          <p:cNvSpPr/>
          <p:nvPr/>
        </p:nvSpPr>
        <p:spPr>
          <a:xfrm>
            <a:off x="8886992" y="1784263"/>
            <a:ext cx="876300" cy="198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562.889,22</a:t>
            </a:r>
          </a:p>
        </p:txBody>
      </p:sp>
      <p:sp>
        <p:nvSpPr>
          <p:cNvPr id="602" name="Retângulo 601"/>
          <p:cNvSpPr/>
          <p:nvPr/>
        </p:nvSpPr>
        <p:spPr>
          <a:xfrm>
            <a:off x="8886992" y="1982845"/>
            <a:ext cx="876300" cy="204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562.889,22</a:t>
            </a:r>
          </a:p>
        </p:txBody>
      </p:sp>
      <p:sp>
        <p:nvSpPr>
          <p:cNvPr id="603" name="Retângulo 602"/>
          <p:cNvSpPr/>
          <p:nvPr/>
        </p:nvSpPr>
        <p:spPr>
          <a:xfrm>
            <a:off x="8886992" y="3690227"/>
            <a:ext cx="876300" cy="1919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301.582,25</a:t>
            </a:r>
          </a:p>
        </p:txBody>
      </p:sp>
      <p:sp>
        <p:nvSpPr>
          <p:cNvPr id="604" name="Retângulo 603"/>
          <p:cNvSpPr/>
          <p:nvPr/>
        </p:nvSpPr>
        <p:spPr>
          <a:xfrm>
            <a:off x="8886992" y="4302178"/>
            <a:ext cx="876300" cy="193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122.440,83</a:t>
            </a:r>
          </a:p>
        </p:txBody>
      </p:sp>
      <p:sp>
        <p:nvSpPr>
          <p:cNvPr id="606" name="Retângulo 605"/>
          <p:cNvSpPr/>
          <p:nvPr/>
        </p:nvSpPr>
        <p:spPr>
          <a:xfrm>
            <a:off x="8886992" y="2391359"/>
            <a:ext cx="876300" cy="225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488.923,33</a:t>
            </a:r>
          </a:p>
        </p:txBody>
      </p:sp>
      <p:sp>
        <p:nvSpPr>
          <p:cNvPr id="608" name="Retângulo 607"/>
          <p:cNvSpPr/>
          <p:nvPr/>
        </p:nvSpPr>
        <p:spPr>
          <a:xfrm>
            <a:off x="8886992" y="2814380"/>
            <a:ext cx="876300" cy="211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9.264,67</a:t>
            </a:r>
          </a:p>
        </p:txBody>
      </p:sp>
      <p:sp>
        <p:nvSpPr>
          <p:cNvPr id="609" name="Retângulo 608"/>
          <p:cNvSpPr/>
          <p:nvPr/>
        </p:nvSpPr>
        <p:spPr>
          <a:xfrm>
            <a:off x="8886992" y="3038445"/>
            <a:ext cx="876300" cy="199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433.021,80</a:t>
            </a:r>
          </a:p>
        </p:txBody>
      </p:sp>
      <p:sp>
        <p:nvSpPr>
          <p:cNvPr id="611" name="Retângulo 610"/>
          <p:cNvSpPr/>
          <p:nvPr/>
        </p:nvSpPr>
        <p:spPr>
          <a:xfrm>
            <a:off x="8886992" y="3444943"/>
            <a:ext cx="876300" cy="2408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65.319,05</a:t>
            </a:r>
          </a:p>
        </p:txBody>
      </p:sp>
      <p:sp>
        <p:nvSpPr>
          <p:cNvPr id="612" name="Retângulo 611"/>
          <p:cNvSpPr/>
          <p:nvPr/>
        </p:nvSpPr>
        <p:spPr>
          <a:xfrm>
            <a:off x="8886992" y="3879056"/>
            <a:ext cx="876300" cy="21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46.636,86</a:t>
            </a:r>
          </a:p>
        </p:txBody>
      </p:sp>
      <p:sp>
        <p:nvSpPr>
          <p:cNvPr id="613" name="Retângulo 612"/>
          <p:cNvSpPr/>
          <p:nvPr/>
        </p:nvSpPr>
        <p:spPr>
          <a:xfrm>
            <a:off x="8886992" y="4082785"/>
            <a:ext cx="876300" cy="2193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46.636,86</a:t>
            </a:r>
          </a:p>
        </p:txBody>
      </p:sp>
      <p:sp>
        <p:nvSpPr>
          <p:cNvPr id="615" name="Retângulo 614"/>
          <p:cNvSpPr/>
          <p:nvPr/>
        </p:nvSpPr>
        <p:spPr>
          <a:xfrm>
            <a:off x="8886992" y="4710203"/>
            <a:ext cx="876300" cy="207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122.440,83</a:t>
            </a:r>
          </a:p>
        </p:txBody>
      </p:sp>
      <p:sp>
        <p:nvSpPr>
          <p:cNvPr id="619" name="Retângulo 618"/>
          <p:cNvSpPr/>
          <p:nvPr/>
        </p:nvSpPr>
        <p:spPr>
          <a:xfrm>
            <a:off x="8886992" y="2187452"/>
            <a:ext cx="876300" cy="2043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562.889,22</a:t>
            </a:r>
          </a:p>
        </p:txBody>
      </p:sp>
      <p:sp>
        <p:nvSpPr>
          <p:cNvPr id="620" name="Retângulo 619"/>
          <p:cNvSpPr/>
          <p:nvPr/>
        </p:nvSpPr>
        <p:spPr>
          <a:xfrm>
            <a:off x="8886992" y="2616916"/>
            <a:ext cx="876300" cy="20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9.264,67</a:t>
            </a:r>
          </a:p>
        </p:txBody>
      </p:sp>
      <p:sp>
        <p:nvSpPr>
          <p:cNvPr id="621" name="Retângulo 620"/>
          <p:cNvSpPr/>
          <p:nvPr/>
        </p:nvSpPr>
        <p:spPr>
          <a:xfrm>
            <a:off x="8886992" y="3250252"/>
            <a:ext cx="876300" cy="1815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66.120,50</a:t>
            </a:r>
          </a:p>
        </p:txBody>
      </p:sp>
      <p:sp>
        <p:nvSpPr>
          <p:cNvPr id="622" name="Retângulo 621"/>
          <p:cNvSpPr/>
          <p:nvPr/>
        </p:nvSpPr>
        <p:spPr>
          <a:xfrm>
            <a:off x="8886992" y="4495800"/>
            <a:ext cx="876300" cy="214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122.440,83</a:t>
            </a:r>
          </a:p>
        </p:txBody>
      </p:sp>
      <p:sp>
        <p:nvSpPr>
          <p:cNvPr id="623" name="Retângulo 622"/>
          <p:cNvSpPr/>
          <p:nvPr/>
        </p:nvSpPr>
        <p:spPr>
          <a:xfrm>
            <a:off x="8886992" y="4925007"/>
            <a:ext cx="876300" cy="180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5.497,93</a:t>
            </a:r>
          </a:p>
        </p:txBody>
      </p:sp>
      <p:sp>
        <p:nvSpPr>
          <p:cNvPr id="624" name="Retângulo 623"/>
          <p:cNvSpPr/>
          <p:nvPr/>
        </p:nvSpPr>
        <p:spPr>
          <a:xfrm>
            <a:off x="8886992" y="5113275"/>
            <a:ext cx="876300" cy="207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5.497,93</a:t>
            </a:r>
          </a:p>
        </p:txBody>
      </p:sp>
      <p:sp>
        <p:nvSpPr>
          <p:cNvPr id="625" name="Retângulo 624"/>
          <p:cNvSpPr/>
          <p:nvPr/>
        </p:nvSpPr>
        <p:spPr>
          <a:xfrm>
            <a:off x="8886992" y="5323866"/>
            <a:ext cx="876300" cy="326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5.497,93</a:t>
            </a:r>
          </a:p>
        </p:txBody>
      </p:sp>
      <p:sp>
        <p:nvSpPr>
          <p:cNvPr id="626" name="Retângulo 625"/>
          <p:cNvSpPr/>
          <p:nvPr/>
        </p:nvSpPr>
        <p:spPr>
          <a:xfrm>
            <a:off x="7963065" y="6096001"/>
            <a:ext cx="876302" cy="193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itchFamily="34" charset="0"/>
                <a:cs typeface="Arial" pitchFamily="34" charset="0"/>
              </a:rPr>
              <a:t>71.820,91</a:t>
            </a:r>
          </a:p>
        </p:txBody>
      </p:sp>
      <p:sp>
        <p:nvSpPr>
          <p:cNvPr id="627" name="Retângulo 626"/>
          <p:cNvSpPr/>
          <p:nvPr/>
        </p:nvSpPr>
        <p:spPr>
          <a:xfrm>
            <a:off x="8886992" y="6096000"/>
            <a:ext cx="876300" cy="193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itchFamily="34" charset="0"/>
                <a:cs typeface="Arial" pitchFamily="34" charset="0"/>
              </a:rPr>
              <a:t>315.924,37</a:t>
            </a:r>
          </a:p>
        </p:txBody>
      </p:sp>
      <p:sp>
        <p:nvSpPr>
          <p:cNvPr id="628" name="Retângulo 627"/>
          <p:cNvSpPr/>
          <p:nvPr/>
        </p:nvSpPr>
        <p:spPr>
          <a:xfrm>
            <a:off x="3467101" y="6289921"/>
            <a:ext cx="866775" cy="186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itchFamily="34" charset="0"/>
                <a:cs typeface="Arial" pitchFamily="34" charset="0"/>
              </a:rPr>
              <a:t>1.464.342,80</a:t>
            </a:r>
          </a:p>
        </p:txBody>
      </p:sp>
      <p:sp>
        <p:nvSpPr>
          <p:cNvPr id="629" name="Retângulo 628"/>
          <p:cNvSpPr/>
          <p:nvPr/>
        </p:nvSpPr>
        <p:spPr>
          <a:xfrm>
            <a:off x="4381501" y="6289921"/>
            <a:ext cx="871128" cy="19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itchFamily="34" charset="0"/>
                <a:cs typeface="Arial" pitchFamily="34" charset="0"/>
              </a:rPr>
              <a:t>1.495.675,68</a:t>
            </a:r>
          </a:p>
        </p:txBody>
      </p:sp>
      <p:sp>
        <p:nvSpPr>
          <p:cNvPr id="630" name="Retângulo 629"/>
          <p:cNvSpPr/>
          <p:nvPr/>
        </p:nvSpPr>
        <p:spPr>
          <a:xfrm>
            <a:off x="7963065" y="6289921"/>
            <a:ext cx="876302" cy="186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itchFamily="34" charset="0"/>
                <a:cs typeface="Arial" pitchFamily="34" charset="0"/>
              </a:rPr>
              <a:t>1.464.342,80</a:t>
            </a:r>
          </a:p>
        </p:txBody>
      </p:sp>
      <p:sp>
        <p:nvSpPr>
          <p:cNvPr id="631" name="Retângulo 630"/>
          <p:cNvSpPr/>
          <p:nvPr/>
        </p:nvSpPr>
        <p:spPr>
          <a:xfrm>
            <a:off x="8886992" y="6289921"/>
            <a:ext cx="876300" cy="186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rgbClr val="008080"/>
                </a:solidFill>
                <a:latin typeface="Arial" pitchFamily="34" charset="0"/>
                <a:cs typeface="Arial" pitchFamily="34" charset="0"/>
              </a:rPr>
              <a:t>1.495.675,68</a:t>
            </a:r>
          </a:p>
        </p:txBody>
      </p:sp>
      <p:sp>
        <p:nvSpPr>
          <p:cNvPr id="161" name="Espaço Reservado para Número de Slide 160"/>
          <p:cNvSpPr>
            <a:spLocks noGrp="1"/>
          </p:cNvSpPr>
          <p:nvPr>
            <p:ph type="sldNum" sz="quarter" idx="12"/>
          </p:nvPr>
        </p:nvSpPr>
        <p:spPr>
          <a:xfrm>
            <a:off x="6996116" y="6492875"/>
            <a:ext cx="2228850" cy="365125"/>
          </a:xfrm>
        </p:spPr>
        <p:txBody>
          <a:bodyPr/>
          <a:lstStyle/>
          <a:p>
            <a:pPr rtl="0"/>
            <a:fld id="{5A4A7955-6230-48B4-BD8B-A7C460F75945}" type="slidenum">
              <a:rPr lang="pt-BR" noProof="0" smtClean="0">
                <a:latin typeface="Arial" pitchFamily="34" charset="0"/>
                <a:cs typeface="Arial" pitchFamily="34" charset="0"/>
              </a:rPr>
              <a:pPr rtl="0"/>
              <a:t>92</a:t>
            </a:fld>
            <a:endParaRPr lang="pt-BR" noProof="0" dirty="0">
              <a:latin typeface="Arial" pitchFamily="34" charset="0"/>
              <a:cs typeface="Arial" pitchFamily="34" charset="0"/>
            </a:endParaRPr>
          </a:p>
        </p:txBody>
      </p:sp>
      <p:sp>
        <p:nvSpPr>
          <p:cNvPr id="162" name="objeto 7" descr="Retângulo bege">
            <a:extLst>
              <a:ext uri="{FF2B5EF4-FFF2-40B4-BE49-F238E27FC236}">
                <a16:creationId xmlns:a16="http://schemas.microsoft.com/office/drawing/2014/main" xmlns="" id="{71AD511C-8DB1-4323-B4B1-9F76E5FDADA1}"/>
              </a:ext>
            </a:extLst>
          </p:cNvPr>
          <p:cNvSpPr/>
          <p:nvPr/>
        </p:nvSpPr>
        <p:spPr bwMode="white">
          <a:xfrm flipV="1">
            <a:off x="0" y="973674"/>
            <a:ext cx="9906000" cy="93126"/>
          </a:xfrm>
          <a:custGeom>
            <a:avLst/>
            <a:gdLst/>
            <a:ahLst/>
            <a:cxnLst/>
            <a:rect l="l" t="t" r="r" b="b"/>
            <a:pathLst>
              <a:path w="3935729">
                <a:moveTo>
                  <a:pt x="0" y="0"/>
                </a:moveTo>
                <a:lnTo>
                  <a:pt x="3935349" y="0"/>
                </a:lnTo>
              </a:path>
            </a:pathLst>
          </a:custGeom>
          <a:ln w="54863">
            <a:solidFill>
              <a:schemeClr val="tx1"/>
            </a:solidFill>
          </a:ln>
        </p:spPr>
        <p:txBody>
          <a:bodyPr wrap="square" lIns="0" tIns="0" rIns="0" bIns="0" rtlCol="0"/>
          <a:lstStyle/>
          <a:p>
            <a:pPr rtl="0"/>
            <a:endParaRPr lang="pt-BR" sz="900" dirty="0">
              <a:solidFill>
                <a:schemeClr val="tx2">
                  <a:lumMod val="50000"/>
                </a:schemeClr>
              </a:solidFill>
              <a:latin typeface="Arial" pitchFamily="34" charset="0"/>
              <a:cs typeface="Arial" pitchFamily="34" charset="0"/>
            </a:endParaRPr>
          </a:p>
        </p:txBody>
      </p:sp>
      <p:sp>
        <p:nvSpPr>
          <p:cNvPr id="163" name="Título 4">
            <a:extLst>
              <a:ext uri="{FF2B5EF4-FFF2-40B4-BE49-F238E27FC236}">
                <a16:creationId xmlns:a16="http://schemas.microsoft.com/office/drawing/2014/main" xmlns="" id="{9BE4E023-8F28-4687-AB85-02FDC98F2323}"/>
              </a:ext>
            </a:extLst>
          </p:cNvPr>
          <p:cNvSpPr txBox="1">
            <a:spLocks/>
          </p:cNvSpPr>
          <p:nvPr/>
        </p:nvSpPr>
        <p:spPr>
          <a:xfrm>
            <a:off x="513642" y="384939"/>
            <a:ext cx="8928319" cy="636059"/>
          </a:xfrm>
          <a:prstGeom prst="rect">
            <a:avLst/>
          </a:prstGeom>
          <a:ln>
            <a:solidFill>
              <a:schemeClr val="bg1"/>
            </a:solidFill>
          </a:ln>
        </p:spPr>
        <p:txBody>
          <a:bodyPr vert="horz" lIns="74314" tIns="37157" rIns="74314" bIns="37157" rtlCol="0" anchor="b">
            <a:normAutofit/>
          </a:bodyPr>
          <a:lstStyle>
            <a:lvl1pPr algn="ctr" defTabSz="914202" rtl="0" eaLnBrk="1" latinLnBrk="0" hangingPunct="1">
              <a:lnSpc>
                <a:spcPct val="90000"/>
              </a:lnSpc>
              <a:spcBef>
                <a:spcPct val="0"/>
              </a:spcBef>
              <a:buNone/>
              <a:defRPr sz="5999" kern="1200">
                <a:solidFill>
                  <a:schemeClr val="tx1"/>
                </a:solidFill>
                <a:latin typeface="+mj-lt"/>
                <a:ea typeface="+mj-ea"/>
                <a:cs typeface="+mj-cs"/>
              </a:defRPr>
            </a:lvl1pPr>
          </a:lstStyle>
          <a:p>
            <a:pPr algn="l"/>
            <a:r>
              <a:rPr lang="pt-BR" sz="3200" b="1" dirty="0">
                <a:latin typeface="Arial" pitchFamily="34" charset="0"/>
                <a:cs typeface="Arial" pitchFamily="34" charset="0"/>
              </a:rPr>
              <a:t>Demonstrações contábeis</a:t>
            </a:r>
          </a:p>
        </p:txBody>
      </p:sp>
      <p:sp>
        <p:nvSpPr>
          <p:cNvPr id="103" name="Retângulo 102"/>
          <p:cNvSpPr/>
          <p:nvPr/>
        </p:nvSpPr>
        <p:spPr>
          <a:xfrm>
            <a:off x="212474" y="1776406"/>
            <a:ext cx="3197476" cy="222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Contribuições</a:t>
            </a:r>
          </a:p>
        </p:txBody>
      </p:sp>
      <p:sp>
        <p:nvSpPr>
          <p:cNvPr id="126" name="Retângulo 125"/>
          <p:cNvSpPr/>
          <p:nvPr/>
        </p:nvSpPr>
        <p:spPr>
          <a:xfrm>
            <a:off x="212474" y="2823112"/>
            <a:ext cx="3292726" cy="207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Valor Bruto de Exploração de Bens Direitos e Prest. Serviços</a:t>
            </a:r>
          </a:p>
        </p:txBody>
      </p:sp>
      <p:sp>
        <p:nvSpPr>
          <p:cNvPr id="168" name="Retângulo 167"/>
          <p:cNvSpPr/>
          <p:nvPr/>
        </p:nvSpPr>
        <p:spPr>
          <a:xfrm>
            <a:off x="212473" y="1982846"/>
            <a:ext cx="3197475" cy="219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Contribuições Sociais</a:t>
            </a:r>
          </a:p>
        </p:txBody>
      </p:sp>
      <p:sp>
        <p:nvSpPr>
          <p:cNvPr id="177" name="Retângulo 176"/>
          <p:cNvSpPr/>
          <p:nvPr/>
        </p:nvSpPr>
        <p:spPr>
          <a:xfrm>
            <a:off x="212474" y="2409908"/>
            <a:ext cx="3197474" cy="207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Exploração e Venda de Bens Serv. e Direitos. </a:t>
            </a:r>
          </a:p>
        </p:txBody>
      </p:sp>
      <p:sp>
        <p:nvSpPr>
          <p:cNvPr id="184" name="Retângulo 183"/>
          <p:cNvSpPr/>
          <p:nvPr/>
        </p:nvSpPr>
        <p:spPr>
          <a:xfrm>
            <a:off x="212474" y="3026220"/>
            <a:ext cx="3245102" cy="217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Variações Patrimoniais Aumentativas Financeiras</a:t>
            </a:r>
          </a:p>
        </p:txBody>
      </p:sp>
      <p:sp>
        <p:nvSpPr>
          <p:cNvPr id="185" name="Retângulo 184"/>
          <p:cNvSpPr/>
          <p:nvPr/>
        </p:nvSpPr>
        <p:spPr>
          <a:xfrm>
            <a:off x="212474" y="3237938"/>
            <a:ext cx="3197476" cy="207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Juros e Encargos de Mora</a:t>
            </a:r>
          </a:p>
        </p:txBody>
      </p:sp>
      <p:sp>
        <p:nvSpPr>
          <p:cNvPr id="225" name="Retângulo 224"/>
          <p:cNvSpPr/>
          <p:nvPr/>
        </p:nvSpPr>
        <p:spPr>
          <a:xfrm>
            <a:off x="228600" y="1574984"/>
            <a:ext cx="3197476" cy="209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b="1" dirty="0">
                <a:solidFill>
                  <a:srgbClr val="008080"/>
                </a:solidFill>
                <a:latin typeface="Arial" pitchFamily="34" charset="0"/>
                <a:cs typeface="Arial" pitchFamily="34" charset="0"/>
              </a:rPr>
              <a:t>Variação Patrimonial Aumentativa</a:t>
            </a:r>
          </a:p>
        </p:txBody>
      </p:sp>
      <p:sp>
        <p:nvSpPr>
          <p:cNvPr id="226" name="Retângulo 225"/>
          <p:cNvSpPr/>
          <p:nvPr/>
        </p:nvSpPr>
        <p:spPr>
          <a:xfrm>
            <a:off x="212474" y="2205362"/>
            <a:ext cx="3197474" cy="186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Contribuições Sociais</a:t>
            </a:r>
          </a:p>
        </p:txBody>
      </p:sp>
      <p:sp>
        <p:nvSpPr>
          <p:cNvPr id="230" name="Retângulo 229"/>
          <p:cNvSpPr/>
          <p:nvPr/>
        </p:nvSpPr>
        <p:spPr>
          <a:xfrm>
            <a:off x="212474" y="2616916"/>
            <a:ext cx="3197474" cy="199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Exploração de Bens Direitos e Prestação de Serviços</a:t>
            </a:r>
          </a:p>
        </p:txBody>
      </p:sp>
      <p:sp>
        <p:nvSpPr>
          <p:cNvPr id="276" name="Retângulo 275"/>
          <p:cNvSpPr/>
          <p:nvPr/>
        </p:nvSpPr>
        <p:spPr>
          <a:xfrm>
            <a:off x="231524" y="3452409"/>
            <a:ext cx="3197476" cy="222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Outras Variações Patrimoniais Aumentativas Financeiras</a:t>
            </a:r>
          </a:p>
        </p:txBody>
      </p:sp>
      <p:sp>
        <p:nvSpPr>
          <p:cNvPr id="278" name="Retângulo 277"/>
          <p:cNvSpPr/>
          <p:nvPr/>
        </p:nvSpPr>
        <p:spPr>
          <a:xfrm>
            <a:off x="212474" y="3682565"/>
            <a:ext cx="3197474" cy="2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Multas sobre Anuidades</a:t>
            </a:r>
          </a:p>
        </p:txBody>
      </p:sp>
      <p:sp>
        <p:nvSpPr>
          <p:cNvPr id="279" name="Retângulo 278"/>
          <p:cNvSpPr/>
          <p:nvPr/>
        </p:nvSpPr>
        <p:spPr>
          <a:xfrm>
            <a:off x="212474" y="4089182"/>
            <a:ext cx="3197474" cy="207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Outras Variações Patrimoniais Aumentativas</a:t>
            </a:r>
          </a:p>
        </p:txBody>
      </p:sp>
      <p:sp>
        <p:nvSpPr>
          <p:cNvPr id="280" name="Retângulo 279"/>
          <p:cNvSpPr/>
          <p:nvPr/>
        </p:nvSpPr>
        <p:spPr>
          <a:xfrm>
            <a:off x="212474" y="4495800"/>
            <a:ext cx="3197474" cy="207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Diversas Variações Patrimoniais Aumentativas</a:t>
            </a:r>
          </a:p>
        </p:txBody>
      </p:sp>
      <p:sp>
        <p:nvSpPr>
          <p:cNvPr id="285" name="Retângulo 284"/>
          <p:cNvSpPr/>
          <p:nvPr/>
        </p:nvSpPr>
        <p:spPr>
          <a:xfrm>
            <a:off x="212474" y="4703508"/>
            <a:ext cx="3197474" cy="2212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Multas administrativas</a:t>
            </a:r>
          </a:p>
        </p:txBody>
      </p:sp>
      <p:sp>
        <p:nvSpPr>
          <p:cNvPr id="286" name="Retângulo 285"/>
          <p:cNvSpPr/>
          <p:nvPr/>
        </p:nvSpPr>
        <p:spPr>
          <a:xfrm>
            <a:off x="212474" y="4917210"/>
            <a:ext cx="3197474" cy="188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Indenizações</a:t>
            </a:r>
          </a:p>
        </p:txBody>
      </p:sp>
      <p:sp>
        <p:nvSpPr>
          <p:cNvPr id="287" name="Retângulo 286"/>
          <p:cNvSpPr/>
          <p:nvPr/>
        </p:nvSpPr>
        <p:spPr>
          <a:xfrm>
            <a:off x="212474" y="5342605"/>
            <a:ext cx="3197475" cy="274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Variações Patrimoniais Aumentativas Financeiras decorrentes de Fatos Geradores Diversos</a:t>
            </a:r>
          </a:p>
        </p:txBody>
      </p:sp>
      <p:sp>
        <p:nvSpPr>
          <p:cNvPr id="289" name="Retângulo 288"/>
          <p:cNvSpPr/>
          <p:nvPr/>
        </p:nvSpPr>
        <p:spPr>
          <a:xfrm>
            <a:off x="263127" y="5638801"/>
            <a:ext cx="2812986"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b="1" dirty="0">
                <a:solidFill>
                  <a:schemeClr val="bg1">
                    <a:lumMod val="50000"/>
                  </a:schemeClr>
                </a:solidFill>
                <a:latin typeface="Arial" pitchFamily="34" charset="0"/>
                <a:cs typeface="Arial" pitchFamily="34" charset="0"/>
              </a:rPr>
              <a:t>TOTAL VAS VARIAÇÕES ATIVAS</a:t>
            </a:r>
          </a:p>
        </p:txBody>
      </p:sp>
      <p:sp>
        <p:nvSpPr>
          <p:cNvPr id="164" name="Retângulo 163"/>
          <p:cNvSpPr/>
          <p:nvPr/>
        </p:nvSpPr>
        <p:spPr>
          <a:xfrm>
            <a:off x="219075" y="3882675"/>
            <a:ext cx="3197474" cy="2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Transferências Recebidas</a:t>
            </a:r>
          </a:p>
        </p:txBody>
      </p:sp>
      <p:sp>
        <p:nvSpPr>
          <p:cNvPr id="165" name="Retângulo 164"/>
          <p:cNvSpPr/>
          <p:nvPr/>
        </p:nvSpPr>
        <p:spPr>
          <a:xfrm>
            <a:off x="212473" y="5105400"/>
            <a:ext cx="3197474" cy="188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Reversão de Provisões</a:t>
            </a:r>
          </a:p>
        </p:txBody>
      </p:sp>
      <p:cxnSp>
        <p:nvCxnSpPr>
          <p:cNvPr id="166" name="Conector reto 165"/>
          <p:cNvCxnSpPr/>
          <p:nvPr/>
        </p:nvCxnSpPr>
        <p:spPr>
          <a:xfrm>
            <a:off x="247350" y="5867400"/>
            <a:ext cx="9506250" cy="0"/>
          </a:xfrm>
          <a:prstGeom prst="line">
            <a:avLst/>
          </a:prstGeom>
          <a:ln w="19050">
            <a:solidFill>
              <a:srgbClr val="008080"/>
            </a:solidFill>
          </a:ln>
        </p:spPr>
        <p:style>
          <a:lnRef idx="1">
            <a:schemeClr val="accent1"/>
          </a:lnRef>
          <a:fillRef idx="0">
            <a:schemeClr val="accent1"/>
          </a:fillRef>
          <a:effectRef idx="0">
            <a:schemeClr val="accent1"/>
          </a:effectRef>
          <a:fontRef idx="minor">
            <a:schemeClr val="tx1"/>
          </a:fontRef>
        </p:style>
      </p:cxnSp>
      <p:sp>
        <p:nvSpPr>
          <p:cNvPr id="167" name="Retângulo 166"/>
          <p:cNvSpPr/>
          <p:nvPr/>
        </p:nvSpPr>
        <p:spPr>
          <a:xfrm>
            <a:off x="219075" y="4277458"/>
            <a:ext cx="3197474" cy="207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dirty="0">
                <a:solidFill>
                  <a:schemeClr val="bg1">
                    <a:lumMod val="50000"/>
                  </a:schemeClr>
                </a:solidFill>
                <a:latin typeface="Arial" pitchFamily="34" charset="0"/>
                <a:cs typeface="Arial" pitchFamily="34" charset="0"/>
              </a:rPr>
              <a:t>Variação Patrimonial Aumentativa a Classificar</a:t>
            </a:r>
          </a:p>
        </p:txBody>
      </p:sp>
      <p:sp>
        <p:nvSpPr>
          <p:cNvPr id="171" name="Retângulo 170"/>
          <p:cNvSpPr/>
          <p:nvPr/>
        </p:nvSpPr>
        <p:spPr>
          <a:xfrm>
            <a:off x="5252628" y="5638801"/>
            <a:ext cx="2710437" cy="228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900" b="1" dirty="0">
                <a:solidFill>
                  <a:schemeClr val="bg1">
                    <a:lumMod val="50000"/>
                  </a:schemeClr>
                </a:solidFill>
                <a:latin typeface="Arial" pitchFamily="34" charset="0"/>
                <a:cs typeface="Arial" pitchFamily="34" charset="0"/>
              </a:rPr>
              <a:t>TOTAL VAS VARIAÇÕES PASSIVAS</a:t>
            </a:r>
          </a:p>
        </p:txBody>
      </p:sp>
      <p:sp>
        <p:nvSpPr>
          <p:cNvPr id="172" name="Retângulo 171"/>
          <p:cNvSpPr/>
          <p:nvPr/>
        </p:nvSpPr>
        <p:spPr>
          <a:xfrm>
            <a:off x="3457576" y="5120596"/>
            <a:ext cx="866775" cy="2134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42.688,67</a:t>
            </a:r>
          </a:p>
        </p:txBody>
      </p:sp>
      <p:sp>
        <p:nvSpPr>
          <p:cNvPr id="173" name="Retângulo 172"/>
          <p:cNvSpPr/>
          <p:nvPr/>
        </p:nvSpPr>
        <p:spPr>
          <a:xfrm>
            <a:off x="3467101" y="5343549"/>
            <a:ext cx="866775" cy="273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849,96</a:t>
            </a:r>
          </a:p>
        </p:txBody>
      </p:sp>
      <p:sp>
        <p:nvSpPr>
          <p:cNvPr id="174" name="Retângulo 173"/>
          <p:cNvSpPr/>
          <p:nvPr/>
        </p:nvSpPr>
        <p:spPr>
          <a:xfrm>
            <a:off x="4381501" y="5650263"/>
            <a:ext cx="871131"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b="1" dirty="0">
                <a:solidFill>
                  <a:schemeClr val="bg1">
                    <a:lumMod val="50000"/>
                  </a:schemeClr>
                </a:solidFill>
                <a:latin typeface="Arial" pitchFamily="34" charset="0"/>
                <a:cs typeface="Arial" pitchFamily="34" charset="0"/>
              </a:rPr>
              <a:t>1.495.675,68</a:t>
            </a:r>
          </a:p>
        </p:txBody>
      </p:sp>
      <p:sp>
        <p:nvSpPr>
          <p:cNvPr id="175" name="Retângulo 174"/>
          <p:cNvSpPr/>
          <p:nvPr/>
        </p:nvSpPr>
        <p:spPr>
          <a:xfrm>
            <a:off x="4386670" y="5113275"/>
            <a:ext cx="871131" cy="2171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43.492,24</a:t>
            </a:r>
          </a:p>
        </p:txBody>
      </p:sp>
      <p:sp>
        <p:nvSpPr>
          <p:cNvPr id="176" name="Retângulo 175"/>
          <p:cNvSpPr/>
          <p:nvPr/>
        </p:nvSpPr>
        <p:spPr>
          <a:xfrm>
            <a:off x="7963065" y="5617181"/>
            <a:ext cx="876302" cy="25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1.392.521,89</a:t>
            </a:r>
          </a:p>
        </p:txBody>
      </p:sp>
      <p:sp>
        <p:nvSpPr>
          <p:cNvPr id="178" name="Retângulo 177"/>
          <p:cNvSpPr/>
          <p:nvPr/>
        </p:nvSpPr>
        <p:spPr>
          <a:xfrm>
            <a:off x="8886992" y="5617181"/>
            <a:ext cx="866607" cy="250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pt-BR" sz="900" dirty="0">
                <a:solidFill>
                  <a:schemeClr val="bg1">
                    <a:lumMod val="50000"/>
                  </a:schemeClr>
                </a:solidFill>
                <a:latin typeface="Arial" pitchFamily="34" charset="0"/>
                <a:cs typeface="Arial" pitchFamily="34" charset="0"/>
              </a:rPr>
              <a:t>1.179.751,31</a:t>
            </a:r>
          </a:p>
        </p:txBody>
      </p:sp>
    </p:spTree>
    <p:extLst>
      <p:ext uri="{BB962C8B-B14F-4D97-AF65-F5344CB8AC3E}">
        <p14:creationId xmlns:p14="http://schemas.microsoft.com/office/powerpoint/2010/main" xmlns="" val="188161576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to 7" descr="Retângulo bege">
            <a:extLst>
              <a:ext uri="{FF2B5EF4-FFF2-40B4-BE49-F238E27FC236}">
                <a16:creationId xmlns:a16="http://schemas.microsoft.com/office/drawing/2014/main" xmlns="" id="{ECBA7D8E-5402-4270-920C-7157557E4EB3}"/>
              </a:ext>
            </a:extLst>
          </p:cNvPr>
          <p:cNvSpPr/>
          <p:nvPr/>
        </p:nvSpPr>
        <p:spPr bwMode="white">
          <a:xfrm flipV="1">
            <a:off x="0" y="882906"/>
            <a:ext cx="9906000" cy="158493"/>
          </a:xfrm>
          <a:custGeom>
            <a:avLst/>
            <a:gdLst/>
            <a:ahLst/>
            <a:cxnLst/>
            <a:rect l="l" t="t" r="r" b="b"/>
            <a:pathLst>
              <a:path w="3935729">
                <a:moveTo>
                  <a:pt x="0" y="0"/>
                </a:moveTo>
                <a:lnTo>
                  <a:pt x="3935349" y="0"/>
                </a:lnTo>
              </a:path>
            </a:pathLst>
          </a:custGeom>
          <a:ln w="54863">
            <a:solidFill>
              <a:schemeClr val="tx1"/>
            </a:solidFill>
          </a:ln>
        </p:spPr>
        <p:txBody>
          <a:bodyPr wrap="square" lIns="0" tIns="0" rIns="0" bIns="0" rtlCol="0"/>
          <a:lstStyle/>
          <a:p>
            <a:pPr rtl="0"/>
            <a:endParaRPr lang="pt-BR" dirty="0">
              <a:solidFill>
                <a:schemeClr val="tx2">
                  <a:lumMod val="50000"/>
                </a:schemeClr>
              </a:solidFill>
            </a:endParaRPr>
          </a:p>
        </p:txBody>
      </p:sp>
      <p:sp>
        <p:nvSpPr>
          <p:cNvPr id="12" name="Espaço Reservado para Texto 3">
            <a:extLst>
              <a:ext uri="{FF2B5EF4-FFF2-40B4-BE49-F238E27FC236}">
                <a16:creationId xmlns:a16="http://schemas.microsoft.com/office/drawing/2014/main" xmlns="" id="{95B97802-B42D-437E-9D12-6474A86261A7}"/>
              </a:ext>
            </a:extLst>
          </p:cNvPr>
          <p:cNvSpPr txBox="1">
            <a:spLocks/>
          </p:cNvSpPr>
          <p:nvPr/>
        </p:nvSpPr>
        <p:spPr>
          <a:xfrm>
            <a:off x="523874" y="1181100"/>
            <a:ext cx="8963026" cy="5553074"/>
          </a:xfrm>
          <a:prstGeom prst="rect">
            <a:avLst/>
          </a:prstGeom>
          <a:noFill/>
          <a:ln>
            <a:noFill/>
          </a:ln>
        </p:spPr>
        <p:txBody>
          <a:bodyPr numCol="2" spcCol="72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50000" algn="just">
              <a:lnSpc>
                <a:spcPct val="100000"/>
              </a:lnSpc>
              <a:buNone/>
            </a:pPr>
            <a:r>
              <a:rPr lang="pt-BR" sz="1100" dirty="0">
                <a:latin typeface="Arial" panose="020B0604020202020204" pitchFamily="34" charset="0"/>
                <a:cs typeface="Arial" panose="020B0604020202020204" pitchFamily="34" charset="0"/>
              </a:rPr>
              <a:t>A Assessoria Contábil declara a conformidade contábil das Demonstração Contábeis do Conselho de Arquitetura e Urbanismo de Alagoas – CAU/AL, referente ao período de janeiro a dezembro de 2019, no que tange ao reconhecimento, mensuração e evidenciação dos atos e fatos relativos à gestão orçamentária, financeira e patrimonial.</a:t>
            </a:r>
          </a:p>
          <a:p>
            <a:pPr marL="0" indent="450000" algn="just">
              <a:lnSpc>
                <a:spcPct val="100000"/>
              </a:lnSpc>
              <a:buClr>
                <a:srgbClr val="FF0000"/>
              </a:buClr>
              <a:buNone/>
            </a:pPr>
            <a:r>
              <a:rPr lang="pt-BR" sz="1100" dirty="0">
                <a:latin typeface="Arial" panose="020B0604020202020204" pitchFamily="34" charset="0"/>
                <a:cs typeface="Arial" panose="020B0604020202020204" pitchFamily="34" charset="0"/>
              </a:rPr>
              <a:t>As demonstrações contábeis foram elaboradas de acordo com as práticas contábeis adotadas no Brasil (BRGAAP), abrangendo as normas brasileiras de contabilidade aplicáveis ao setor público, principalmente a NBC T 16.6 (R1) – Demonstrações Contábeis.</a:t>
            </a:r>
          </a:p>
          <a:p>
            <a:pPr marL="0" indent="450000" algn="just">
              <a:lnSpc>
                <a:spcPct val="100000"/>
              </a:lnSpc>
              <a:buClr>
                <a:srgbClr val="FF0000"/>
              </a:buClr>
              <a:buNone/>
            </a:pPr>
            <a:r>
              <a:rPr lang="pt-BR" sz="1100" dirty="0">
                <a:latin typeface="Arial" panose="020B0604020202020204" pitchFamily="34" charset="0"/>
                <a:cs typeface="Arial" panose="020B0604020202020204" pitchFamily="34" charset="0"/>
              </a:rPr>
              <a:t>As demonstrações contábeis estão apresentadas em Reais, que também é a moeda funcional da Entidade.</a:t>
            </a:r>
          </a:p>
          <a:p>
            <a:pPr marL="0" indent="450000" algn="just">
              <a:lnSpc>
                <a:spcPct val="100000"/>
              </a:lnSpc>
              <a:buClr>
                <a:srgbClr val="FF0000"/>
              </a:buClr>
              <a:buNone/>
            </a:pPr>
            <a:r>
              <a:rPr lang="pt-BR" sz="1100" dirty="0">
                <a:latin typeface="Arial" panose="020B0604020202020204" pitchFamily="34" charset="0"/>
                <a:cs typeface="Arial" panose="020B0604020202020204" pitchFamily="34" charset="0"/>
              </a:rPr>
              <a:t>As Demonstrações Contábeis estão fundamentadas na Lei nº 4.320/64 e em consonância com o Manual de Contabilidade aplicado ao Setor Público, aprovada pela Portaria Conjunta STN/SOF nº 01/14, e Portaria STN n° 700 de 10/12/2014, 8ª edição, e Normas Brasileiras de Contabilidade aplicadas ao setor público conforme NBC TSP ESTRUTURA CONCEITUAL, NBC TSP 07, NBC TSP 11 e NBC TSP 17.</a:t>
            </a:r>
          </a:p>
          <a:p>
            <a:pPr marL="0" indent="450000" algn="just">
              <a:lnSpc>
                <a:spcPct val="100000"/>
              </a:lnSpc>
              <a:buClr>
                <a:srgbClr val="FF0000"/>
              </a:buClr>
              <a:buNone/>
            </a:pPr>
            <a:r>
              <a:rPr lang="pt-BR" sz="1100" dirty="0">
                <a:latin typeface="Arial" panose="020B0604020202020204" pitchFamily="34" charset="0"/>
                <a:cs typeface="Arial" panose="020B0604020202020204" pitchFamily="34" charset="0"/>
              </a:rPr>
              <a:t>As Demonstrações Contábeis do Conselho de Arquitetura e Urbanismo de Alagoas são compostas por: </a:t>
            </a:r>
          </a:p>
          <a:p>
            <a:pPr algn="just">
              <a:lnSpc>
                <a:spcPct val="100000"/>
              </a:lnSpc>
              <a:buClr>
                <a:schemeClr val="tx1"/>
              </a:buClr>
            </a:pPr>
            <a:r>
              <a:rPr lang="pt-BR" sz="1100" dirty="0">
                <a:latin typeface="Arial" panose="020B0604020202020204" pitchFamily="34" charset="0"/>
                <a:cs typeface="Arial" panose="020B0604020202020204" pitchFamily="34" charset="0"/>
              </a:rPr>
              <a:t>Balanço Patrimonial: Estruturado em Ativo, Passivo e Patrimônio Líquido. Evidencia qualitativa e quantitativamente a situação patrimonial da entidade pública;</a:t>
            </a:r>
          </a:p>
          <a:p>
            <a:pPr algn="just">
              <a:lnSpc>
                <a:spcPct val="100000"/>
              </a:lnSpc>
            </a:pPr>
            <a:r>
              <a:rPr lang="pt-BR" sz="1100" dirty="0">
                <a:latin typeface="Arial" panose="020B0604020202020204" pitchFamily="34" charset="0"/>
                <a:cs typeface="Arial" panose="020B0604020202020204" pitchFamily="34" charset="0"/>
              </a:rPr>
              <a:t>Demonstração das Variações Patrimoniais: Evidencia as variações quantitativas, o resultado patrimonial e as variações qualitativas decorrentes da execução orçamentária;</a:t>
            </a:r>
          </a:p>
          <a:p>
            <a:pPr algn="just">
              <a:lnSpc>
                <a:spcPct val="100000"/>
              </a:lnSpc>
            </a:pPr>
            <a:r>
              <a:rPr lang="pt-BR" sz="1100" dirty="0">
                <a:latin typeface="Arial" panose="020B0604020202020204" pitchFamily="34" charset="0"/>
                <a:cs typeface="Arial" panose="020B0604020202020204" pitchFamily="34" charset="0"/>
              </a:rPr>
              <a:t>Balanço Orçamentário: Evidencia as receitas e as despesas orçamentárias;</a:t>
            </a:r>
          </a:p>
          <a:p>
            <a:pPr algn="just">
              <a:lnSpc>
                <a:spcPct val="100000"/>
              </a:lnSpc>
            </a:pPr>
            <a:r>
              <a:rPr lang="pt-BR" sz="1100" dirty="0">
                <a:latin typeface="Arial" panose="020B0604020202020204" pitchFamily="34" charset="0"/>
                <a:cs typeface="Arial" panose="020B0604020202020204" pitchFamily="34" charset="0"/>
              </a:rPr>
              <a:t>Balanço Financeiro: Evidencia as receitas e despesas orçamentárias, bem como os ingressos e dispêndios extraorçamentários,   conjugados   com  os  saldos  de  </a:t>
            </a:r>
            <a:r>
              <a:rPr lang="pt-BR" sz="1100" dirty="0">
                <a:solidFill>
                  <a:srgbClr val="000000"/>
                </a:solidFill>
                <a:latin typeface="Arial" panose="020B0604020202020204" pitchFamily="34" charset="0"/>
                <a:cs typeface="Arial" panose="020B0604020202020204" pitchFamily="34" charset="0"/>
              </a:rPr>
              <a:t>caixa  do</a:t>
            </a:r>
            <a:r>
              <a:rPr lang="pt-BR" sz="1100" dirty="0">
                <a:latin typeface="Arial" panose="020B0604020202020204" pitchFamily="34" charset="0"/>
                <a:cs typeface="Arial" panose="020B0604020202020204" pitchFamily="34" charset="0"/>
              </a:rPr>
              <a:t> exercício anterior e os que se transferem para o início do exercício seguinte;</a:t>
            </a:r>
          </a:p>
          <a:p>
            <a:pPr marL="171450" lvl="1" indent="-171450" algn="just">
              <a:lnSpc>
                <a:spcPct val="100000"/>
              </a:lnSpc>
              <a:spcBef>
                <a:spcPts val="1000"/>
              </a:spcBef>
              <a:buClr>
                <a:schemeClr val="tx1"/>
              </a:buClr>
            </a:pPr>
            <a:r>
              <a:rPr lang="pt-BR" sz="1100" dirty="0">
                <a:latin typeface="Arial" panose="020B0604020202020204" pitchFamily="34" charset="0"/>
                <a:cs typeface="Arial" panose="020B0604020202020204" pitchFamily="34" charset="0"/>
              </a:rPr>
              <a:t>Demonstração dos Fluxos de Caixa: Evidencia as movimentações havidas no caixa e seus equivalentes, nos fluxos das operações, dos investimentos e dos financiamentos.</a:t>
            </a:r>
          </a:p>
          <a:p>
            <a:pPr marL="0" lvl="1" indent="450000" algn="just">
              <a:lnSpc>
                <a:spcPct val="100000"/>
              </a:lnSpc>
              <a:spcBef>
                <a:spcPts val="1000"/>
              </a:spcBef>
              <a:buClr>
                <a:schemeClr val="tx1"/>
              </a:buClr>
              <a:buNone/>
            </a:pPr>
            <a:r>
              <a:rPr lang="pt-BR" sz="1100" dirty="0">
                <a:latin typeface="Arial" panose="020B0604020202020204" pitchFamily="34" charset="0"/>
                <a:cs typeface="Arial" panose="020B0604020202020204" pitchFamily="34" charset="0"/>
              </a:rPr>
              <a:t>Declaro que as informações constantes das Demonstrações Contábeis: Balanço Patrimonial, Demonstração das Variações Patrimoniais, Balanço Orçamentário, Balanço Financeiro, Demonstração de Fluxo de Caixa, regidos pelas diretrizes do Manual de Contabilidade Aplicada ao Setor Público (MCASP) e Normas Brasileiras de Contabilidade Aplicadas ao Setor Público (</a:t>
            </a:r>
            <a:r>
              <a:rPr lang="pt-BR" sz="1100" dirty="0" err="1">
                <a:latin typeface="Arial" panose="020B0604020202020204" pitchFamily="34" charset="0"/>
                <a:cs typeface="Arial" panose="020B0604020202020204" pitchFamily="34" charset="0"/>
              </a:rPr>
              <a:t>NBCs</a:t>
            </a:r>
            <a:r>
              <a:rPr lang="pt-BR" sz="1100" dirty="0">
                <a:latin typeface="Arial" panose="020B0604020202020204" pitchFamily="34" charset="0"/>
                <a:cs typeface="Arial" panose="020B0604020202020204" pitchFamily="34" charset="0"/>
              </a:rPr>
              <a:t> TSP), do Conselho Federal de Contabilidade (CFC), relativas ao período de janeiro a dezembro de 2019, refletem nos seus aspectos mais relevantes a situação orçamentária, financeira e patrimonial do Conselho de Arquitetura e Urbanismo de Alagoas.</a:t>
            </a:r>
          </a:p>
          <a:p>
            <a:pPr marL="0" lvl="1" indent="0" algn="r">
              <a:lnSpc>
                <a:spcPct val="100000"/>
              </a:lnSpc>
              <a:spcBef>
                <a:spcPts val="0"/>
              </a:spcBef>
              <a:buClr>
                <a:schemeClr val="tx1"/>
              </a:buClr>
              <a:buNone/>
            </a:pPr>
            <a:endParaRPr lang="pt-BR" sz="1100" dirty="0">
              <a:latin typeface="Arial" panose="020B0604020202020204" pitchFamily="34" charset="0"/>
              <a:cs typeface="Arial" panose="020B0604020202020204" pitchFamily="34" charset="0"/>
            </a:endParaRPr>
          </a:p>
          <a:p>
            <a:pPr marL="0" lvl="1" indent="0" algn="r">
              <a:lnSpc>
                <a:spcPct val="100000"/>
              </a:lnSpc>
              <a:spcBef>
                <a:spcPts val="0"/>
              </a:spcBef>
              <a:buClr>
                <a:schemeClr val="tx1"/>
              </a:buClr>
              <a:buNone/>
            </a:pPr>
            <a:r>
              <a:rPr lang="pt-BR" sz="1100" b="1" dirty="0">
                <a:latin typeface="Arial" panose="020B0604020202020204" pitchFamily="34" charset="0"/>
                <a:cs typeface="Arial" panose="020B0604020202020204" pitchFamily="34" charset="0"/>
              </a:rPr>
              <a:t>Selma Maria Lessa de Moura</a:t>
            </a:r>
          </a:p>
          <a:p>
            <a:pPr marL="0" lvl="1" indent="0" algn="r">
              <a:lnSpc>
                <a:spcPct val="100000"/>
              </a:lnSpc>
              <a:spcBef>
                <a:spcPts val="0"/>
              </a:spcBef>
              <a:buClr>
                <a:schemeClr val="tx1"/>
              </a:buClr>
              <a:buNone/>
            </a:pPr>
            <a:r>
              <a:rPr lang="pt-BR" sz="1100" dirty="0">
                <a:latin typeface="Arial" panose="020B0604020202020204" pitchFamily="34" charset="0"/>
                <a:cs typeface="Arial" panose="020B0604020202020204" pitchFamily="34" charset="0"/>
              </a:rPr>
              <a:t>CRC/AL 4153/O-0</a:t>
            </a:r>
          </a:p>
        </p:txBody>
      </p:sp>
      <p:sp>
        <p:nvSpPr>
          <p:cNvPr id="10" name="Título 4">
            <a:extLst>
              <a:ext uri="{FF2B5EF4-FFF2-40B4-BE49-F238E27FC236}">
                <a16:creationId xmlns:a16="http://schemas.microsoft.com/office/drawing/2014/main" xmlns="" id="{C58FC24A-3890-42AD-ADD6-7B179CFBAF8E}"/>
              </a:ext>
            </a:extLst>
          </p:cNvPr>
          <p:cNvSpPr txBox="1">
            <a:spLocks/>
          </p:cNvSpPr>
          <p:nvPr/>
        </p:nvSpPr>
        <p:spPr>
          <a:xfrm>
            <a:off x="502194" y="389284"/>
            <a:ext cx="8933906" cy="7826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000" b="1" dirty="0">
                <a:latin typeface="Arial" panose="020B0604020202020204" pitchFamily="34" charset="0"/>
                <a:cs typeface="Arial" panose="020B0604020202020204" pitchFamily="34" charset="0"/>
              </a:rPr>
              <a:t>Notas explicativas às demonstrações contábeis</a:t>
            </a:r>
          </a:p>
        </p:txBody>
      </p:sp>
      <p:sp>
        <p:nvSpPr>
          <p:cNvPr id="6" name="Espaço Reservado para Número de Slide 5"/>
          <p:cNvSpPr>
            <a:spLocks noGrp="1"/>
          </p:cNvSpPr>
          <p:nvPr>
            <p:ph type="sldNum" sz="quarter" idx="12"/>
          </p:nvPr>
        </p:nvSpPr>
        <p:spPr/>
        <p:txBody>
          <a:bodyPr/>
          <a:lstStyle/>
          <a:p>
            <a:pPr rtl="0"/>
            <a:fld id="{5A4A7955-6230-48B4-BD8B-A7C460F75945}" type="slidenum">
              <a:rPr lang="pt-BR" noProof="0" smtClean="0"/>
              <a:pPr rtl="0"/>
              <a:t>93</a:t>
            </a:fld>
            <a:endParaRPr lang="pt-BR" noProof="0"/>
          </a:p>
        </p:txBody>
      </p:sp>
    </p:spTree>
    <p:extLst>
      <p:ext uri="{BB962C8B-B14F-4D97-AF65-F5344CB8AC3E}">
        <p14:creationId xmlns:p14="http://schemas.microsoft.com/office/powerpoint/2010/main" xmlns="" val="25363207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 name="Título 1" hidden="1">
            <a:extLst>
              <a:ext uri="{FF2B5EF4-FFF2-40B4-BE49-F238E27FC236}">
                <a16:creationId xmlns:a16="http://schemas.microsoft.com/office/drawing/2014/main" xmlns="" id="{BAC4DC87-4412-47EA-869B-E290F40E52AD}"/>
              </a:ext>
            </a:extLst>
          </p:cNvPr>
          <p:cNvSpPr>
            <a:spLocks noGrp="1"/>
          </p:cNvSpPr>
          <p:nvPr>
            <p:ph type="title" idx="4294967295"/>
          </p:nvPr>
        </p:nvSpPr>
        <p:spPr>
          <a:xfrm>
            <a:off x="0" y="365125"/>
            <a:ext cx="10515600" cy="1325563"/>
          </a:xfrm>
        </p:spPr>
        <p:txBody>
          <a:bodyPr rtlCol="0"/>
          <a:lstStyle/>
          <a:p>
            <a:pPr rtl="0"/>
            <a:r>
              <a:rPr lang="pt-BR"/>
              <a:t>Slide de balanced scorecard 1</a:t>
            </a:r>
          </a:p>
        </p:txBody>
      </p:sp>
      <p:sp>
        <p:nvSpPr>
          <p:cNvPr id="4" name="Caixa de texto 7">
            <a:extLst>
              <a:ext uri="{FF2B5EF4-FFF2-40B4-BE49-F238E27FC236}">
                <a16:creationId xmlns:a16="http://schemas.microsoft.com/office/drawing/2014/main" xmlns="" id="{3DC4CCBA-12AD-4433-A381-A03661E3D927}"/>
              </a:ext>
            </a:extLst>
          </p:cNvPr>
          <p:cNvSpPr txBox="1"/>
          <p:nvPr/>
        </p:nvSpPr>
        <p:spPr>
          <a:xfrm>
            <a:off x="661165" y="2517147"/>
            <a:ext cx="8627214" cy="615553"/>
          </a:xfrm>
          <a:prstGeom prst="rect">
            <a:avLst/>
          </a:prstGeom>
          <a:noFill/>
        </p:spPr>
        <p:txBody>
          <a:bodyPr wrap="square" lIns="0" tIns="0" rIns="0" bIns="0" rtlCol="0" anchor="ctr">
            <a:spAutoFit/>
          </a:bodyPr>
          <a:lstStyle/>
          <a:p>
            <a:pPr>
              <a:defRPr/>
            </a:pPr>
            <a:r>
              <a:rPr lang="pt-BR" sz="4000" b="1" dirty="0">
                <a:solidFill>
                  <a:srgbClr val="455F51">
                    <a:lumMod val="50000"/>
                  </a:srgbClr>
                </a:solidFill>
                <a:latin typeface="Arial" panose="020B0604020202020204" pitchFamily="34" charset="0"/>
                <a:cs typeface="Arial" panose="020B0604020202020204" pitchFamily="34" charset="0"/>
              </a:rPr>
              <a:t>7. Anexos e apêndices</a:t>
            </a:r>
          </a:p>
        </p:txBody>
      </p:sp>
      <p:pic>
        <p:nvPicPr>
          <p:cNvPr id="5" name="Picture 2" descr="C:\Users\Rodrigo\OneDrive - CONSELHO DE ARQUITETURA E URBANISMO DE ALAGOAS CAU AL(1)\A - CAU-AL - DIVERSOS\PAPELARIA CAU_AL\Logos CAU-AL\CAU-AL-logo-negativo-03.jpg"/>
          <p:cNvPicPr>
            <a:picLocks noChangeAspect="1" noChangeArrowheads="1"/>
          </p:cNvPicPr>
          <p:nvPr/>
        </p:nvPicPr>
        <p:blipFill>
          <a:blip r:embed="rId4" cstate="print"/>
          <a:srcRect/>
          <a:stretch>
            <a:fillRect/>
          </a:stretch>
        </p:blipFill>
        <p:spPr bwMode="auto">
          <a:xfrm>
            <a:off x="6950075" y="0"/>
            <a:ext cx="2955925" cy="1239837"/>
          </a:xfrm>
          <a:prstGeom prst="rect">
            <a:avLst/>
          </a:prstGeom>
          <a:noFill/>
        </p:spPr>
      </p:pic>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pPr rtl="0"/>
              <a:t>94</a:t>
            </a:fld>
            <a:endParaRPr lang="pt-BR" noProof="0"/>
          </a:p>
        </p:txBody>
      </p:sp>
    </p:spTree>
    <p:extLst>
      <p:ext uri="{BB962C8B-B14F-4D97-AF65-F5344CB8AC3E}">
        <p14:creationId xmlns:p14="http://schemas.microsoft.com/office/powerpoint/2010/main" xmlns="" val="41195101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ço Reservado para Texto 3">
            <a:extLst>
              <a:ext uri="{FF2B5EF4-FFF2-40B4-BE49-F238E27FC236}">
                <a16:creationId xmlns:a16="http://schemas.microsoft.com/office/drawing/2014/main" xmlns="" id="{88BBAA8A-B838-4E79-AC88-0B8954C35C27}"/>
              </a:ext>
            </a:extLst>
          </p:cNvPr>
          <p:cNvSpPr txBox="1">
            <a:spLocks/>
          </p:cNvSpPr>
          <p:nvPr/>
        </p:nvSpPr>
        <p:spPr>
          <a:xfrm>
            <a:off x="502195" y="1252077"/>
            <a:ext cx="4311852" cy="5415423"/>
          </a:xfrm>
          <a:prstGeom prst="rect">
            <a:avLst/>
          </a:prstGeom>
        </p:spPr>
        <p:txBody>
          <a:bodyPr numCol="1" spcCol="720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300" b="1" dirty="0">
                <a:solidFill>
                  <a:prstClr val="black"/>
                </a:solidFill>
                <a:latin typeface="Arial" panose="020B0604020202020204" pitchFamily="34" charset="0"/>
                <a:cs typeface="Arial" panose="020B0604020202020204" pitchFamily="34" charset="0"/>
              </a:rPr>
              <a:t>PLANEJAMENTO</a:t>
            </a:r>
          </a:p>
          <a:p>
            <a:pPr marL="0" indent="0" algn="just">
              <a:lnSpc>
                <a:spcPct val="100000"/>
              </a:lnSpc>
              <a:buNone/>
              <a:defRPr/>
            </a:pPr>
            <a:r>
              <a:rPr lang="pt-BR" sz="1300" dirty="0">
                <a:latin typeface="Arial"/>
                <a:cs typeface="Arial"/>
              </a:rPr>
              <a:t>A Gerência de Planejamento e Gestão Estratégica do CAU/BR opinou favoravelmente à aprovação do Plano de Ação executado pelo CAU/AL no exercício de 2019.</a:t>
            </a:r>
          </a:p>
          <a:p>
            <a:pPr marL="0" indent="0" algn="just">
              <a:lnSpc>
                <a:spcPct val="100000"/>
              </a:lnSpc>
              <a:spcBef>
                <a:spcPts val="1800"/>
              </a:spcBef>
              <a:buNone/>
              <a:defRPr/>
            </a:pPr>
            <a:r>
              <a:rPr lang="pt-BR" sz="1300" b="1" dirty="0">
                <a:solidFill>
                  <a:prstClr val="black"/>
                </a:solidFill>
                <a:latin typeface="Arial" panose="020B0604020202020204" pitchFamily="34" charset="0"/>
                <a:cs typeface="Arial" panose="020B0604020202020204" pitchFamily="34" charset="0"/>
              </a:rPr>
              <a:t>ASSESSORIA CONTÁBIL DO CAU/BR</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Conforme o Relatório Contábil </a:t>
            </a:r>
            <a:r>
              <a:rPr lang="pt-BR" sz="1300" dirty="0">
                <a:latin typeface="Arial" panose="020B0604020202020204" pitchFamily="34" charset="0"/>
                <a:cs typeface="Arial" panose="020B0604020202020204" pitchFamily="34" charset="0"/>
              </a:rPr>
              <a:t>CAU-BR nº 21/2020, de 11/02/2020, a empresa contratada pelo </a:t>
            </a:r>
            <a:r>
              <a:rPr lang="pt-BR" sz="1300" dirty="0">
                <a:solidFill>
                  <a:prstClr val="black"/>
                </a:solidFill>
                <a:latin typeface="Arial" panose="020B0604020202020204" pitchFamily="34" charset="0"/>
                <a:cs typeface="Arial" panose="020B0604020202020204" pitchFamily="34" charset="0"/>
              </a:rPr>
              <a:t>CAU/BR, ATA Contabilidade e Auditoria, responsável pela assessoria e análise contábeis junto aos CAU/UF, concluiu: “Tendo em vista que não constatamos nenhuma falha na prestação de contas de 2019 do CAU/AL, informamos que a mesma está em condições de ser aprovada pela Comissão de Planejamento e Finanças e Plenário do CAU BR”.</a:t>
            </a:r>
          </a:p>
          <a:p>
            <a:pPr marL="0" indent="0" algn="just">
              <a:lnSpc>
                <a:spcPct val="100000"/>
              </a:lnSpc>
              <a:spcBef>
                <a:spcPts val="1800"/>
              </a:spcBef>
              <a:buNone/>
              <a:defRPr/>
            </a:pPr>
            <a:r>
              <a:rPr lang="pt-BR" sz="1300" b="1" dirty="0">
                <a:solidFill>
                  <a:prstClr val="black"/>
                </a:solidFill>
                <a:latin typeface="Arial" panose="020B0604020202020204" pitchFamily="34" charset="0"/>
                <a:cs typeface="Arial" panose="020B0604020202020204" pitchFamily="34" charset="0"/>
              </a:rPr>
              <a:t>INSTÂNCIAS DELIBERATIVAS DO CAU/AL</a:t>
            </a:r>
            <a:endParaRPr lang="pt-BR" sz="1300" b="1" i="1" dirty="0">
              <a:solidFill>
                <a:srgbClr val="FF0000"/>
              </a:solidFill>
              <a:latin typeface="Arial" panose="020B0604020202020204" pitchFamily="34" charset="0"/>
              <a:cs typeface="Arial" panose="020B0604020202020204" pitchFamily="34" charset="0"/>
            </a:endParaRP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A Comissão de Administração e Finanças do CAU/AL emitiu a Deliberação nº </a:t>
            </a:r>
            <a:r>
              <a:rPr lang="pt-BR" sz="1300" b="1" i="1" dirty="0">
                <a:solidFill>
                  <a:srgbClr val="FF0000"/>
                </a:solidFill>
                <a:latin typeface="Arial" panose="020B0604020202020204" pitchFamily="34" charset="0"/>
                <a:cs typeface="Arial" panose="020B0604020202020204" pitchFamily="34" charset="0"/>
              </a:rPr>
              <a:t>XX-XX</a:t>
            </a:r>
            <a:r>
              <a:rPr lang="pt-BR" sz="1300" dirty="0">
                <a:solidFill>
                  <a:prstClr val="black"/>
                </a:solidFill>
                <a:latin typeface="Arial" panose="020B0604020202020204" pitchFamily="34" charset="0"/>
                <a:cs typeface="Arial" panose="020B0604020202020204" pitchFamily="34" charset="0"/>
              </a:rPr>
              <a:t>/2020 de </a:t>
            </a:r>
            <a:r>
              <a:rPr lang="pt-BR" sz="1300" b="1" i="1" dirty="0">
                <a:solidFill>
                  <a:srgbClr val="FF0000"/>
                </a:solidFill>
                <a:latin typeface="Arial" panose="020B0604020202020204" pitchFamily="34" charset="0"/>
                <a:cs typeface="Arial" panose="020B0604020202020204" pitchFamily="34" charset="0"/>
              </a:rPr>
              <a:t>XX/XX</a:t>
            </a:r>
            <a:r>
              <a:rPr lang="pt-BR" sz="1300" dirty="0">
                <a:solidFill>
                  <a:prstClr val="black"/>
                </a:solidFill>
                <a:latin typeface="Arial" panose="020B0604020202020204" pitchFamily="34" charset="0"/>
                <a:cs typeface="Arial" panose="020B0604020202020204" pitchFamily="34" charset="0"/>
              </a:rPr>
              <a:t>/2020 pela aprovação da prestação de contas do estadual relativas ao exercício de 2019, sem indicação de ponto de ressalva ou recomendação, posicionamento seguido pelo Plenário do CAU/AL, mediante a Deliberação Plenária nº </a:t>
            </a:r>
            <a:r>
              <a:rPr lang="pt-BR" sz="1300" b="1" i="1" dirty="0">
                <a:solidFill>
                  <a:srgbClr val="FF0000"/>
                </a:solidFill>
                <a:latin typeface="Arial" panose="020B0604020202020204" pitchFamily="34" charset="0"/>
                <a:cs typeface="Arial" panose="020B0604020202020204" pitchFamily="34" charset="0"/>
              </a:rPr>
              <a:t>0XX-XX</a:t>
            </a:r>
            <a:r>
              <a:rPr lang="pt-BR" sz="1300" dirty="0">
                <a:solidFill>
                  <a:prstClr val="black"/>
                </a:solidFill>
                <a:latin typeface="Arial" panose="020B0604020202020204" pitchFamily="34" charset="0"/>
                <a:cs typeface="Arial" panose="020B0604020202020204" pitchFamily="34" charset="0"/>
              </a:rPr>
              <a:t>/2020 de </a:t>
            </a:r>
            <a:r>
              <a:rPr lang="pt-BR" sz="1300" b="1" i="1" dirty="0">
                <a:solidFill>
                  <a:srgbClr val="FF0000"/>
                </a:solidFill>
                <a:latin typeface="Arial" panose="020B0604020202020204" pitchFamily="34" charset="0"/>
                <a:cs typeface="Arial" panose="020B0604020202020204" pitchFamily="34" charset="0"/>
              </a:rPr>
              <a:t>XX/XX</a:t>
            </a:r>
            <a:r>
              <a:rPr lang="pt-BR" sz="1300" dirty="0">
                <a:solidFill>
                  <a:prstClr val="black"/>
                </a:solidFill>
                <a:latin typeface="Arial" panose="020B0604020202020204" pitchFamily="34" charset="0"/>
                <a:cs typeface="Arial" panose="020B0604020202020204" pitchFamily="34" charset="0"/>
              </a:rPr>
              <a:t>/2020.</a:t>
            </a:r>
          </a:p>
        </p:txBody>
      </p:sp>
      <p:sp>
        <p:nvSpPr>
          <p:cNvPr id="14" name="Título 4">
            <a:extLst>
              <a:ext uri="{FF2B5EF4-FFF2-40B4-BE49-F238E27FC236}">
                <a16:creationId xmlns:a16="http://schemas.microsoft.com/office/drawing/2014/main" xmlns="" id="{C58FC24A-3890-42AD-ADD6-7B179CFBAF8E}"/>
              </a:ext>
            </a:extLst>
          </p:cNvPr>
          <p:cNvSpPr txBox="1">
            <a:spLocks/>
          </p:cNvSpPr>
          <p:nvPr/>
        </p:nvSpPr>
        <p:spPr>
          <a:xfrm>
            <a:off x="457235" y="389283"/>
            <a:ext cx="8312734" cy="78263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dirty="0">
                <a:solidFill>
                  <a:schemeClr val="tx2">
                    <a:lumMod val="50000"/>
                  </a:schemeClr>
                </a:solidFill>
                <a:latin typeface="Arial" panose="020B0604020202020204" pitchFamily="34" charset="0"/>
                <a:cs typeface="Arial" panose="020B0604020202020204" pitchFamily="34" charset="0"/>
              </a:rPr>
              <a:t>Posicionamentos de Área, Assessoria, Instâncias e Auditoria Externa</a:t>
            </a:r>
          </a:p>
        </p:txBody>
      </p:sp>
      <p:sp>
        <p:nvSpPr>
          <p:cNvPr id="15" name="objeto 7" descr="Retângulo bege">
            <a:extLst>
              <a:ext uri="{FF2B5EF4-FFF2-40B4-BE49-F238E27FC236}">
                <a16:creationId xmlns:a16="http://schemas.microsoft.com/office/drawing/2014/main" xmlns="" id="{1185C7A9-8E52-408E-B19E-E5A1EB33971B}"/>
              </a:ext>
            </a:extLst>
          </p:cNvPr>
          <p:cNvSpPr/>
          <p:nvPr/>
        </p:nvSpPr>
        <p:spPr bwMode="white">
          <a:xfrm flipV="1">
            <a:off x="1" y="512027"/>
            <a:ext cx="9906000" cy="537145"/>
          </a:xfrm>
          <a:custGeom>
            <a:avLst/>
            <a:gdLst/>
            <a:ahLst/>
            <a:cxnLst/>
            <a:rect l="l" t="t" r="r" b="b"/>
            <a:pathLst>
              <a:path w="3935729">
                <a:moveTo>
                  <a:pt x="0" y="0"/>
                </a:moveTo>
                <a:lnTo>
                  <a:pt x="3935349" y="0"/>
                </a:lnTo>
              </a:path>
            </a:pathLst>
          </a:custGeom>
          <a:ln w="54863">
            <a:solidFill>
              <a:srgbClr val="1C3942"/>
            </a:solidFill>
          </a:ln>
        </p:spPr>
        <p:txBody>
          <a:bodyPr wrap="square" lIns="0" tIns="0" rIns="0" bIns="0" rtlCol="0"/>
          <a:lstStyle/>
          <a:p>
            <a:pPr>
              <a:defRPr/>
            </a:pPr>
            <a:endParaRPr lang="pt-BR">
              <a:solidFill>
                <a:srgbClr val="455F51">
                  <a:lumMod val="50000"/>
                </a:srgbClr>
              </a:solidFill>
              <a:latin typeface="Calibri Light"/>
            </a:endParaRPr>
          </a:p>
        </p:txBody>
      </p:sp>
      <p:sp>
        <p:nvSpPr>
          <p:cNvPr id="16" name="Espaço Reservado para Texto 3">
            <a:extLst>
              <a:ext uri="{FF2B5EF4-FFF2-40B4-BE49-F238E27FC236}">
                <a16:creationId xmlns:a16="http://schemas.microsoft.com/office/drawing/2014/main" xmlns="" id="{88BBAA8A-B838-4E79-AC88-0B8954C35C27}"/>
              </a:ext>
            </a:extLst>
          </p:cNvPr>
          <p:cNvSpPr txBox="1">
            <a:spLocks/>
          </p:cNvSpPr>
          <p:nvPr/>
        </p:nvSpPr>
        <p:spPr>
          <a:xfrm>
            <a:off x="5069977" y="1252077"/>
            <a:ext cx="3744952" cy="5409406"/>
          </a:xfrm>
          <a:prstGeom prst="rect">
            <a:avLst/>
          </a:prstGeom>
        </p:spPr>
        <p:txBody>
          <a:bodyPr numCol="1" spcCol="720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defRPr/>
            </a:pPr>
            <a:r>
              <a:rPr lang="pt-BR" sz="1300" b="1" dirty="0">
                <a:solidFill>
                  <a:prstClr val="black"/>
                </a:solidFill>
                <a:latin typeface="Arial" panose="020B0604020202020204" pitchFamily="34" charset="0"/>
                <a:cs typeface="Arial" panose="020B0604020202020204" pitchFamily="34" charset="0"/>
              </a:rPr>
              <a:t>AUDITORIA EXTERNA (INDEPENDENTE)</a:t>
            </a:r>
          </a:p>
          <a:p>
            <a:pPr marL="0" indent="0" algn="just">
              <a:lnSpc>
                <a:spcPct val="100000"/>
              </a:lnSpc>
              <a:buNone/>
              <a:defRPr/>
            </a:pPr>
            <a:r>
              <a:rPr lang="pt-BR" sz="1300" dirty="0">
                <a:latin typeface="Arial"/>
                <a:cs typeface="Arial"/>
              </a:rPr>
              <a:t>As contas do CAU/AL relativas ao exercício de 2019 foram auditadas pela empresa contratada pelo CAU/BR, a BDO RCS Auditores Independentes, responsável por expressar opinião sobre as demonstrações contábeis daquele conselho, conduzida de acordo com as normas brasileiras e internacionais de auditoria.</a:t>
            </a:r>
          </a:p>
          <a:p>
            <a:pPr marL="0" indent="0" algn="just">
              <a:lnSpc>
                <a:spcPct val="100000"/>
              </a:lnSpc>
              <a:buNone/>
              <a:defRPr/>
            </a:pPr>
            <a:r>
              <a:rPr lang="pt-BR" sz="1300" dirty="0">
                <a:latin typeface="Arial"/>
                <a:cs typeface="Arial"/>
              </a:rPr>
              <a:t>O Relatório do Auditor Independente integrante da prestação de contas expressa opinião que as Demonstrações Contábeis apresentam adequadamente, em todos os aspectos relevantes, a posição patrimonial e financeira do Conselho de Arquitetura e Urbanismo d – CAU/ASL, sem ressalva.</a:t>
            </a:r>
          </a:p>
          <a:p>
            <a:pPr marL="0" indent="0" algn="just">
              <a:lnSpc>
                <a:spcPct val="100000"/>
              </a:lnSpc>
              <a:spcBef>
                <a:spcPts val="1800"/>
              </a:spcBef>
              <a:buNone/>
              <a:defRPr/>
            </a:pPr>
            <a:r>
              <a:rPr lang="pt-BR" sz="1300" b="1" dirty="0">
                <a:solidFill>
                  <a:prstClr val="black"/>
                </a:solidFill>
                <a:latin typeface="Arial" panose="020B0604020202020204" pitchFamily="34" charset="0"/>
                <a:cs typeface="Arial" panose="020B0604020202020204" pitchFamily="34" charset="0"/>
              </a:rPr>
              <a:t>PARECER CONCLUSIVO DA AUDITORIA INTERNA DO CAU/BR</a:t>
            </a:r>
          </a:p>
          <a:p>
            <a:pPr marL="0" indent="0" algn="just">
              <a:lnSpc>
                <a:spcPct val="100000"/>
              </a:lnSpc>
              <a:buNone/>
              <a:defRPr/>
            </a:pPr>
            <a:r>
              <a:rPr lang="pt-BR" sz="1300" dirty="0">
                <a:solidFill>
                  <a:prstClr val="black"/>
                </a:solidFill>
                <a:latin typeface="Arial" panose="020B0604020202020204" pitchFamily="34" charset="0"/>
                <a:cs typeface="Arial" panose="020B0604020202020204" pitchFamily="34" charset="0"/>
              </a:rPr>
              <a:t>Em análise à formalização do processo de Prestação de Contas do CAU/AL, aos aspectos de gestão demonstrados, posicionamentos das assessorias e instâncias deliberativas pertinentes, e ao relatório e parecer da Auditoria Independente, formamos opinião pela regularidade do referido processo.</a:t>
            </a:r>
          </a:p>
          <a:p>
            <a:pPr marL="0" indent="0" algn="just">
              <a:lnSpc>
                <a:spcPct val="100000"/>
              </a:lnSpc>
              <a:buNone/>
              <a:defRPr/>
            </a:pPr>
            <a:endParaRPr lang="pt-BR" sz="1300" dirty="0">
              <a:solidFill>
                <a:prstClr val="black"/>
              </a:solidFill>
              <a:latin typeface="Arial" panose="020B0604020202020204" pitchFamily="34" charset="0"/>
              <a:cs typeface="Arial" panose="020B0604020202020204" pitchFamily="34" charset="0"/>
            </a:endParaRPr>
          </a:p>
        </p:txBody>
      </p:sp>
      <p:sp>
        <p:nvSpPr>
          <p:cNvPr id="7" name="Espaço Reservado para Número de Slide 6"/>
          <p:cNvSpPr>
            <a:spLocks noGrp="1"/>
          </p:cNvSpPr>
          <p:nvPr>
            <p:ph type="sldNum" sz="quarter" idx="12"/>
          </p:nvPr>
        </p:nvSpPr>
        <p:spPr/>
        <p:txBody>
          <a:bodyPr/>
          <a:lstStyle/>
          <a:p>
            <a:pPr rtl="0"/>
            <a:fld id="{5A4A7955-6230-48B4-BD8B-A7C460F75945}" type="slidenum">
              <a:rPr lang="pt-BR" noProof="0" smtClean="0"/>
              <a:pPr rtl="0"/>
              <a:t>95</a:t>
            </a:fld>
            <a:endParaRPr lang="pt-BR" noProof="0" dirty="0"/>
          </a:p>
        </p:txBody>
      </p:sp>
    </p:spTree>
    <p:extLst>
      <p:ext uri="{BB962C8B-B14F-4D97-AF65-F5344CB8AC3E}">
        <p14:creationId xmlns:p14="http://schemas.microsoft.com/office/powerpoint/2010/main" xmlns="" val="1568673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odern 04">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white">
        <a:ln w="54863">
          <a:solidFill>
            <a:srgbClr val="1C3942"/>
          </a:solidFill>
        </a:ln>
      </a:spPr>
      <a:bodyPr wrap="square" lIns="0" tIns="0" rIns="0" bIns="0" rtlCol="0"/>
      <a:lstStyle>
        <a:defPPr>
          <a:defRPr>
            <a:solidFill>
              <a:srgbClr val="455F51">
                <a:lumMod val="50000"/>
              </a:srgbClr>
            </a:solidFill>
            <a:latin typeface="Calibri Light"/>
          </a:defRPr>
        </a:defPPr>
      </a:lstStyle>
    </a:spDef>
  </a:objectDefaults>
  <a:extraClrSchemeLst/>
  <a:extLst>
    <a:ext uri="{05A4C25C-085E-4340-85A3-A5531E510DB2}">
      <thm15:themeFamily xmlns:thm15="http://schemas.microsoft.com/office/thememl/2012/main" xmlns="" name="Office_37542759_TF89048086.potx" id="{C33BBDF3-395E-4C03-8108-B3A0CCCD409C}" vid="{288A163D-3C78-4458-B1C5-FD72633B1997}"/>
    </a:ext>
  </a:extLst>
</a:theme>
</file>

<file path=ppt/theme/theme2.xml><?xml version="1.0" encoding="utf-8"?>
<a:theme xmlns:a="http://schemas.openxmlformats.org/drawingml/2006/main" name="Tema do Offic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odern 04">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_37542759_TF89048086.potx" id="{C33BBDF3-395E-4C03-8108-B3A0CCCD409C}" vid="{288A163D-3C78-4458-B1C5-FD72633B1997}"/>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4CC17A-C7FA-42F7-A285-99975430EB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6028FB-6012-4967-A451-C2FAE951FE25}">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E93496C2-30B3-40CB-ACDC-46FFFFC8A1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Balanced Scorecard, de 24 slides</Template>
  <TotalTime>0</TotalTime>
  <Words>10005</Words>
  <Application>Microsoft Office PowerPoint</Application>
  <PresentationFormat>Papel A4 (210 x 297 mm)</PresentationFormat>
  <Paragraphs>2344</Paragraphs>
  <Slides>95</Slides>
  <Notes>75</Notes>
  <HiddenSlides>0</HiddenSlides>
  <MMClips>0</MMClips>
  <ScaleCrop>false</ScaleCrop>
  <HeadingPairs>
    <vt:vector size="6" baseType="variant">
      <vt:variant>
        <vt:lpstr>Tema</vt:lpstr>
      </vt:variant>
      <vt:variant>
        <vt:i4>2</vt:i4>
      </vt:variant>
      <vt:variant>
        <vt:lpstr>Servidores OLE incorporados</vt:lpstr>
      </vt:variant>
      <vt:variant>
        <vt:i4>0</vt:i4>
      </vt:variant>
      <vt:variant>
        <vt:lpstr>Títulos de slides</vt:lpstr>
      </vt:variant>
      <vt:variant>
        <vt:i4>95</vt:i4>
      </vt:variant>
    </vt:vector>
  </HeadingPairs>
  <TitlesOfParts>
    <vt:vector size="97" baseType="lpstr">
      <vt:lpstr>Tema do Office</vt:lpstr>
      <vt:lpstr>Tema do Office</vt:lpstr>
      <vt:lpstr>Slide 1</vt:lpstr>
      <vt:lpstr>Lista de abreviações e siglas</vt:lpstr>
      <vt:lpstr>Sumário</vt:lpstr>
      <vt:lpstr>Mensagem do Presidente</vt:lpstr>
      <vt:lpstr>Mensagem do Presidente</vt:lpstr>
      <vt:lpstr>Slide 6</vt:lpstr>
      <vt:lpstr>Slide 7</vt:lpstr>
      <vt:lpstr>Estrutura Organizacional - Organograma</vt:lpstr>
      <vt:lpstr>Informações Organizacionais</vt:lpstr>
      <vt:lpstr>Modelo de Negócio</vt:lpstr>
      <vt:lpstr>Cenário externo</vt:lpstr>
      <vt:lpstr>Slide de balanced scorecard 1</vt:lpstr>
      <vt:lpstr>Estrutura de governança</vt:lpstr>
      <vt:lpstr>Sistema de governança</vt:lpstr>
      <vt:lpstr> Organização do CAU</vt:lpstr>
      <vt:lpstr>Planejamento estratégico </vt:lpstr>
      <vt:lpstr>Mapa estratégico e alocação de recursos</vt:lpstr>
      <vt:lpstr>Principais iniciativas estratéicas</vt:lpstr>
      <vt:lpstr>Slide de balanced scorecard 1</vt:lpstr>
      <vt:lpstr>Gestão de riscos e controles internos</vt:lpstr>
      <vt:lpstr>Gestão de riscos e controles internos</vt:lpstr>
      <vt:lpstr>Gestão de riscos e controles internos</vt:lpstr>
      <vt:lpstr>Slide de balanced scorecard 1</vt:lpstr>
      <vt:lpstr>Fiscalização </vt:lpstr>
      <vt:lpstr> Fiscalização</vt:lpstr>
      <vt:lpstr> Fiscalização</vt:lpstr>
      <vt:lpstr> Fiscalização</vt:lpstr>
      <vt:lpstr> Fiscalização</vt:lpstr>
      <vt:lpstr> Fiscalização</vt:lpstr>
      <vt:lpstr> Fiscalização</vt:lpstr>
      <vt:lpstr> Fiscalização</vt:lpstr>
      <vt:lpstr> Fiscalização</vt:lpstr>
      <vt:lpstr> Fiscalização</vt:lpstr>
      <vt:lpstr> Fiscalização</vt:lpstr>
      <vt:lpstr> Fiscalização</vt:lpstr>
      <vt:lpstr>Resultados</vt:lpstr>
      <vt:lpstr>Desafios e perspectivas</vt:lpstr>
      <vt:lpstr>Ética profissional</vt:lpstr>
      <vt:lpstr>Ética profissional</vt:lpstr>
      <vt:lpstr>Resultados</vt:lpstr>
      <vt:lpstr>Resultados</vt:lpstr>
      <vt:lpstr>Desafios e perspectivas</vt:lpstr>
      <vt:lpstr>Atendimento</vt:lpstr>
      <vt:lpstr> Atendimento</vt:lpstr>
      <vt:lpstr> Atendimento</vt:lpstr>
      <vt:lpstr>Resultados</vt:lpstr>
      <vt:lpstr>Resultados</vt:lpstr>
      <vt:lpstr>Desafios e perspectivas</vt:lpstr>
      <vt:lpstr>Formação profissional</vt:lpstr>
      <vt:lpstr> Formação profissional</vt:lpstr>
      <vt:lpstr>Resultados</vt:lpstr>
      <vt:lpstr>Resultados</vt:lpstr>
      <vt:lpstr>Resultados</vt:lpstr>
      <vt:lpstr>Resultados</vt:lpstr>
      <vt:lpstr>Desafios e perspectivas</vt:lpstr>
      <vt:lpstr>Comunicação</vt:lpstr>
      <vt:lpstr> Comunicação</vt:lpstr>
      <vt:lpstr> Comunicação</vt:lpstr>
      <vt:lpstr>Mecanismos de transparência das informações relevantes sobre a  atuação da unidade</vt:lpstr>
      <vt:lpstr>Carta de Serviços</vt:lpstr>
      <vt:lpstr>Desafios e perspectivas</vt:lpstr>
      <vt:lpstr>Slide 62</vt:lpstr>
      <vt:lpstr> Assistência técnica</vt:lpstr>
      <vt:lpstr> Assistência técnica</vt:lpstr>
      <vt:lpstr> Assistência técnica</vt:lpstr>
      <vt:lpstr> Assistência técnica</vt:lpstr>
      <vt:lpstr>Resultados</vt:lpstr>
      <vt:lpstr>Resultados</vt:lpstr>
      <vt:lpstr>Resultados</vt:lpstr>
      <vt:lpstr>Resultados</vt:lpstr>
      <vt:lpstr>Resultados</vt:lpstr>
      <vt:lpstr>Desafios e perspectivas</vt:lpstr>
      <vt:lpstr>Slide de balanced scorecard 1</vt:lpstr>
      <vt:lpstr> Gestão de pessoas</vt:lpstr>
      <vt:lpstr>Slide 75</vt:lpstr>
      <vt:lpstr>Slide 76</vt:lpstr>
      <vt:lpstr>Gestão Orçamentária e Financeira - Receita</vt:lpstr>
      <vt:lpstr>Gestão Orçamentária e Financeira - Despesa</vt:lpstr>
      <vt:lpstr>Gestão Orçamentária e Financeira</vt:lpstr>
      <vt:lpstr>Gestão Orçamentária e Financeira</vt:lpstr>
      <vt:lpstr>Gestão de licitações e contratos</vt:lpstr>
      <vt:lpstr>Gestão da tecnologia da informação</vt:lpstr>
      <vt:lpstr>Gestão patrimonial e infraestrutura</vt:lpstr>
      <vt:lpstr>Gestão de Custos</vt:lpstr>
      <vt:lpstr>Sustentabilidade Ambienta</vt:lpstr>
      <vt:lpstr>Slide de balanced scorecard 1</vt:lpstr>
      <vt:lpstr>Slide 87</vt:lpstr>
      <vt:lpstr>Slide 88</vt:lpstr>
      <vt:lpstr>Slide 89</vt:lpstr>
      <vt:lpstr>Slide 90</vt:lpstr>
      <vt:lpstr>Slide 91</vt:lpstr>
      <vt:lpstr>Slide 92</vt:lpstr>
      <vt:lpstr>Slide 93</vt:lpstr>
      <vt:lpstr>Slide de balanced scorecard 1</vt:lpstr>
      <vt:lpstr>Slide 95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de balanced scorecard 1</dc:title>
  <dc:creator/>
  <cp:lastModifiedBy/>
  <cp:revision>439</cp:revision>
  <dcterms:created xsi:type="dcterms:W3CDTF">2020-02-03T17:19:59Z</dcterms:created>
  <dcterms:modified xsi:type="dcterms:W3CDTF">2020-04-29T23:30:48Z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