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308" r:id="rId3"/>
    <p:sldId id="307" r:id="rId4"/>
    <p:sldId id="366" r:id="rId5"/>
    <p:sldId id="345" r:id="rId6"/>
    <p:sldId id="368" r:id="rId7"/>
    <p:sldId id="360" r:id="rId8"/>
    <p:sldId id="356" r:id="rId9"/>
    <p:sldId id="357" r:id="rId10"/>
    <p:sldId id="367" r:id="rId11"/>
    <p:sldId id="358" r:id="rId12"/>
    <p:sldId id="363" r:id="rId13"/>
    <p:sldId id="364" r:id="rId14"/>
    <p:sldId id="359" r:id="rId15"/>
    <p:sldId id="365" r:id="rId16"/>
    <p:sldId id="370" r:id="rId17"/>
    <p:sldId id="322" r:id="rId18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F2C"/>
    <a:srgbClr val="279315"/>
    <a:srgbClr val="226E7B"/>
    <a:srgbClr val="92B3BC"/>
    <a:srgbClr val="006666"/>
    <a:srgbClr val="F4F5E4"/>
    <a:srgbClr val="D07643"/>
    <a:srgbClr val="C96D2B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124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8A89E8-CCDB-48FF-A4A4-004293D079CD}" type="datetime1">
              <a:rPr lang="pt-BR"/>
              <a:pPr/>
              <a:t>06/11/2015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F5CB77-EAE0-4BC3-A839-8862F16F14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88902A7-8584-4DB8-AC24-C780A58C9FC5}" type="datetime1">
              <a:rPr lang="pt-BR"/>
              <a:pPr/>
              <a:t>06/11/2015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E5979F-1650-4F12-951B-43C7BA89AF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5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979F-1650-4F12-951B-43C7BA89AF6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979F-1650-4F12-951B-43C7BA89AF6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979F-1650-4F12-951B-43C7BA89AF6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U-AL-powerpoint-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0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2B3BC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52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-AL-powerpoint-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33400" y="2082800"/>
            <a:ext cx="8178800" cy="4273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78799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BBD91A-BFC0-47BF-8252-C1E6A4B10A1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533400" y="2082800"/>
            <a:ext cx="8153400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53401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0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384300"/>
            <a:ext cx="8178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 smtClean="0">
                <a:latin typeface="Calibri (Body)" charset="0"/>
                <a:cs typeface="Calibri (Body)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2200" smtClean="0">
                <a:latin typeface="Calibri (Body)" charset="0"/>
                <a:cs typeface="Calibri (Body)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 sz="2000" smtClean="0">
                <a:latin typeface="Calibri (Body)" charset="0"/>
                <a:cs typeface="Calibri (Body)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1800" smtClean="0">
                <a:latin typeface="Calibri (Body)" charset="0"/>
                <a:cs typeface="Calibri (Body)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226E7B"/>
              </a:buClr>
              <a:buFont typeface="Arial" charset="0"/>
              <a:buChar char="»"/>
              <a:defRPr/>
            </a:pPr>
            <a:r>
              <a:rPr lang="en-US" sz="1600" smtClean="0">
                <a:latin typeface="Calibri (Body)" charset="0"/>
                <a:cs typeface="Calibri (Body)" charset="0"/>
              </a:rPr>
              <a:t>Fifth level</a:t>
            </a:r>
            <a:endParaRPr lang="pt-BR" sz="1600" smtClean="0">
              <a:latin typeface="Calibri (Body)" charset="0"/>
              <a:cs typeface="Calibri (Body)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5826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59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54E96D-6ED6-44D1-8280-882355396B6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226E7B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sz="22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»"/>
        <a:defRPr sz="16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sz="30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Pessoal, Encargos e Consignações</a:t>
            </a:r>
            <a:endParaRPr lang="pt-BR" sz="3000" dirty="0">
              <a:solidFill>
                <a:srgbClr val="342F2C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87052"/>
              </p:ext>
            </p:extLst>
          </p:nvPr>
        </p:nvGraphicFramePr>
        <p:xfrm>
          <a:off x="533400" y="2029743"/>
          <a:ext cx="8153401" cy="2163084"/>
        </p:xfrm>
        <a:graphic>
          <a:graphicData uri="http://schemas.openxmlformats.org/drawingml/2006/table">
            <a:tbl>
              <a:tblPr/>
              <a:tblGrid>
                <a:gridCol w="3987173"/>
                <a:gridCol w="1392106"/>
                <a:gridCol w="1392106"/>
                <a:gridCol w="1382016"/>
              </a:tblGrid>
              <a:tr h="558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Pessoal, encargos e Consignações</a:t>
                      </a:r>
                      <a:endParaRPr lang="pt-BR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7181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482,92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(482,92)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8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Vale 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245,12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(245,12)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8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728,04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(728,04)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533400" y="4768948"/>
            <a:ext cx="8153401" cy="9425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r>
              <a:rPr lang="pt-BR" sz="2100" dirty="0" smtClean="0">
                <a:solidFill>
                  <a:srgbClr val="342F2C"/>
                </a:solidFill>
              </a:rPr>
              <a:t>A entidade vem honrando suas obrigações mensais dentro do mesmo mês de competência</a:t>
            </a:r>
            <a:r>
              <a:rPr lang="pt-BR" dirty="0" smtClean="0">
                <a:solidFill>
                  <a:srgbClr val="342F2C"/>
                </a:solidFill>
              </a:rPr>
              <a:t>.</a:t>
            </a:r>
            <a:endParaRPr lang="pt-BR" dirty="0">
              <a:solidFill>
                <a:srgbClr val="342F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sz="30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Fornecedores e Contas a Pagar</a:t>
            </a:r>
            <a:endParaRPr lang="pt-BR" sz="3000" dirty="0">
              <a:solidFill>
                <a:srgbClr val="342F2C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81095"/>
              </p:ext>
            </p:extLst>
          </p:nvPr>
        </p:nvGraphicFramePr>
        <p:xfrm>
          <a:off x="533400" y="1856933"/>
          <a:ext cx="8153401" cy="3924889"/>
        </p:xfrm>
        <a:graphic>
          <a:graphicData uri="http://schemas.openxmlformats.org/drawingml/2006/table">
            <a:tbl>
              <a:tblPr/>
              <a:tblGrid>
                <a:gridCol w="3524234"/>
                <a:gridCol w="1559906"/>
                <a:gridCol w="1687243"/>
                <a:gridCol w="1382018"/>
              </a:tblGrid>
              <a:tr h="8683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Fornecedores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Fornecedores diversos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220,75 </a:t>
                      </a:r>
                    </a:p>
                  </a:txBody>
                  <a:tcPr marL="5658" marR="5658" marT="5658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743,78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523,03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Ester Ramirez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59,83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59,83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Restos a pagar 2013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728,88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728,88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Sady Pereira da Silva Junior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68,53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68,53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CAU/RS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146,47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146,47)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367,22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1.601,02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1.233,80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sz="30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Provisões de Férias e 13º Salário</a:t>
            </a:r>
            <a:endParaRPr lang="pt-BR" sz="3000" dirty="0">
              <a:solidFill>
                <a:srgbClr val="342F2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59917"/>
              </p:ext>
            </p:extLst>
          </p:nvPr>
        </p:nvGraphicFramePr>
        <p:xfrm>
          <a:off x="533401" y="1814941"/>
          <a:ext cx="8153400" cy="3680174"/>
        </p:xfrm>
        <a:graphic>
          <a:graphicData uri="http://schemas.openxmlformats.org/drawingml/2006/table">
            <a:tbl>
              <a:tblPr/>
              <a:tblGrid>
                <a:gridCol w="3166402"/>
                <a:gridCol w="1575582"/>
                <a:gridCol w="1589649"/>
                <a:gridCol w="1821767"/>
              </a:tblGrid>
              <a:tr h="5403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Provisões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Férias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23.943,67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27.327,90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(3.384,23)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13º Salário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16.202,83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12.421,70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3.781,13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8.832,25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9.142,42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(310,17)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FGTS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3.211,64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3.179,92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31,72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401,47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397,52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3,95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52.591,86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52.469,46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122,40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sz="30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Resultado da Variação Patrimonial </a:t>
            </a:r>
            <a:endParaRPr lang="pt-BR" sz="3000" dirty="0">
              <a:solidFill>
                <a:srgbClr val="342F2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49884"/>
              </p:ext>
            </p:extLst>
          </p:nvPr>
        </p:nvGraphicFramePr>
        <p:xfrm>
          <a:off x="533400" y="2110154"/>
          <a:ext cx="8153402" cy="1688123"/>
        </p:xfrm>
        <a:graphic>
          <a:graphicData uri="http://schemas.openxmlformats.org/drawingml/2006/table">
            <a:tbl>
              <a:tblPr/>
              <a:tblGrid>
                <a:gridCol w="3039794"/>
                <a:gridCol w="1800664"/>
                <a:gridCol w="1547447"/>
                <a:gridCol w="1765497"/>
              </a:tblGrid>
              <a:tr h="4220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Resultado da Variação Patrimonial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730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Superávits do Período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278.867,35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330.164,32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(51.296,97)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5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278.867,35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330.164,32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(51.296,97)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Comparativo da Receita</a:t>
            </a:r>
            <a:endParaRPr lang="pt-BR" dirty="0" smtClean="0">
              <a:solidFill>
                <a:srgbClr val="342F2C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75133"/>
              </p:ext>
            </p:extLst>
          </p:nvPr>
        </p:nvGraphicFramePr>
        <p:xfrm>
          <a:off x="533399" y="1885074"/>
          <a:ext cx="8153402" cy="4473672"/>
        </p:xfrm>
        <a:graphic>
          <a:graphicData uri="http://schemas.openxmlformats.org/drawingml/2006/table">
            <a:tbl>
              <a:tblPr/>
              <a:tblGrid>
                <a:gridCol w="3250810"/>
                <a:gridCol w="1744394"/>
                <a:gridCol w="1561514"/>
                <a:gridCol w="1596684"/>
              </a:tblGrid>
              <a:tr h="6084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Orçado</a:t>
                      </a:r>
                    </a:p>
                  </a:txBody>
                  <a:tcPr marL="5658" marR="5658" marT="565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Realizado no 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5658" marR="5658" marT="5658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Anuidade Pessoa Física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411.877,10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366.935,44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44.941,66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Anuidade Pessoa jurídica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23.162,00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18.873,14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4.288,86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Expedição de Carteira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3.073,26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(3.073,26)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RRT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606.672,00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392.926,89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213.745,11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e Multas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61.891,00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23.761,11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38.129,89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Aplicações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26.945,00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32.092,55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(5.147,55 )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Fundo de Apoio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250,11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(250,11)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Documento de Fiscalização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18.532,08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(18.532,08)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Superávit do Exercício Anterior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393.896,31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393.896,31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1.524.443,41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856.444,58 </a:t>
                      </a: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667.998,83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58" marR="5658" marT="56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Comparativo da Despesa</a:t>
            </a:r>
            <a:endParaRPr lang="pt-BR" dirty="0" smtClean="0">
              <a:solidFill>
                <a:srgbClr val="342F2C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42076"/>
              </p:ext>
            </p:extLst>
          </p:nvPr>
        </p:nvGraphicFramePr>
        <p:xfrm>
          <a:off x="533400" y="1899138"/>
          <a:ext cx="8153402" cy="4150610"/>
        </p:xfrm>
        <a:graphic>
          <a:graphicData uri="http://schemas.openxmlformats.org/drawingml/2006/table">
            <a:tbl>
              <a:tblPr/>
              <a:tblGrid>
                <a:gridCol w="3321148"/>
                <a:gridCol w="1674055"/>
                <a:gridCol w="1561514"/>
                <a:gridCol w="1596685"/>
              </a:tblGrid>
              <a:tr h="3429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Despesa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Orçado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Realizado no 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Pessoal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504.210,52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287.896,27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216.314,25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Material de Consumo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24.865,00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4.683,80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20.181,20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Serviços de Terceiros - Pessoa Física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27.468,75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22.822,00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4.646,75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Serviços de Terceiros - Pessoa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489.802,54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238.073,95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251.728,59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Engardos Diversos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31.159,85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25.639,77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5.520,08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Transferências Correntes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52.140,44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31.605,30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20.535,14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1.129.647,10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610.721,09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518.926,01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Diárias e Passagens</a:t>
            </a:r>
            <a:endParaRPr lang="pt-BR" dirty="0" smtClean="0">
              <a:solidFill>
                <a:srgbClr val="342F2C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41476"/>
              </p:ext>
            </p:extLst>
          </p:nvPr>
        </p:nvGraphicFramePr>
        <p:xfrm>
          <a:off x="533401" y="1758462"/>
          <a:ext cx="8153400" cy="4279399"/>
        </p:xfrm>
        <a:graphic>
          <a:graphicData uri="http://schemas.openxmlformats.org/drawingml/2006/table">
            <a:tbl>
              <a:tblPr/>
              <a:tblGrid>
                <a:gridCol w="3740091"/>
                <a:gridCol w="1474665"/>
                <a:gridCol w="1474665"/>
                <a:gridCol w="1463979"/>
              </a:tblGrid>
              <a:tr h="7983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Diárias e Passagens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Orçado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92" marR="5992" marT="599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Realizado no 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5992" marR="5992" marT="59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Diárias Conselheiros/convidados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27.468,75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22.822,00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4.646,75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Diárias Funcionários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48.776,00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17.175,00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31.601,00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Sub-total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76.244,75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39.997,00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36.247,75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071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Passagens Conselheiros/convidados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20.901,80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8.232,22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12.669,58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Passagens Funcionários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21.517,34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6.519,35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14.997,99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Sub-total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42.419,14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14.751,57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27.667,57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38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GERAL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152.489,50 </a:t>
                      </a: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79.994,00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72.495,50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92" marR="5992" marT="59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marca l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745" y="2265680"/>
            <a:ext cx="5287319" cy="186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8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727" y="1266092"/>
            <a:ext cx="8153401" cy="1913372"/>
          </a:xfrm>
        </p:spPr>
        <p:txBody>
          <a:bodyPr>
            <a:noAutofit/>
          </a:bodyPr>
          <a:lstStyle/>
          <a:p>
            <a:pPr algn="ctr"/>
            <a:r>
              <a:rPr lang="pt-BR" sz="6000" cap="all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RELATÓRIO CONTÁBIL 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5550" y="3851564"/>
            <a:ext cx="6814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CAU/AL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charset="0"/>
                <a:cs typeface="Arial" charset="0"/>
              </a:rPr>
              <a:t>Janeiro a </a:t>
            </a:r>
            <a:r>
              <a:rPr lang="en-US" sz="2800" b="1" dirty="0" err="1" smtClean="0">
                <a:latin typeface="Arial" charset="0"/>
                <a:cs typeface="Arial" charset="0"/>
              </a:rPr>
              <a:t>Setembro</a:t>
            </a:r>
            <a:r>
              <a:rPr lang="en-US" sz="2800" b="1" dirty="0" smtClean="0">
                <a:latin typeface="Arial" charset="0"/>
                <a:cs typeface="Arial" charset="0"/>
              </a:rPr>
              <a:t> de 2015</a:t>
            </a:r>
            <a:endParaRPr lang="pt-BR" sz="2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3400" y="928468"/>
            <a:ext cx="8153401" cy="5500041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pt-BR" sz="32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Tópicos:</a:t>
            </a:r>
            <a: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pt-BR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*</a:t>
            </a:r>
            <a: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dirty="0" smtClean="0">
                <a:solidFill>
                  <a:srgbClr val="342F2C"/>
                </a:solidFill>
              </a:rPr>
              <a:t>Balancete Acumulado janeiro a setembro 2015.</a:t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altLang="pt-BR" dirty="0" smtClean="0">
                <a:solidFill>
                  <a:srgbClr val="342F2C"/>
                </a:solidFill>
              </a:rPr>
              <a:t/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altLang="pt-BR" dirty="0" smtClean="0">
                <a:solidFill>
                  <a:srgbClr val="342F2C"/>
                </a:solidFill>
              </a:rPr>
              <a:t>* Resultado da Variação Patrimonial.</a:t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altLang="pt-BR" dirty="0" smtClean="0">
                <a:solidFill>
                  <a:srgbClr val="342F2C"/>
                </a:solidFill>
              </a:rPr>
              <a:t/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altLang="pt-BR" dirty="0" smtClean="0">
                <a:solidFill>
                  <a:srgbClr val="342F2C"/>
                </a:solidFill>
              </a:rPr>
              <a:t>* Comparativo de Receitas e Despesas.</a:t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altLang="pt-BR" dirty="0" smtClean="0">
                <a:solidFill>
                  <a:srgbClr val="342F2C"/>
                </a:solidFill>
              </a:rPr>
              <a:t/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altLang="pt-BR" dirty="0" smtClean="0">
                <a:solidFill>
                  <a:srgbClr val="342F2C"/>
                </a:solidFill>
              </a:rPr>
              <a:t/>
            </a:r>
            <a:br>
              <a:rPr lang="pt-BR" altLang="pt-BR" dirty="0" smtClean="0">
                <a:solidFill>
                  <a:srgbClr val="342F2C"/>
                </a:solidFill>
              </a:rPr>
            </a:br>
            <a:r>
              <a:rPr lang="pt-BR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/>
            </a:r>
            <a:br>
              <a:rPr lang="pt-BR" dirty="0" smtClean="0">
                <a:solidFill>
                  <a:srgbClr val="342F2C"/>
                </a:solidFill>
                <a:latin typeface="Arial" charset="0"/>
                <a:cs typeface="Arial" charset="0"/>
              </a:rPr>
            </a:br>
            <a:endParaRPr lang="pt-BR" dirty="0">
              <a:solidFill>
                <a:srgbClr val="342F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3400" y="928468"/>
            <a:ext cx="8153401" cy="5500041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Introdução </a:t>
            </a:r>
            <a: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	</a:t>
            </a:r>
            <a:b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pt-BR" dirty="0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pt-BR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O presente relatório tem como finalidade principal apresentar uma breve exposição da situação patrimonial, econômica, financeira e orçamentária do CAU/AL, do período de janeiro a setembro/2015 deste exercício financeiro, visando assim informar </a:t>
            </a:r>
            <a:r>
              <a:rPr lang="pt-BR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as </a:t>
            </a:r>
            <a:r>
              <a:rPr lang="pt-BR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principais ações da atual gestão, que vem procurando de todas as formas elevar e difundir o CAU em nosso estado.</a:t>
            </a:r>
            <a:endParaRPr lang="pt-BR" dirty="0">
              <a:solidFill>
                <a:srgbClr val="342F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sz="33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Análise Financeira</a:t>
            </a:r>
            <a:endParaRPr lang="pt-BR" sz="3300" dirty="0" smtClean="0">
              <a:solidFill>
                <a:srgbClr val="342F2C"/>
              </a:solidFill>
            </a:endParaRPr>
          </a:p>
          <a:p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77476"/>
              </p:ext>
            </p:extLst>
          </p:nvPr>
        </p:nvGraphicFramePr>
        <p:xfrm>
          <a:off x="533399" y="2938072"/>
          <a:ext cx="8153401" cy="3087974"/>
        </p:xfrm>
        <a:graphic>
          <a:graphicData uri="http://schemas.openxmlformats.org/drawingml/2006/table">
            <a:tbl>
              <a:tblPr/>
              <a:tblGrid>
                <a:gridCol w="3308286"/>
                <a:gridCol w="1618949"/>
                <a:gridCol w="1618949"/>
                <a:gridCol w="1607217"/>
              </a:tblGrid>
              <a:tr h="726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Disponibilidade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720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Banco Conta Movimento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54.800,13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(54.800,13)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0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 Conta Arrecadação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17.914,47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108.287,65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(90.373,18)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0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 Conta Aplicação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580.497,24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689.056,80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(108.559,56)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8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598.411,71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852.144,58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(253.732,87)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33400" y="1858668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 smtClean="0">
                <a:solidFill>
                  <a:srgbClr val="342F2C"/>
                </a:solidFill>
                <a:cs typeface="Arial" charset="0"/>
              </a:rPr>
              <a:t>O CAU/AL mantém todas as suas disponibilidades em contas no Banco do Brasil</a:t>
            </a:r>
            <a:r>
              <a:rPr lang="pt-BR" altLang="pt-BR" dirty="0" smtClean="0">
                <a:solidFill>
                  <a:srgbClr val="342F2C"/>
                </a:solidFill>
                <a:cs typeface="Arial" charset="0"/>
              </a:rPr>
              <a:t>. </a:t>
            </a:r>
            <a:r>
              <a:rPr lang="pt-BR" altLang="pt-BR" sz="1800" dirty="0" smtClean="0">
                <a:solidFill>
                  <a:srgbClr val="342F2C"/>
                </a:solidFill>
                <a:cs typeface="Arial" charset="0"/>
              </a:rPr>
              <a:t>(Agencia </a:t>
            </a:r>
            <a:r>
              <a:rPr lang="pt-BR" sz="1800" dirty="0" smtClean="0"/>
              <a:t>Mangabeiras </a:t>
            </a:r>
            <a:r>
              <a:rPr lang="pt-BR" sz="1800" dirty="0" err="1" smtClean="0"/>
              <a:t>cod</a:t>
            </a:r>
            <a:r>
              <a:rPr lang="pt-BR" sz="1800" dirty="0" smtClean="0"/>
              <a:t>.</a:t>
            </a:r>
            <a:r>
              <a:rPr lang="pt-BR" altLang="pt-BR" sz="1800" dirty="0" smtClean="0">
                <a:solidFill>
                  <a:srgbClr val="342F2C"/>
                </a:solidFill>
                <a:cs typeface="Arial" charset="0"/>
              </a:rPr>
              <a:t> 3332-4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87791" y="1003299"/>
            <a:ext cx="7610621" cy="4891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just"/>
            <a:endParaRPr lang="pt-BR" sz="2900" dirty="0" smtClean="0">
              <a:solidFill>
                <a:srgbClr val="342F2C"/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900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Vale salientar que a partir do mês 05/2015 o Banco do Brasil vem descontando o IR e o IOF. </a:t>
            </a:r>
          </a:p>
          <a:p>
            <a:pPr algn="just"/>
            <a:r>
              <a:rPr lang="pt-BR" sz="2900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Obs.: Foi </a:t>
            </a:r>
            <a:r>
              <a:rPr lang="pt-BR" sz="2900" dirty="0">
                <a:solidFill>
                  <a:srgbClr val="342F2C"/>
                </a:solidFill>
                <a:latin typeface="Arial" charset="0"/>
                <a:cs typeface="Arial" charset="0"/>
              </a:rPr>
              <a:t>encaminhado oficio ao Gerente de contas para obtenção do crédito, visto que esse procedimento é indevido. Aguardamos posição do setor </a:t>
            </a:r>
            <a:r>
              <a:rPr lang="pt-BR" sz="2900" dirty="0" smtClean="0">
                <a:solidFill>
                  <a:srgbClr val="342F2C"/>
                </a:solidFill>
                <a:latin typeface="Arial" charset="0"/>
                <a:cs typeface="Arial" charset="0"/>
              </a:rPr>
              <a:t>jurídico </a:t>
            </a:r>
            <a:r>
              <a:rPr lang="pt-BR" sz="2900" dirty="0">
                <a:solidFill>
                  <a:srgbClr val="342F2C"/>
                </a:solidFill>
                <a:latin typeface="Arial" charset="0"/>
                <a:cs typeface="Arial" charset="0"/>
              </a:rPr>
              <a:t>do Banco do Brasil para os devidos  registros contábeis em contas específicas.</a:t>
            </a:r>
            <a:endParaRPr lang="pt-BR" sz="3200" dirty="0">
              <a:solidFill>
                <a:srgbClr val="342F2C"/>
              </a:solidFill>
            </a:endParaRPr>
          </a:p>
          <a:p>
            <a:endParaRPr lang="pt-BR" dirty="0">
              <a:solidFill>
                <a:srgbClr val="342F2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3400" y="185866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/>
            <a:r>
              <a:rPr lang="pt-BR" sz="33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Créditos a Curto Prazo</a:t>
            </a:r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93150"/>
              </p:ext>
            </p:extLst>
          </p:nvPr>
        </p:nvGraphicFramePr>
        <p:xfrm>
          <a:off x="533400" y="1871004"/>
          <a:ext cx="8153401" cy="2485188"/>
        </p:xfrm>
        <a:graphic>
          <a:graphicData uri="http://schemas.openxmlformats.org/drawingml/2006/table">
            <a:tbl>
              <a:tblPr/>
              <a:tblGrid>
                <a:gridCol w="3308286"/>
                <a:gridCol w="1618949"/>
                <a:gridCol w="1618949"/>
                <a:gridCol w="1607217"/>
              </a:tblGrid>
              <a:tr h="3988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Créditos</a:t>
                      </a:r>
                      <a:endParaRPr lang="pt-BR" sz="18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29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Anuidade Pessoa Física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44.876,47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21.920,55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22.955,92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Anuidade Pessoa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4.288,86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953,78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3.335,08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e Multa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25.631,11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15.175,64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10.455,47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0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74.796,44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38.049,97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36.746,47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3399" y="4923692"/>
            <a:ext cx="81534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342F2C"/>
                </a:solidFill>
                <a:latin typeface="Arial" charset="0"/>
                <a:ea typeface="ＭＳ Ｐゴシック" charset="-128"/>
                <a:cs typeface="Arial" charset="0"/>
              </a:rPr>
              <a:t>Salientamos que o saldo existente em créditos a curto prazo, refere-se ao saldo orçamentário, onde o mesmo não há controle via sistema financeiro da entidade</a:t>
            </a:r>
            <a:r>
              <a:rPr lang="pt-BR" sz="2800" b="1" dirty="0" smtClean="0">
                <a:solidFill>
                  <a:srgbClr val="342F2C"/>
                </a:solidFill>
                <a:latin typeface="Arial" charset="0"/>
                <a:ea typeface="ＭＳ Ｐゴシック" charset="-128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31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Adiantamento Concedidos</a:t>
            </a: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8102"/>
              </p:ext>
            </p:extLst>
          </p:nvPr>
        </p:nvGraphicFramePr>
        <p:xfrm>
          <a:off x="534572" y="1688121"/>
          <a:ext cx="8152228" cy="4524633"/>
        </p:xfrm>
        <a:graphic>
          <a:graphicData uri="http://schemas.openxmlformats.org/drawingml/2006/table">
            <a:tbl>
              <a:tblPr/>
              <a:tblGrid>
                <a:gridCol w="3362179"/>
                <a:gridCol w="1589649"/>
                <a:gridCol w="1519311"/>
                <a:gridCol w="1681089"/>
              </a:tblGrid>
              <a:tr h="6049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Juros e Multas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743,34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390,42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352,92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Diário Oficial da União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5.952,52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6.468,81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(516,29)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CAU/BR - Cota Parte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40,76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40,76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Net Serviço de Comunicação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202,35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(202,35)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da Receitas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Devolução Fundo de Apoio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2.570,41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(2.570,41)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Disponibilidade em Trânsito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1.068,50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(1.068,50)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6.793,06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10.756,93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(3.963,87)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3400" y="1003299"/>
            <a:ext cx="8153401" cy="50165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92B3BC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6E7B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DF652C"/>
                </a:solidFill>
                <a:latin typeface="Museo 500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pt-BR" sz="3300" dirty="0" smtClean="0">
                <a:ln w="6350">
                  <a:noFill/>
                </a:ln>
                <a:solidFill>
                  <a:srgbClr val="342F2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Situação Patrimonial</a:t>
            </a:r>
            <a:endParaRPr lang="pt-BR" sz="3300" dirty="0" smtClean="0">
              <a:solidFill>
                <a:srgbClr val="342F2C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rgbClr val="342F2C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46638"/>
              </p:ext>
            </p:extLst>
          </p:nvPr>
        </p:nvGraphicFramePr>
        <p:xfrm>
          <a:off x="492370" y="1688126"/>
          <a:ext cx="8194431" cy="4299712"/>
        </p:xfrm>
        <a:graphic>
          <a:graphicData uri="http://schemas.openxmlformats.org/drawingml/2006/table">
            <a:tbl>
              <a:tblPr/>
              <a:tblGrid>
                <a:gridCol w="2996418"/>
                <a:gridCol w="1786597"/>
                <a:gridCol w="1730326"/>
                <a:gridCol w="1681090"/>
              </a:tblGrid>
              <a:tr h="3798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Set/2015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Período                                      </a:t>
                      </a:r>
                      <a:r>
                        <a:rPr lang="pt-BR" sz="1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Jan a Set/2014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Variação                 (valores em reais)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Móveis e Utencílios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51.170,62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51.170,62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Máquinas e Equipamentos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7.374,00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7.374,00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Equipamento e Processamento de dados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24.477,73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24.477,73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(520.000,00)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Obras em Andamento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14.900,00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(14.900,00)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617.922,35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83.022,35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(534.900,00)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(-) Depreciação do Período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</a:t>
                      </a:r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(47.796,19)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(17.065,87)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 </a:t>
                      </a:r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(64.862,06)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Saldo Patrimonial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570.126,16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65.956,48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(470.037,94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U-AL-powerpoint-templat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CAU-AL-powerpoint-templat (1)</Template>
  <TotalTime>2350</TotalTime>
  <Words>949</Words>
  <Application>Microsoft Office PowerPoint</Application>
  <PresentationFormat>Apresentação na tela (4:3)</PresentationFormat>
  <Paragraphs>329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CAU-AL-powerpoint-templat (1)</vt:lpstr>
      <vt:lpstr>Apresentação do PowerPoint</vt:lpstr>
      <vt:lpstr>RELATÓRIO CONTÁBIL </vt:lpstr>
      <vt:lpstr>Tópicos:   * Balancete Acumulado janeiro a setembro 2015.  * Resultado da Variação Patrimonial.  * Comparativo de Receitas e Despesas.    </vt:lpstr>
      <vt:lpstr>Introdução    O presente relatório tem como finalidade principal apresentar uma breve exposição da situação patrimonial, econômica, financeira e orçamentária do CAU/AL, do período de janeiro a setembro/2015 deste exercício financeiro, visando assim informar as principais ações da atual gestão, que vem procurando de todas as formas elevar e difundir o CAU em nosso estado.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Norlan</dc:creator>
  <cp:lastModifiedBy>admin</cp:lastModifiedBy>
  <cp:revision>234</cp:revision>
  <dcterms:created xsi:type="dcterms:W3CDTF">2012-07-09T12:22:53Z</dcterms:created>
  <dcterms:modified xsi:type="dcterms:W3CDTF">2015-11-06T21:30:06Z</dcterms:modified>
</cp:coreProperties>
</file>