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323" r:id="rId3"/>
    <p:sldId id="320" r:id="rId4"/>
    <p:sldId id="317" r:id="rId5"/>
    <p:sldId id="318" r:id="rId6"/>
    <p:sldId id="319" r:id="rId7"/>
    <p:sldId id="321" r:id="rId8"/>
    <p:sldId id="322" r:id="rId9"/>
    <p:sldId id="316" r:id="rId10"/>
    <p:sldId id="310" r:id="rId11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F2C"/>
    <a:srgbClr val="92B3BC"/>
    <a:srgbClr val="006666"/>
    <a:srgbClr val="F4F5E4"/>
    <a:srgbClr val="226E7B"/>
    <a:srgbClr val="D07643"/>
    <a:srgbClr val="C96D2B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843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8A89E8-CCDB-48FF-A4A4-004293D079CD}" type="datetime1">
              <a:rPr lang="pt-BR"/>
              <a:pPr/>
              <a:t>26/07/2018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F5CB77-EAE0-4BC3-A839-8862F16F14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8902A7-8584-4DB8-AC24-C780A58C9FC5}" type="datetime1">
              <a:rPr lang="pt-BR"/>
              <a:pPr/>
              <a:t>26/07/2018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E5979F-1650-4F12-951B-43C7BA89AF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5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U-AL-powerpoint-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5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-AL-powerpoint-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33400" y="2082800"/>
            <a:ext cx="8178800" cy="4273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78799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BBD91A-BFC0-47BF-8252-C1E6A4B10A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533400" y="2082800"/>
            <a:ext cx="815340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53401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384300"/>
            <a:ext cx="8178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mtClean="0">
                <a:latin typeface="Calibri (Body)" charset="0"/>
                <a:cs typeface="Calibri (Body)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2200" smtClean="0">
                <a:latin typeface="Calibri (Body)" charset="0"/>
                <a:cs typeface="Calibri (Body)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z="2000" smtClean="0">
                <a:latin typeface="Calibri (Body)" charset="0"/>
                <a:cs typeface="Calibri (Body)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1800" smtClean="0">
                <a:latin typeface="Calibri (Body)" charset="0"/>
                <a:cs typeface="Calibri (Body)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226E7B"/>
              </a:buClr>
              <a:buFont typeface="Arial" charset="0"/>
              <a:buChar char="»"/>
              <a:defRPr/>
            </a:pPr>
            <a:r>
              <a:rPr lang="en-US" sz="1600" smtClean="0">
                <a:latin typeface="Calibri (Body)" charset="0"/>
                <a:cs typeface="Calibri (Body)" charset="0"/>
              </a:rPr>
              <a:t>Fifth level</a:t>
            </a:r>
            <a:endParaRPr lang="pt-BR" sz="1600" smtClean="0">
              <a:latin typeface="Calibri (Body)" charset="0"/>
              <a:cs typeface="Calibri (Body)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5826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59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54E96D-6ED6-44D1-8280-882355396B6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26E7B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sz="22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97973"/>
            <a:ext cx="9144000" cy="65858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pt-BR" sz="1200" b="0" i="0" u="none" strike="noStrike" baseline="0" dirty="0">
              <a:solidFill>
                <a:srgbClr val="000000"/>
              </a:solidFill>
              <a:latin typeface="Cambria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3200" b="1" i="0" u="none" strike="noStrike" baseline="0" dirty="0" smtClean="0">
                <a:solidFill>
                  <a:srgbClr val="215868"/>
                </a:solidFill>
                <a:latin typeface="Arial"/>
                <a:cs typeface="Arial"/>
              </a:rPr>
              <a:t>Comissão de Administração e</a:t>
            </a:r>
            <a:r>
              <a:rPr lang="pt-BR" sz="3200" b="1" i="0" u="none" strike="noStrike" dirty="0" smtClean="0">
                <a:solidFill>
                  <a:srgbClr val="215868"/>
                </a:solidFill>
                <a:latin typeface="Arial"/>
                <a:cs typeface="Arial"/>
              </a:rPr>
              <a:t> Finanças do CAU/AL – CAF-CAU/AL</a:t>
            </a:r>
          </a:p>
          <a:p>
            <a:pPr algn="ctr" rtl="0">
              <a:defRPr sz="1000"/>
            </a:pPr>
            <a:endParaRPr lang="pt-BR" sz="3200" b="1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2800" b="1" i="0" u="none" strike="noStrike" dirty="0" smtClean="0">
                <a:solidFill>
                  <a:srgbClr val="215868"/>
                </a:solidFill>
                <a:latin typeface="Arial"/>
                <a:cs typeface="Arial"/>
              </a:rPr>
              <a:t>Gerencia Administrativa e Financeira</a:t>
            </a:r>
            <a:endParaRPr lang="pt-BR" sz="2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73" y="583856"/>
            <a:ext cx="3178486" cy="28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31371" y="164374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/>
              <a:t>Reprogramação do Plano de Ação </a:t>
            </a:r>
            <a:r>
              <a:rPr lang="pt-BR" sz="5400" dirty="0" smtClean="0"/>
              <a:t>2018 do CAU/AL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1940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03197"/>
              </p:ext>
            </p:extLst>
          </p:nvPr>
        </p:nvGraphicFramePr>
        <p:xfrm>
          <a:off x="195942" y="1023263"/>
          <a:ext cx="8795657" cy="5486400"/>
        </p:xfrm>
        <a:graphic>
          <a:graphicData uri="http://schemas.openxmlformats.org/drawingml/2006/table">
            <a:tbl>
              <a:tblPr/>
              <a:tblGrid>
                <a:gridCol w="3489187"/>
                <a:gridCol w="1223638"/>
                <a:gridCol w="1780939"/>
                <a:gridCol w="1514403"/>
                <a:gridCol w="787490"/>
              </a:tblGrid>
              <a:tr h="28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Programação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Reprogramação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48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Valores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      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(F=E/A)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1.201.156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1.281.930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80.774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86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 Receitas de Arrecadação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1.059.547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1.133.640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74.093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 Anuidades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506.007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549.453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43.446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1.1.1.1 Pessoa Física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470.638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511.191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40.553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1.1.1.1.1 Anunidade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470.638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459.813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(10.825)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1.1.1.1.2 Anunidade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51.378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51.378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1.1.1.2 Pessoa Jurídica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35.369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38.262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2.893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1.1.1.2.1 Anunidade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35.369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33.970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(1.399)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1.1.1.2.2 Anunidade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4.292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4.292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1.1.2 RRT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512.788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526.278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13.490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1.1.3 Taxas e Multas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40.752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57.909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17.157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Aplicações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 Outras 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12.908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12.908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120.609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114.382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(6.227)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701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Saldos de Exercícios Anteriores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150.000 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161.030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11.030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12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 –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1.351.156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1.442.960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91.804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75249"/>
              </p:ext>
            </p:extLst>
          </p:nvPr>
        </p:nvGraphicFramePr>
        <p:xfrm>
          <a:off x="152399" y="1153886"/>
          <a:ext cx="8860971" cy="5475513"/>
        </p:xfrm>
        <a:graphic>
          <a:graphicData uri="http://schemas.openxmlformats.org/drawingml/2006/table">
            <a:tbl>
              <a:tblPr/>
              <a:tblGrid>
                <a:gridCol w="4040534"/>
                <a:gridCol w="1885007"/>
                <a:gridCol w="1856228"/>
                <a:gridCol w="1079202"/>
              </a:tblGrid>
              <a:tr h="15135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APLICAÇÕES DE RECURSOS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Valor da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Programação 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Valor da 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Reprogramação 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Variação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745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Receita de Arrecadação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1.059.547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1.133.640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93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Recursos do fundo de apoio </a:t>
                      </a:r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 Básico)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120.609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114.382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45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3. Soma (1+2)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1.180.156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1.248.022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745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Aportes ao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34.464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34.464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45649"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 startAt="5"/>
                      </a:pP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Receita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 Arrecadação Líquida </a:t>
                      </a:r>
                      <a:endParaRPr lang="pt-BR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RAL = 3 -4)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1.145.692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1.213.558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12137"/>
              </p:ext>
            </p:extLst>
          </p:nvPr>
        </p:nvGraphicFramePr>
        <p:xfrm>
          <a:off x="402771" y="1164775"/>
          <a:ext cx="8512630" cy="5533302"/>
        </p:xfrm>
        <a:graphic>
          <a:graphicData uri="http://schemas.openxmlformats.org/drawingml/2006/table">
            <a:tbl>
              <a:tblPr/>
              <a:tblGrid>
                <a:gridCol w="2478203"/>
                <a:gridCol w="1883436"/>
                <a:gridCol w="1623225"/>
                <a:gridCol w="1598440"/>
                <a:gridCol w="929326"/>
              </a:tblGrid>
              <a:tr h="486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Programação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Reprogramação 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Variação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Fiscalização</a:t>
                      </a:r>
                      <a: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(mínimo de 20 % do total da RAL)  </a:t>
                      </a: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366.981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361.769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(mínimo de 10 % do total da RAL)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164.400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163.385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Comunicação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(mínimo de 3% do total da RAL)</a:t>
                      </a: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36.000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40.000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Objetivos Estratégicos Locais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(mínimo de 6 % do total da RAL)       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69.000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82.000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Assistência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(mínimo de 2% do total da RAL)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32.036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60.000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/>
                        </a:rPr>
                        <a:t>(igual a 2 % do total da RAL)             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15.142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57409"/>
              </p:ext>
            </p:extLst>
          </p:nvPr>
        </p:nvGraphicFramePr>
        <p:xfrm>
          <a:off x="195945" y="1197428"/>
          <a:ext cx="8686799" cy="5214260"/>
        </p:xfrm>
        <a:graphic>
          <a:graphicData uri="http://schemas.openxmlformats.org/drawingml/2006/table">
            <a:tbl>
              <a:tblPr/>
              <a:tblGrid>
                <a:gridCol w="3533424"/>
                <a:gridCol w="1456389"/>
                <a:gridCol w="1456389"/>
                <a:gridCol w="1400373"/>
                <a:gridCol w="840224"/>
              </a:tblGrid>
              <a:tr h="13351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Programação 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Reprogramação 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Variação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969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Despesas com Pessoal </a:t>
                      </a:r>
                      <a:r>
                        <a:rPr lang="pt-BR" sz="1600" b="1" i="0" u="none" strike="noStrike" dirty="0">
                          <a:solidFill>
                            <a:srgbClr val="339966"/>
                          </a:solidFill>
                          <a:effectLst/>
                          <a:latin typeface="Calibri"/>
                        </a:rPr>
                        <a:t>(máximo de 55% sobre as Receitas Correntes. Não considerar despesas decorrentes de rescisões contratuais, auxílio alimentação, auxílio transporte, plano de saúde e demais benefícios)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582.297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582.297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69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69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Capacitação</a:t>
                      </a:r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0" u="none" strike="noStrike">
                          <a:solidFill>
                            <a:srgbClr val="339966"/>
                          </a:solidFill>
                          <a:effectLst/>
                          <a:latin typeface="Calibri"/>
                        </a:rPr>
                        <a:t>(mínimo de 2%  e máximo de 4%  do valor total das respectivas folhas de pagamento -salários, encargos e benefícios)                 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69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59889"/>
              </p:ext>
            </p:extLst>
          </p:nvPr>
        </p:nvGraphicFramePr>
        <p:xfrm>
          <a:off x="195940" y="947057"/>
          <a:ext cx="8784775" cy="5823854"/>
        </p:xfrm>
        <a:graphic>
          <a:graphicData uri="http://schemas.openxmlformats.org/drawingml/2006/table">
            <a:tbl>
              <a:tblPr/>
              <a:tblGrid>
                <a:gridCol w="3842660"/>
                <a:gridCol w="2155371"/>
                <a:gridCol w="1850572"/>
                <a:gridCol w="936172"/>
              </a:tblGrid>
              <a:tr h="903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Programação </a:t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Reprogramação </a:t>
                      </a:r>
                      <a:endParaRPr lang="pt-BR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Cauniversitário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 arquiteto, e agora?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7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 do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Arquiteto (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Prêmio TFG)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22.000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30.000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Comunicação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36.000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40.000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151.001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151.001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7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Rotinas administrativas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 CAU/AL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449.449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449.449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Fiscalização sistemática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298.176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298.176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15.142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7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ATHIS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32.036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60.000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4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Manutenção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150.000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161.030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22463"/>
              </p:ext>
            </p:extLst>
          </p:nvPr>
        </p:nvGraphicFramePr>
        <p:xfrm>
          <a:off x="195940" y="1132114"/>
          <a:ext cx="8665030" cy="5040085"/>
        </p:xfrm>
        <a:graphic>
          <a:graphicData uri="http://schemas.openxmlformats.org/drawingml/2006/table">
            <a:tbl>
              <a:tblPr/>
              <a:tblGrid>
                <a:gridCol w="2362203"/>
                <a:gridCol w="1905000"/>
                <a:gridCol w="1611086"/>
                <a:gridCol w="1524000"/>
                <a:gridCol w="1262741"/>
              </a:tblGrid>
              <a:tr h="13002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Programação </a:t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Reprogramação 2018</a:t>
                      </a:r>
                    </a:p>
                    <a:p>
                      <a:pPr algn="ctr" fontAlgn="ctr"/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Fundo de </a:t>
                      </a: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Apoio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11125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Deslocamento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61.826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91.721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18.920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4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 –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Fiscalização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68.805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63.593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68.805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4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 –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13.399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12.384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13.399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8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Fundo de Apoio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34.464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34.464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13.258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62110"/>
              </p:ext>
            </p:extLst>
          </p:nvPr>
        </p:nvGraphicFramePr>
        <p:xfrm>
          <a:off x="195940" y="1132114"/>
          <a:ext cx="8665030" cy="3809999"/>
        </p:xfrm>
        <a:graphic>
          <a:graphicData uri="http://schemas.openxmlformats.org/drawingml/2006/table">
            <a:tbl>
              <a:tblPr/>
              <a:tblGrid>
                <a:gridCol w="2590921"/>
                <a:gridCol w="2024703"/>
                <a:gridCol w="2024703"/>
                <a:gridCol w="2024703"/>
              </a:tblGrid>
              <a:tr h="19502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Programação </a:t>
                      </a:r>
                      <a:b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(A)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Reprogramação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8042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CAU +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5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Ética na arquitetura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U-AL-powerpoint-templa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CAU-AL-powerpoint-templat (1)</Template>
  <TotalTime>1334</TotalTime>
  <Words>628</Words>
  <Application>Microsoft Office PowerPoint</Application>
  <PresentationFormat>Apresentação na tela (4:3)</PresentationFormat>
  <Paragraphs>293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CAU-AL-powerpoint-templat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Norlan</dc:creator>
  <cp:lastModifiedBy>Rodrigo</cp:lastModifiedBy>
  <cp:revision>97</cp:revision>
  <dcterms:created xsi:type="dcterms:W3CDTF">2012-07-09T12:22:53Z</dcterms:created>
  <dcterms:modified xsi:type="dcterms:W3CDTF">2018-07-26T23:28:54Z</dcterms:modified>
</cp:coreProperties>
</file>